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ppt" ContentType="application/vnd.ms-powerpoint"/>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79" r:id="rId5"/>
  </p:sldMasterIdLst>
  <p:notesMasterIdLst>
    <p:notesMasterId r:id="rId35"/>
  </p:notesMasterIdLst>
  <p:handoutMasterIdLst>
    <p:handoutMasterId r:id="rId36"/>
  </p:handoutMasterIdLst>
  <p:sldIdLst>
    <p:sldId id="365" r:id="rId6"/>
    <p:sldId id="387" r:id="rId7"/>
    <p:sldId id="408" r:id="rId8"/>
    <p:sldId id="409" r:id="rId9"/>
    <p:sldId id="410" r:id="rId10"/>
    <p:sldId id="411" r:id="rId11"/>
    <p:sldId id="412" r:id="rId12"/>
    <p:sldId id="414" r:id="rId13"/>
    <p:sldId id="415" r:id="rId14"/>
    <p:sldId id="416" r:id="rId15"/>
    <p:sldId id="417" r:id="rId16"/>
    <p:sldId id="359" r:id="rId17"/>
    <p:sldId id="360" r:id="rId18"/>
    <p:sldId id="344" r:id="rId19"/>
    <p:sldId id="407" r:id="rId20"/>
    <p:sldId id="402" r:id="rId21"/>
    <p:sldId id="403" r:id="rId22"/>
    <p:sldId id="404" r:id="rId23"/>
    <p:sldId id="405" r:id="rId24"/>
    <p:sldId id="373" r:id="rId25"/>
    <p:sldId id="371" r:id="rId26"/>
    <p:sldId id="361" r:id="rId27"/>
    <p:sldId id="362" r:id="rId28"/>
    <p:sldId id="400" r:id="rId29"/>
    <p:sldId id="348" r:id="rId30"/>
    <p:sldId id="374" r:id="rId31"/>
    <p:sldId id="375" r:id="rId32"/>
    <p:sldId id="413" r:id="rId33"/>
    <p:sldId id="372" r:id="rId34"/>
  </p:sldIdLst>
  <p:sldSz cx="10801350" cy="8640763"/>
  <p:notesSz cx="7010400" cy="9296400"/>
  <p:custDataLst>
    <p:tags r:id="rId37"/>
  </p:custDataLst>
  <p:defaultTextStyle>
    <a:defPPr>
      <a:defRPr lang="en-US"/>
    </a:defPPr>
    <a:lvl1pPr algn="l" rtl="0" fontAlgn="base">
      <a:spcBef>
        <a:spcPct val="0"/>
      </a:spcBef>
      <a:spcAft>
        <a:spcPct val="0"/>
      </a:spcAft>
      <a:defRPr sz="2100"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sz="2100"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sz="2100"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sz="2100"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sz="2100" kern="1200">
        <a:solidFill>
          <a:schemeClr val="tx1"/>
        </a:solidFill>
        <a:latin typeface="Arial" pitchFamily="34" charset="0"/>
        <a:ea typeface="ＭＳ Ｐゴシック"/>
        <a:cs typeface="ＭＳ Ｐゴシック"/>
      </a:defRPr>
    </a:lvl5pPr>
    <a:lvl6pPr marL="2286000" algn="l" defTabSz="914400" rtl="0" eaLnBrk="1" latinLnBrk="0" hangingPunct="1">
      <a:defRPr sz="2100" kern="1200">
        <a:solidFill>
          <a:schemeClr val="tx1"/>
        </a:solidFill>
        <a:latin typeface="Arial" pitchFamily="34" charset="0"/>
        <a:ea typeface="ＭＳ Ｐゴシック"/>
        <a:cs typeface="ＭＳ Ｐゴシック"/>
      </a:defRPr>
    </a:lvl6pPr>
    <a:lvl7pPr marL="2743200" algn="l" defTabSz="914400" rtl="0" eaLnBrk="1" latinLnBrk="0" hangingPunct="1">
      <a:defRPr sz="2100" kern="1200">
        <a:solidFill>
          <a:schemeClr val="tx1"/>
        </a:solidFill>
        <a:latin typeface="Arial" pitchFamily="34" charset="0"/>
        <a:ea typeface="ＭＳ Ｐゴシック"/>
        <a:cs typeface="ＭＳ Ｐゴシック"/>
      </a:defRPr>
    </a:lvl7pPr>
    <a:lvl8pPr marL="3200400" algn="l" defTabSz="914400" rtl="0" eaLnBrk="1" latinLnBrk="0" hangingPunct="1">
      <a:defRPr sz="2100" kern="1200">
        <a:solidFill>
          <a:schemeClr val="tx1"/>
        </a:solidFill>
        <a:latin typeface="Arial" pitchFamily="34" charset="0"/>
        <a:ea typeface="ＭＳ Ｐゴシック"/>
        <a:cs typeface="ＭＳ Ｐゴシック"/>
      </a:defRPr>
    </a:lvl8pPr>
    <a:lvl9pPr marL="3657600" algn="l" defTabSz="914400" rtl="0" eaLnBrk="1" latinLnBrk="0" hangingPunct="1">
      <a:defRPr sz="2100" kern="1200">
        <a:solidFill>
          <a:schemeClr val="tx1"/>
        </a:solidFill>
        <a:latin typeface="Arial" pitchFamily="34" charset="0"/>
        <a:ea typeface="ＭＳ Ｐゴシック"/>
        <a:cs typeface="ＭＳ Ｐゴシック"/>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enaud bouzereau" initials="rb" lastIdx="19" clrIdx="0"/>
  <p:cmAuthor id="1" name="Bill HOUSE" initials="BH" lastIdx="2" clrIdx="1"/>
  <p:cmAuthor id="2" name="Stephanie ORDAN" initials="SO"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E9A3"/>
    <a:srgbClr val="AC146B"/>
    <a:srgbClr val="A1F1D6"/>
    <a:srgbClr val="AFCFE3"/>
    <a:srgbClr val="005596"/>
    <a:srgbClr val="0099CC"/>
    <a:srgbClr val="DC3912"/>
    <a:srgbClr val="0096D6"/>
    <a:srgbClr val="007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55" autoAdjust="0"/>
    <p:restoredTop sz="87022" autoAdjust="0"/>
  </p:normalViewPr>
  <p:slideViewPr>
    <p:cSldViewPr snapToGrid="0">
      <p:cViewPr varScale="1">
        <p:scale>
          <a:sx n="54" d="100"/>
          <a:sy n="54" d="100"/>
        </p:scale>
        <p:origin x="-1368" y="-96"/>
      </p:cViewPr>
      <p:guideLst>
        <p:guide orient="horz" pos="2721"/>
        <p:guide pos="3402"/>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040" y="-7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7.0210953305089543E-2"/>
          <c:y val="0.34192610674285911"/>
          <c:w val="0.90968883357956876"/>
          <c:h val="0.55098692737844002"/>
        </c:manualLayout>
      </c:layout>
      <c:barChart>
        <c:barDir val="col"/>
        <c:grouping val="clustered"/>
        <c:varyColors val="0"/>
        <c:ser>
          <c:idx val="0"/>
          <c:order val="0"/>
          <c:tx>
            <c:strRef>
              <c:f>Feuil1!$B$1</c:f>
              <c:strCache>
                <c:ptCount val="1"/>
                <c:pt idx="0">
                  <c:v>Série 1</c:v>
                </c:pt>
              </c:strCache>
            </c:strRef>
          </c:tx>
          <c:invertIfNegative val="0"/>
          <c:dPt>
            <c:idx val="1"/>
            <c:invertIfNegative val="0"/>
            <c:bubble3D val="0"/>
            <c:spPr>
              <a:solidFill>
                <a:srgbClr val="39A9DC">
                  <a:lumMod val="75000"/>
                </a:srgbClr>
              </a:solidFill>
            </c:spPr>
          </c:dPt>
          <c:dPt>
            <c:idx val="2"/>
            <c:invertIfNegative val="0"/>
            <c:bubble3D val="0"/>
            <c:spPr>
              <a:solidFill>
                <a:srgbClr val="39A9DC">
                  <a:lumMod val="75000"/>
                </a:srgbClr>
              </a:solidFill>
            </c:spPr>
          </c:dPt>
          <c:dPt>
            <c:idx val="3"/>
            <c:invertIfNegative val="0"/>
            <c:bubble3D val="0"/>
            <c:spPr>
              <a:solidFill>
                <a:schemeClr val="accent1">
                  <a:lumMod val="75000"/>
                </a:schemeClr>
              </a:solidFill>
            </c:spPr>
          </c:dPt>
          <c:dPt>
            <c:idx val="4"/>
            <c:invertIfNegative val="0"/>
            <c:bubble3D val="0"/>
            <c:spPr>
              <a:solidFill>
                <a:schemeClr val="accent1">
                  <a:lumMod val="75000"/>
                </a:schemeClr>
              </a:solidFill>
            </c:spPr>
          </c:dPt>
          <c:dPt>
            <c:idx val="5"/>
            <c:invertIfNegative val="0"/>
            <c:bubble3D val="0"/>
            <c:spPr>
              <a:solidFill>
                <a:schemeClr val="accent1">
                  <a:lumMod val="40000"/>
                  <a:lumOff val="60000"/>
                </a:schemeClr>
              </a:solidFill>
            </c:spPr>
          </c:dPt>
          <c:cat>
            <c:numRef>
              <c:f>Feuil1!$A$2:$A$7</c:f>
              <c:numCache>
                <c:formatCode>General</c:formatCode>
                <c:ptCount val="6"/>
                <c:pt idx="0">
                  <c:v>2007</c:v>
                </c:pt>
                <c:pt idx="1">
                  <c:v>2008</c:v>
                </c:pt>
                <c:pt idx="2">
                  <c:v>2009</c:v>
                </c:pt>
                <c:pt idx="3">
                  <c:v>2010</c:v>
                </c:pt>
                <c:pt idx="4">
                  <c:v>2011</c:v>
                </c:pt>
                <c:pt idx="5">
                  <c:v>2012</c:v>
                </c:pt>
              </c:numCache>
            </c:numRef>
          </c:cat>
          <c:val>
            <c:numRef>
              <c:f>Feuil1!$B$2:$B$7</c:f>
              <c:numCache>
                <c:formatCode>General</c:formatCode>
                <c:ptCount val="6"/>
                <c:pt idx="0">
                  <c:v>0</c:v>
                </c:pt>
                <c:pt idx="1">
                  <c:v>9</c:v>
                </c:pt>
                <c:pt idx="2">
                  <c:v>33</c:v>
                </c:pt>
                <c:pt idx="3">
                  <c:v>127</c:v>
                </c:pt>
                <c:pt idx="4">
                  <c:v>205</c:v>
                </c:pt>
                <c:pt idx="5">
                  <c:v>246</c:v>
                </c:pt>
              </c:numCache>
            </c:numRef>
          </c:val>
        </c:ser>
        <c:dLbls>
          <c:showLegendKey val="0"/>
          <c:showVal val="0"/>
          <c:showCatName val="0"/>
          <c:showSerName val="0"/>
          <c:showPercent val="0"/>
          <c:showBubbleSize val="0"/>
        </c:dLbls>
        <c:gapWidth val="100"/>
        <c:axId val="96179712"/>
        <c:axId val="96181248"/>
      </c:barChart>
      <c:catAx>
        <c:axId val="96179712"/>
        <c:scaling>
          <c:orientation val="minMax"/>
        </c:scaling>
        <c:delete val="0"/>
        <c:axPos val="b"/>
        <c:numFmt formatCode="General" sourceLinked="1"/>
        <c:majorTickMark val="none"/>
        <c:minorTickMark val="none"/>
        <c:tickLblPos val="nextTo"/>
        <c:txPr>
          <a:bodyPr/>
          <a:lstStyle/>
          <a:p>
            <a:pPr>
              <a:defRPr lang="ja-JP" sz="1400" baseline="0"/>
            </a:pPr>
            <a:endParaRPr lang="ko-KR"/>
          </a:p>
        </c:txPr>
        <c:crossAx val="96181248"/>
        <c:crosses val="autoZero"/>
        <c:auto val="1"/>
        <c:lblAlgn val="ctr"/>
        <c:lblOffset val="100"/>
        <c:noMultiLvlLbl val="0"/>
      </c:catAx>
      <c:valAx>
        <c:axId val="96181248"/>
        <c:scaling>
          <c:orientation val="minMax"/>
          <c:max val="250"/>
        </c:scaling>
        <c:delete val="1"/>
        <c:axPos val="l"/>
        <c:numFmt formatCode="General" sourceLinked="1"/>
        <c:majorTickMark val="none"/>
        <c:minorTickMark val="none"/>
        <c:tickLblPos val="none"/>
        <c:crossAx val="96179712"/>
        <c:crosses val="autoZero"/>
        <c:crossBetween val="between"/>
      </c:valAx>
    </c:plotArea>
    <c:plotVisOnly val="1"/>
    <c:dispBlanksAs val="gap"/>
    <c:showDLblsOverMax val="0"/>
  </c:chart>
  <c:txPr>
    <a:bodyPr/>
    <a:lstStyle/>
    <a:p>
      <a:pPr>
        <a:defRPr sz="1800"/>
      </a:pPr>
      <a:endParaRPr lang="ko-KR"/>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490339" y="248786"/>
            <a:ext cx="3954343" cy="818789"/>
          </a:xfrm>
          <a:prstGeom prst="rect">
            <a:avLst/>
          </a:prstGeom>
        </p:spPr>
        <p:txBody>
          <a:bodyPr vert="horz" lIns="90590" tIns="45295" rIns="90590" bIns="45295" rtlCol="0"/>
          <a:lstStyle>
            <a:lvl1pPr algn="ctr">
              <a:defRPr sz="1600" b="1">
                <a:solidFill>
                  <a:srgbClr val="FF0000"/>
                </a:solidFill>
                <a:latin typeface="Arial" charset="0"/>
                <a:ea typeface="ＭＳ Ｐゴシック" charset="-128"/>
                <a:cs typeface="Arial" charset="0"/>
              </a:defRPr>
            </a:lvl1pPr>
          </a:lstStyle>
          <a:p>
            <a:pPr>
              <a:defRPr/>
            </a:pPr>
            <a:endParaRPr lang="en-US"/>
          </a:p>
          <a:p>
            <a:pPr>
              <a:defRPr/>
            </a:pPr>
            <a:r>
              <a:rPr lang="en-US"/>
              <a:t>EMBARGO UNTIL NOVEMBER 29, 2010</a:t>
            </a:r>
          </a:p>
        </p:txBody>
      </p:sp>
    </p:spTree>
    <p:extLst>
      <p:ext uri="{BB962C8B-B14F-4D97-AF65-F5344CB8AC3E}">
        <p14:creationId xmlns:p14="http://schemas.microsoft.com/office/powerpoint/2010/main" val="41979389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1"/>
            <a:ext cx="3037212" cy="462930"/>
          </a:xfrm>
          <a:prstGeom prst="rect">
            <a:avLst/>
          </a:prstGeom>
          <a:noFill/>
          <a:ln w="9525">
            <a:noFill/>
            <a:miter lim="800000"/>
            <a:headEnd/>
            <a:tailEnd/>
          </a:ln>
        </p:spPr>
        <p:txBody>
          <a:bodyPr vert="horz" wrap="square" lIns="92250" tIns="46126" rIns="92250" bIns="46126" numCol="1" anchor="t" anchorCtr="0" compatLnSpc="1">
            <a:prstTxWarp prst="textNoShape">
              <a:avLst/>
            </a:prstTxWarp>
          </a:bodyPr>
          <a:lstStyle>
            <a:lvl1pPr defTabSz="923197">
              <a:defRPr sz="1300">
                <a:solidFill>
                  <a:schemeClr val="tx1"/>
                </a:solidFill>
                <a:latin typeface="Arial" charset="0"/>
                <a:ea typeface="+mn-ea"/>
                <a:cs typeface="Arial" charset="0"/>
              </a:defRPr>
            </a:lvl1pPr>
          </a:lstStyle>
          <a:p>
            <a:pPr>
              <a:defRPr/>
            </a:pPr>
            <a:endParaRPr lang="it-IT"/>
          </a:p>
        </p:txBody>
      </p:sp>
      <p:sp>
        <p:nvSpPr>
          <p:cNvPr id="3" name="Date Placeholder 2"/>
          <p:cNvSpPr>
            <a:spLocks noGrp="1"/>
          </p:cNvSpPr>
          <p:nvPr>
            <p:ph type="dt" idx="1"/>
          </p:nvPr>
        </p:nvSpPr>
        <p:spPr bwMode="auto">
          <a:xfrm>
            <a:off x="3970048" y="1"/>
            <a:ext cx="3038783" cy="462930"/>
          </a:xfrm>
          <a:prstGeom prst="rect">
            <a:avLst/>
          </a:prstGeom>
          <a:noFill/>
          <a:ln w="9525">
            <a:noFill/>
            <a:miter lim="800000"/>
            <a:headEnd/>
            <a:tailEnd/>
          </a:ln>
        </p:spPr>
        <p:txBody>
          <a:bodyPr vert="horz" wrap="square" lIns="92250" tIns="46126" rIns="92250" bIns="46126" numCol="1" anchor="t" anchorCtr="0" compatLnSpc="1">
            <a:prstTxWarp prst="textNoShape">
              <a:avLst/>
            </a:prstTxWarp>
          </a:bodyPr>
          <a:lstStyle>
            <a:lvl1pPr algn="r" defTabSz="923197">
              <a:defRPr sz="1300">
                <a:solidFill>
                  <a:schemeClr val="tx1"/>
                </a:solidFill>
                <a:latin typeface="Arial" charset="0"/>
                <a:ea typeface="+mn-ea"/>
                <a:cs typeface="Arial" charset="0"/>
              </a:defRPr>
            </a:lvl1pPr>
          </a:lstStyle>
          <a:p>
            <a:pPr>
              <a:defRPr/>
            </a:pPr>
            <a:fld id="{282F982C-401A-4EB3-A4A8-74FC307A1BCC}" type="datetimeFigureOut">
              <a:rPr lang="en-US"/>
              <a:pPr>
                <a:defRPr/>
              </a:pPr>
              <a:t>4/10/2012</a:t>
            </a:fld>
            <a:endParaRPr lang="en-US"/>
          </a:p>
        </p:txBody>
      </p:sp>
      <p:sp>
        <p:nvSpPr>
          <p:cNvPr id="4" name="Slide Image Placeholder 3"/>
          <p:cNvSpPr>
            <a:spLocks noGrp="1" noRot="1" noChangeAspect="1"/>
          </p:cNvSpPr>
          <p:nvPr>
            <p:ph type="sldImg" idx="2"/>
          </p:nvPr>
        </p:nvSpPr>
        <p:spPr>
          <a:xfrm>
            <a:off x="1323975" y="696913"/>
            <a:ext cx="4359275" cy="3487737"/>
          </a:xfrm>
          <a:prstGeom prst="rect">
            <a:avLst/>
          </a:prstGeom>
          <a:noFill/>
          <a:ln w="12700">
            <a:solidFill>
              <a:prstClr val="black"/>
            </a:solidFill>
          </a:ln>
        </p:spPr>
        <p:txBody>
          <a:bodyPr vert="horz" lIns="90590" tIns="45295" rIns="90590" bIns="45295" rtlCol="0" anchor="ctr"/>
          <a:lstStyle/>
          <a:p>
            <a:pPr lvl="0"/>
            <a:endParaRPr lang="en-US" noProof="0" smtClean="0"/>
          </a:p>
        </p:txBody>
      </p:sp>
      <p:sp>
        <p:nvSpPr>
          <p:cNvPr id="5" name="Notes Placeholder 4"/>
          <p:cNvSpPr>
            <a:spLocks noGrp="1"/>
          </p:cNvSpPr>
          <p:nvPr>
            <p:ph type="body" sz="quarter" idx="3"/>
          </p:nvPr>
        </p:nvSpPr>
        <p:spPr bwMode="auto">
          <a:xfrm>
            <a:off x="700412" y="4415160"/>
            <a:ext cx="5609576" cy="4183695"/>
          </a:xfrm>
          <a:prstGeom prst="rect">
            <a:avLst/>
          </a:prstGeom>
          <a:noFill/>
          <a:ln w="9525">
            <a:noFill/>
            <a:miter lim="800000"/>
            <a:headEnd/>
            <a:tailEnd/>
          </a:ln>
        </p:spPr>
        <p:txBody>
          <a:bodyPr vert="horz" wrap="square" lIns="92250" tIns="46126" rIns="92250" bIns="4612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bwMode="auto">
          <a:xfrm>
            <a:off x="0" y="8831896"/>
            <a:ext cx="3037212" cy="462930"/>
          </a:xfrm>
          <a:prstGeom prst="rect">
            <a:avLst/>
          </a:prstGeom>
          <a:noFill/>
          <a:ln w="9525">
            <a:noFill/>
            <a:miter lim="800000"/>
            <a:headEnd/>
            <a:tailEnd/>
          </a:ln>
        </p:spPr>
        <p:txBody>
          <a:bodyPr vert="horz" wrap="square" lIns="92250" tIns="46126" rIns="92250" bIns="46126" numCol="1" anchor="b" anchorCtr="0" compatLnSpc="1">
            <a:prstTxWarp prst="textNoShape">
              <a:avLst/>
            </a:prstTxWarp>
          </a:bodyPr>
          <a:lstStyle>
            <a:lvl1pPr defTabSz="923197">
              <a:defRPr sz="1300">
                <a:solidFill>
                  <a:schemeClr val="tx1"/>
                </a:solidFill>
                <a:latin typeface="Arial" charset="0"/>
                <a:ea typeface="+mn-ea"/>
                <a:cs typeface="Arial" charset="0"/>
              </a:defRPr>
            </a:lvl1pPr>
          </a:lstStyle>
          <a:p>
            <a:pPr>
              <a:defRPr/>
            </a:pPr>
            <a:endParaRPr lang="it-IT"/>
          </a:p>
        </p:txBody>
      </p:sp>
      <p:sp>
        <p:nvSpPr>
          <p:cNvPr id="7" name="Slide Number Placeholder 6"/>
          <p:cNvSpPr>
            <a:spLocks noGrp="1"/>
          </p:cNvSpPr>
          <p:nvPr>
            <p:ph type="sldNum" sz="quarter" idx="5"/>
          </p:nvPr>
        </p:nvSpPr>
        <p:spPr bwMode="auto">
          <a:xfrm>
            <a:off x="3970048" y="8831896"/>
            <a:ext cx="3038783" cy="462930"/>
          </a:xfrm>
          <a:prstGeom prst="rect">
            <a:avLst/>
          </a:prstGeom>
          <a:noFill/>
          <a:ln w="9525">
            <a:noFill/>
            <a:miter lim="800000"/>
            <a:headEnd/>
            <a:tailEnd/>
          </a:ln>
        </p:spPr>
        <p:txBody>
          <a:bodyPr vert="horz" wrap="square" lIns="92250" tIns="46126" rIns="92250" bIns="46126" numCol="1" anchor="b" anchorCtr="0" compatLnSpc="1">
            <a:prstTxWarp prst="textNoShape">
              <a:avLst/>
            </a:prstTxWarp>
          </a:bodyPr>
          <a:lstStyle>
            <a:lvl1pPr algn="r" defTabSz="923197">
              <a:defRPr sz="1300">
                <a:solidFill>
                  <a:schemeClr val="tx1"/>
                </a:solidFill>
                <a:latin typeface="Arial" charset="0"/>
                <a:ea typeface="+mn-ea"/>
                <a:cs typeface="Arial" charset="0"/>
              </a:defRPr>
            </a:lvl1pPr>
          </a:lstStyle>
          <a:p>
            <a:pPr>
              <a:defRPr/>
            </a:pPr>
            <a:fld id="{2ADB3A3E-D949-4AAC-93F2-6FA27B6DCC88}" type="slidenum">
              <a:rPr lang="en-US"/>
              <a:pPr>
                <a:defRPr/>
              </a:pPr>
              <a:t>‹#›</a:t>
            </a:fld>
            <a:endParaRPr lang="en-US"/>
          </a:p>
        </p:txBody>
      </p:sp>
    </p:spTree>
    <p:extLst>
      <p:ext uri="{BB962C8B-B14F-4D97-AF65-F5344CB8AC3E}">
        <p14:creationId xmlns:p14="http://schemas.microsoft.com/office/powerpoint/2010/main" val="17421069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xfrm>
            <a:off x="1325563" y="696913"/>
            <a:ext cx="4359275" cy="3489325"/>
          </a:xfrm>
          <a:noFill/>
          <a:ln>
            <a:solidFill>
              <a:srgbClr val="000000"/>
            </a:solidFill>
            <a:miter lim="800000"/>
            <a:headEnd/>
            <a:tailEnd/>
          </a:ln>
        </p:spPr>
      </p:sp>
      <p:sp>
        <p:nvSpPr>
          <p:cNvPr id="26627" name="Rectangle 3"/>
          <p:cNvSpPr>
            <a:spLocks noGrp="1"/>
          </p:cNvSpPr>
          <p:nvPr>
            <p:ph type="body" idx="1"/>
          </p:nvPr>
        </p:nvSpPr>
        <p:spPr>
          <a:xfrm>
            <a:off x="934407" y="4416735"/>
            <a:ext cx="5141588" cy="4182120"/>
          </a:xfrm>
          <a:noFill/>
          <a:ln/>
        </p:spPr>
        <p:txBody>
          <a:bodyPr/>
          <a:lstStyle/>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p>
            <a:pPr>
              <a:defRPr/>
            </a:pPr>
            <a:fld id="{739CB3EE-D154-4007-B5FD-29A831DD2CD0}" type="slidenum">
              <a:rPr lang="en-GB" smtClean="0"/>
              <a:pPr>
                <a:defRPr/>
              </a:pPr>
              <a:t>11</a:t>
            </a:fld>
            <a:endParaRPr lang="en-GB" smtClean="0"/>
          </a:p>
        </p:txBody>
      </p:sp>
      <p:sp>
        <p:nvSpPr>
          <p:cNvPr id="43011" name="Rectangle 2"/>
          <p:cNvSpPr>
            <a:spLocks noGrp="1" noRot="1" noChangeAspect="1" noTextEdit="1"/>
          </p:cNvSpPr>
          <p:nvPr>
            <p:ph type="sldImg"/>
          </p:nvPr>
        </p:nvSpPr>
        <p:spPr>
          <a:xfrm>
            <a:off x="1323975" y="696913"/>
            <a:ext cx="4359275" cy="3487737"/>
          </a:xfrm>
          <a:ln/>
        </p:spPr>
      </p:sp>
      <p:sp>
        <p:nvSpPr>
          <p:cNvPr id="43012" name="Rectangle 3"/>
          <p:cNvSpPr>
            <a:spLocks noGrp="1"/>
          </p:cNvSpPr>
          <p:nvPr>
            <p:ph type="body" idx="1"/>
          </p:nvPr>
        </p:nvSpPr>
        <p:spPr>
          <a:xfrm>
            <a:off x="701040" y="4415790"/>
            <a:ext cx="5608320" cy="4183380"/>
          </a:xfrm>
          <a:noFill/>
          <a:ln/>
        </p:spPr>
        <p:txBody>
          <a:bodyPr lIns="94885" tIns="47444" rIns="94885" bIns="47444"/>
          <a:lstStyle/>
          <a:p>
            <a:pPr eaLnBrk="1" hangingPunct="1"/>
            <a:endParaRPr lang="fr-FR"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900DAE95-1092-4EFF-8AC2-CBBEEB617CC6}" type="slidenum">
              <a:rPr lang="en-GB" smtClean="0">
                <a:latin typeface="Arial" pitchFamily="34" charset="0"/>
                <a:ea typeface="ＭＳ Ｐゴシック"/>
                <a:cs typeface="ＭＳ Ｐゴシック"/>
              </a:rPr>
              <a:pPr/>
              <a:t>12</a:t>
            </a:fld>
            <a:endParaRPr lang="en-GB" smtClean="0">
              <a:latin typeface="Arial" pitchFamily="34" charset="0"/>
              <a:ea typeface="ＭＳ Ｐゴシック"/>
              <a:cs typeface="ＭＳ Ｐゴシック"/>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0D3B4BEC-F9B8-4E7F-B289-A37B91CBDE6C}" type="slidenum">
              <a:rPr lang="en-GB" smtClean="0">
                <a:latin typeface="Arial" pitchFamily="34" charset="0"/>
                <a:ea typeface="ＭＳ Ｐゴシック"/>
                <a:cs typeface="ＭＳ Ｐゴシック"/>
              </a:rPr>
              <a:pPr/>
              <a:t>13</a:t>
            </a:fld>
            <a:endParaRPr lang="en-GB" smtClean="0">
              <a:latin typeface="Arial" pitchFamily="34" charset="0"/>
              <a:ea typeface="ＭＳ Ｐゴシック"/>
              <a:cs typeface="ＭＳ Ｐゴシック"/>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r>
              <a:rPr lang="fr-FR" dirty="0" err="1" smtClean="0">
                <a:latin typeface="Arial" pitchFamily="34" charset="0"/>
              </a:rPr>
              <a:t>uPDATE</a:t>
            </a:r>
            <a:endParaRPr lang="en-US" dirty="0"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bwMode="auto">
          <a:noFill/>
          <a:ln>
            <a:solidFill>
              <a:srgbClr val="000000"/>
            </a:solidFill>
            <a:miter lim="800000"/>
            <a:headEnd/>
            <a:tailEnd/>
          </a:ln>
        </p:spPr>
      </p:sp>
      <p:sp>
        <p:nvSpPr>
          <p:cNvPr id="35843" name="Rectangle 3"/>
          <p:cNvSpPr>
            <a:spLocks noGrp="1"/>
          </p:cNvSpPr>
          <p:nvPr>
            <p:ph type="body" idx="1"/>
          </p:nvPr>
        </p:nvSpPr>
        <p:spPr>
          <a:noFill/>
          <a:ln/>
        </p:spPr>
        <p:txBody>
          <a:bodyPr/>
          <a:lstStyle/>
          <a:p>
            <a:r>
              <a:rPr lang="en-US" dirty="0" smtClean="0">
                <a:latin typeface="Arial" pitchFamily="34" charset="0"/>
              </a:rPr>
              <a:t>The ART Accelerator is an ST technology using a </a:t>
            </a:r>
            <a:r>
              <a:rPr lang="en-US" dirty="0" err="1" smtClean="0">
                <a:latin typeface="Arial" pitchFamily="34" charset="0"/>
              </a:rPr>
              <a:t>prefetch</a:t>
            </a:r>
            <a:r>
              <a:rPr lang="en-US" dirty="0" smtClean="0">
                <a:latin typeface="Arial" pitchFamily="34" charset="0"/>
              </a:rPr>
              <a:t> queue and branch cache technology to access 128-bit wide Flash. Based on </a:t>
            </a:r>
            <a:r>
              <a:rPr lang="en-US" dirty="0" err="1" smtClean="0">
                <a:latin typeface="Arial" pitchFamily="34" charset="0"/>
              </a:rPr>
              <a:t>CoreMark</a:t>
            </a:r>
            <a:r>
              <a:rPr lang="en-US" dirty="0" smtClean="0">
                <a:latin typeface="Arial" pitchFamily="34" charset="0"/>
              </a:rPr>
              <a:t> benchmark, the result is a performance equivalent to 0-wait state execution from Flash. </a:t>
            </a:r>
          </a:p>
          <a:p>
            <a:r>
              <a:rPr lang="en-US" dirty="0" smtClean="0">
                <a:latin typeface="Arial" pitchFamily="34" charset="0"/>
              </a:rPr>
              <a:t>The branch cache is made of 64 × 128-bit buffers for code and 8 x 128-bit  buffers for data. Each time an event such as subroutine call, an interrupt or a branch occurs and breaks the linear execution of the code, the ART Accelerator checks if the first instructions of the event are already stored in the cache, and if so, the instruction is immediately pushed to the </a:t>
            </a:r>
            <a:r>
              <a:rPr lang="en-US" dirty="0" err="1" smtClean="0">
                <a:latin typeface="Arial" pitchFamily="34" charset="0"/>
              </a:rPr>
              <a:t>prefetch</a:t>
            </a:r>
            <a:r>
              <a:rPr lang="en-US" dirty="0" smtClean="0">
                <a:latin typeface="Arial" pitchFamily="34" charset="0"/>
              </a:rPr>
              <a:t> queue with no performance loss. The </a:t>
            </a:r>
            <a:r>
              <a:rPr lang="en-US" dirty="0" err="1" smtClean="0">
                <a:latin typeface="Arial" pitchFamily="34" charset="0"/>
              </a:rPr>
              <a:t>prefetch</a:t>
            </a:r>
            <a:r>
              <a:rPr lang="en-US" dirty="0" smtClean="0">
                <a:latin typeface="Arial" pitchFamily="34" charset="0"/>
              </a:rPr>
              <a:t> cache is so deep that most applications achieve a 0-wait state execution performance from Flash.</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spect="1" noChangeArrowheads="1" noTextEdit="1"/>
          </p:cNvSpPr>
          <p:nvPr>
            <p:ph type="sldImg"/>
          </p:nvPr>
        </p:nvSpPr>
        <p:spPr>
          <a:ln/>
        </p:spPr>
      </p:sp>
      <p:sp>
        <p:nvSpPr>
          <p:cNvPr id="443395" name="Rectangle 3"/>
          <p:cNvSpPr>
            <a:spLocks noGrp="1" noChangeArrowheads="1"/>
          </p:cNvSpPr>
          <p:nvPr>
            <p:ph type="body" idx="1"/>
          </p:nvPr>
        </p:nvSpPr>
        <p:spPr>
          <a:noFill/>
          <a:ln/>
        </p:spPr>
        <p:txBody>
          <a:bodyPr/>
          <a:lstStyle/>
          <a:p>
            <a:endParaRPr lang="en-US" b="1"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Rot="1" noChangeAspect="1" noChangeArrowheads="1" noTextEdit="1"/>
          </p:cNvSpPr>
          <p:nvPr>
            <p:ph type="sldImg"/>
          </p:nvPr>
        </p:nvSpPr>
        <p:spPr>
          <a:ln/>
        </p:spPr>
      </p:sp>
      <p:sp>
        <p:nvSpPr>
          <p:cNvPr id="444419" name="Rectangle 3"/>
          <p:cNvSpPr>
            <a:spLocks noGrp="1" noChangeArrowheads="1"/>
          </p:cNvSpPr>
          <p:nvPr>
            <p:ph type="body" idx="1"/>
          </p:nvPr>
        </p:nvSpPr>
        <p:spPr>
          <a:noFill/>
          <a:ln/>
        </p:spPr>
        <p:txBody>
          <a:bodyPr/>
          <a:lstStyle/>
          <a:p>
            <a:endParaRPr lang="en-US" b="1"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a:noFill/>
          <a:ln/>
        </p:spPr>
        <p:txBody>
          <a:bodyPr/>
          <a:lstStyle/>
          <a:p>
            <a:endParaRPr lang="en-US" b="1"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Rot="1" noChangeAspect="1" noChangeArrowheads="1" noTextEdit="1"/>
          </p:cNvSpPr>
          <p:nvPr>
            <p:ph type="sldImg"/>
          </p:nvPr>
        </p:nvSpPr>
        <p:spPr>
          <a:ln/>
        </p:spPr>
      </p:sp>
      <p:sp>
        <p:nvSpPr>
          <p:cNvPr id="446467" name="Rectangle 3"/>
          <p:cNvSpPr>
            <a:spLocks noGrp="1" noChangeArrowheads="1"/>
          </p:cNvSpPr>
          <p:nvPr>
            <p:ph type="body" idx="1"/>
          </p:nvPr>
        </p:nvSpPr>
        <p:spPr>
          <a:noFill/>
          <a:ln/>
        </p:spPr>
        <p:txBody>
          <a:bodyPr/>
          <a:lstStyle/>
          <a:p>
            <a:endParaRPr lang="en-US" b="1"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a:noFill/>
          <a:ln/>
        </p:spPr>
        <p:txBody>
          <a:bodyPr/>
          <a:lstStyle/>
          <a:p>
            <a:endParaRPr lang="en-US" b="1"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TextEdit="1"/>
          </p:cNvSpPr>
          <p:nvPr>
            <p:ph type="sldImg"/>
          </p:nvPr>
        </p:nvSpPr>
        <p:spPr bwMode="auto">
          <a:noFill/>
          <a:ln>
            <a:solidFill>
              <a:srgbClr val="000000"/>
            </a:solidFill>
            <a:miter lim="800000"/>
            <a:headEnd/>
            <a:tailEnd/>
          </a:ln>
        </p:spPr>
      </p:sp>
      <p:sp>
        <p:nvSpPr>
          <p:cNvPr id="36867" name="Rectangle 3"/>
          <p:cNvSpPr>
            <a:spLocks noGrp="1"/>
          </p:cNvSpPr>
          <p:nvPr>
            <p:ph type="body" idx="1"/>
          </p:nvPr>
        </p:nvSpPr>
        <p:spPr>
          <a:noFill/>
          <a:ln/>
        </p:spPr>
        <p:txBody>
          <a:bodyPr/>
          <a:lstStyle/>
          <a:p>
            <a:r>
              <a:rPr lang="en-US" altLang="ja-JP" sz="700" dirty="0" smtClean="0">
                <a:latin typeface="Arial" pitchFamily="34" charset="0"/>
                <a:cs typeface="ＭＳ Ｐゴシック"/>
              </a:rPr>
              <a:t>In addition to a performance equivalent to 0-wait execution from Flash using the ART Accelerator, the 32-bit multi-AHB bus matrix interconnects all masters (at the top of the chart: CPU, DMAs, Ethernet, USB HS) and slaves (on the right-hand side: Flash memory, SRAM, FSMC, AHB and APB peripherals) and ensures a seamless and efficient operation even when several high-speed peripherals are working simultaneously. The nodes on the matrix represent the actual connections over the 7-layer matrix,  between master and slave.</a:t>
            </a:r>
          </a:p>
          <a:p>
            <a:r>
              <a:rPr lang="en-US" altLang="ja-JP" sz="700" dirty="0" smtClean="0">
                <a:latin typeface="Arial" pitchFamily="34" charset="0"/>
                <a:cs typeface="ＭＳ Ｐゴシック"/>
              </a:rPr>
              <a:t>For instance, let’s take the example of an MP3 audio player with graphical user interface. A compressed audio stream coming from the USB high speed peripheral is directly stored in the 16kB system RAM  block thanks to the DMA controller dedicated to the USB high speed peripheral. In parallel, the CPU can process the audio data (MP3 decompression and/or equalizer) taking full advantage of the DSP extension of CM4. The processed data are written into the 112kB system RAM block and are transferred automatically with the system DMA controller to the I2S interface which transmit synchronously the audio data to an external CODEC. In parallel, the second system DMA controller can fetch graphical content from the flash to build automatically the Graphical User Interface on the external display connected to the STM32F4 through the FSMC interface.</a:t>
            </a:r>
            <a:endParaRPr lang="fr-FR"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xfrm>
            <a:off x="1323975" y="696913"/>
            <a:ext cx="4359275" cy="3487737"/>
          </a:xfrm>
          <a:noFill/>
          <a:ln>
            <a:solidFill>
              <a:srgbClr val="000000"/>
            </a:solidFill>
            <a:miter lim="800000"/>
            <a:headEnd/>
            <a:tailEnd/>
          </a:ln>
        </p:spPr>
      </p:sp>
      <p:sp>
        <p:nvSpPr>
          <p:cNvPr id="37891" name="Notes Placeholder 2"/>
          <p:cNvSpPr>
            <a:spLocks noGrp="1"/>
          </p:cNvSpPr>
          <p:nvPr>
            <p:ph type="body" idx="1"/>
          </p:nvPr>
        </p:nvSpPr>
        <p:spPr>
          <a:noFill/>
          <a:ln/>
        </p:spPr>
        <p:txBody>
          <a:bodyPr/>
          <a:lstStyle/>
          <a:p>
            <a:endParaRPr lang="en-GB" dirty="0" smtClean="0">
              <a:latin typeface="Arial" pitchFamily="34" charset="0"/>
            </a:endParaRPr>
          </a:p>
        </p:txBody>
      </p:sp>
      <p:sp>
        <p:nvSpPr>
          <p:cNvPr id="4" name="Slide Number Placeholder 3"/>
          <p:cNvSpPr>
            <a:spLocks noGrp="1"/>
          </p:cNvSpPr>
          <p:nvPr>
            <p:ph type="sldNum" sz="quarter" idx="5"/>
          </p:nvPr>
        </p:nvSpPr>
        <p:spPr/>
        <p:txBody>
          <a:bodyPr/>
          <a:lstStyle/>
          <a:p>
            <a:pPr>
              <a:defRPr/>
            </a:pPr>
            <a:fld id="{2E9BCE3D-056D-484E-B0F5-35B9E1D689DE}" type="slidenum">
              <a:rPr lang="en-GB" smtClean="0"/>
              <a:pPr>
                <a:defRPr/>
              </a:pPr>
              <a:t>3</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TextEdit="1"/>
          </p:cNvSpPr>
          <p:nvPr>
            <p:ph type="sldImg"/>
          </p:nvPr>
        </p:nvSpPr>
        <p:spPr bwMode="auto">
          <a:noFill/>
          <a:ln>
            <a:solidFill>
              <a:srgbClr val="000000"/>
            </a:solidFill>
            <a:miter lim="800000"/>
            <a:headEnd/>
            <a:tailEnd/>
          </a:ln>
        </p:spPr>
      </p:sp>
      <p:sp>
        <p:nvSpPr>
          <p:cNvPr id="38915" name="Rectangle 3"/>
          <p:cNvSpPr>
            <a:spLocks noGrp="1"/>
          </p:cNvSpPr>
          <p:nvPr>
            <p:ph type="body" idx="1"/>
          </p:nvPr>
        </p:nvSpPr>
        <p:spPr>
          <a:noFill/>
          <a:ln/>
        </p:spPr>
        <p:txBody>
          <a:bodyPr/>
          <a:lstStyle/>
          <a:p>
            <a:r>
              <a:rPr lang="en-US" dirty="0" smtClean="0">
                <a:latin typeface="Arial" pitchFamily="34" charset="0"/>
              </a:rPr>
              <a:t>230 µA/MHz, 38.6 </a:t>
            </a:r>
            <a:r>
              <a:rPr lang="en-US" dirty="0" err="1" smtClean="0">
                <a:latin typeface="Arial" pitchFamily="34" charset="0"/>
              </a:rPr>
              <a:t>mA</a:t>
            </a:r>
            <a:r>
              <a:rPr lang="en-US" dirty="0" smtClean="0">
                <a:latin typeface="Arial" pitchFamily="34" charset="0"/>
              </a:rPr>
              <a:t> at 168 MHz (executing </a:t>
            </a:r>
            <a:r>
              <a:rPr lang="en-US" dirty="0" err="1" smtClean="0">
                <a:latin typeface="Arial" pitchFamily="34" charset="0"/>
              </a:rPr>
              <a:t>Coremark</a:t>
            </a:r>
            <a:r>
              <a:rPr lang="en-US" dirty="0" smtClean="0">
                <a:latin typeface="Arial" pitchFamily="34" charset="0"/>
              </a:rPr>
              <a:t> benchmark from Flash memory, with ART Accelerator™ enabled and all peripherals off),</a:t>
            </a:r>
          </a:p>
          <a:p>
            <a:r>
              <a:rPr lang="en-US" dirty="0" smtClean="0">
                <a:latin typeface="Arial" pitchFamily="34" charset="0"/>
              </a:rPr>
              <a:t>1.2 V is supplied by an internal regulator</a:t>
            </a:r>
            <a:r>
              <a:rPr lang="en-US" baseline="0" dirty="0" smtClean="0">
                <a:latin typeface="Arial" pitchFamily="34" charset="0"/>
              </a:rPr>
              <a:t> with power scaling support: the user can choose between 2 settings of the regulator (lower voltage for mid performance with 10% less dynamic consumption, higher voltage for high performance).</a:t>
            </a:r>
            <a:endParaRPr lang="en-US" dirty="0" smtClean="0">
              <a:latin typeface="Arial" pitchFamily="34" charset="0"/>
            </a:endParaRPr>
          </a:p>
          <a:p>
            <a:endParaRPr lang="en-US" dirty="0" smtClean="0">
              <a:latin typeface="Arial" pitchFamily="34" charset="0"/>
            </a:endParaRPr>
          </a:p>
          <a:p>
            <a:r>
              <a:rPr lang="en-US" dirty="0" smtClean="0">
                <a:latin typeface="Arial" pitchFamily="34" charset="0"/>
              </a:rPr>
              <a:t>V</a:t>
            </a:r>
            <a:r>
              <a:rPr lang="en-US" baseline="-25000" dirty="0" smtClean="0">
                <a:latin typeface="Arial" pitchFamily="34" charset="0"/>
              </a:rPr>
              <a:t>DD</a:t>
            </a:r>
            <a:r>
              <a:rPr lang="en-US" dirty="0" smtClean="0">
                <a:latin typeface="Arial" pitchFamily="34" charset="0"/>
              </a:rPr>
              <a:t> min down to 1.7 V (on all packages except the LQFP64 which offers 1.8 V min)</a:t>
            </a:r>
          </a:p>
          <a:p>
            <a:endParaRPr lang="en-US" dirty="0" smtClean="0">
              <a:latin typeface="Arial" pitchFamily="34" charset="0"/>
            </a:endParaRPr>
          </a:p>
          <a:p>
            <a:r>
              <a:rPr lang="en-US" dirty="0" smtClean="0">
                <a:latin typeface="Arial" pitchFamily="34" charset="0"/>
              </a:rPr>
              <a:t>Besides the LQFP64, all packages offer the option, through a dedicated pin, to turn off the brownout protection which is trimmed to reset the microcontroller below 1.8 V. When the brownout is disabled, the product can work down to 1.7 V min. This feature allows the product to be used in low-voltage applications where a 1.8 V regulator (+/- 5%) requires the microprocessor to work down to 1.7 V. Such applications usually provide a reset circuit that handles the reset management of the microcontroller.</a:t>
            </a:r>
          </a:p>
          <a:p>
            <a:endParaRPr lang="en-US" dirty="0" smtClean="0">
              <a:latin typeface="Arial" pitchFamily="34" charset="0"/>
            </a:endParaRPr>
          </a:p>
          <a:p>
            <a:r>
              <a:rPr lang="en-US" dirty="0" smtClean="0">
                <a:latin typeface="Arial" pitchFamily="34" charset="0"/>
              </a:rPr>
              <a:t>Low</a:t>
            </a:r>
            <a:r>
              <a:rPr lang="en-US" baseline="0" dirty="0" smtClean="0">
                <a:latin typeface="Arial" pitchFamily="34" charset="0"/>
              </a:rPr>
              <a:t> power modes with backup and SRAM and RTC support. For instance, in </a:t>
            </a:r>
            <a:r>
              <a:rPr lang="en-US" baseline="0" dirty="0" err="1" smtClean="0">
                <a:latin typeface="Arial" pitchFamily="34" charset="0"/>
              </a:rPr>
              <a:t>Vbat</a:t>
            </a:r>
            <a:r>
              <a:rPr lang="en-US" baseline="0" dirty="0" smtClean="0">
                <a:latin typeface="Arial" pitchFamily="34" charset="0"/>
              </a:rPr>
              <a:t> mode, the RTC and backup SRAM typically draw less 1uA each</a:t>
            </a:r>
            <a:endParaRPr lang="en-US" dirty="0"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5FC76C9-3720-4984-B816-298B4B49C4FF}" type="slidenum">
              <a:rPr lang="en-GB" smtClean="0">
                <a:latin typeface="Arial" pitchFamily="34" charset="0"/>
                <a:ea typeface="ＭＳ Ｐゴシック"/>
                <a:cs typeface="ＭＳ Ｐゴシック"/>
              </a:rPr>
              <a:pPr/>
              <a:t>22</a:t>
            </a:fld>
            <a:endParaRPr lang="en-GB" smtClean="0">
              <a:latin typeface="Arial" pitchFamily="34" charset="0"/>
              <a:ea typeface="ＭＳ Ｐゴシック"/>
              <a:cs typeface="ＭＳ Ｐゴシック"/>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79A6C8B3-35AD-4819-AFFF-59940C0448BB}" type="slidenum">
              <a:rPr lang="en-GB" smtClean="0">
                <a:latin typeface="Arial" pitchFamily="34" charset="0"/>
                <a:ea typeface="ＭＳ Ｐゴシック"/>
                <a:cs typeface="ＭＳ Ｐゴシック"/>
              </a:rPr>
              <a:pPr/>
              <a:t>23</a:t>
            </a:fld>
            <a:endParaRPr lang="en-GB" smtClean="0">
              <a:latin typeface="Arial" pitchFamily="34" charset="0"/>
              <a:ea typeface="ＭＳ Ｐゴシック"/>
              <a:cs typeface="ＭＳ Ｐゴシック"/>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TextEdit="1"/>
          </p:cNvSpPr>
          <p:nvPr>
            <p:ph type="sldImg"/>
          </p:nvPr>
        </p:nvSpPr>
        <p:spPr bwMode="auto">
          <a:xfrm>
            <a:off x="1327150" y="695325"/>
            <a:ext cx="4357688" cy="3486150"/>
          </a:xfrm>
          <a:noFill/>
          <a:ln>
            <a:solidFill>
              <a:srgbClr val="000000"/>
            </a:solidFill>
            <a:miter lim="800000"/>
            <a:headEnd/>
            <a:tailEnd/>
          </a:ln>
        </p:spPr>
      </p:sp>
      <p:sp>
        <p:nvSpPr>
          <p:cNvPr id="32771" name="Rectangle 3"/>
          <p:cNvSpPr>
            <a:spLocks noGrp="1"/>
          </p:cNvSpPr>
          <p:nvPr>
            <p:ph type="body" idx="1"/>
          </p:nvPr>
        </p:nvSpPr>
        <p:spPr>
          <a:xfrm>
            <a:off x="700412" y="4415160"/>
            <a:ext cx="5609576" cy="4186845"/>
          </a:xfrm>
          <a:noFill/>
          <a:ln/>
        </p:spPr>
        <p:txBody>
          <a:bodyPr/>
          <a:lstStyle/>
          <a:p>
            <a:pPr>
              <a:lnSpc>
                <a:spcPct val="95000"/>
              </a:lnSpc>
              <a:spcBef>
                <a:spcPct val="20000"/>
              </a:spcBef>
              <a:spcAft>
                <a:spcPct val="45000"/>
              </a:spcAft>
              <a:buClr>
                <a:srgbClr val="FF9900"/>
              </a:buClr>
            </a:pPr>
            <a:r>
              <a:rPr lang="en-US" dirty="0" smtClean="0">
                <a:solidFill>
                  <a:srgbClr val="005596"/>
                </a:solidFill>
                <a:latin typeface="Arial" pitchFamily="34" charset="0"/>
              </a:rPr>
              <a:t>1.7 V on all packages except LQFP64 which offers 1.8 V </a:t>
            </a:r>
            <a:r>
              <a:rPr lang="en-US" dirty="0" err="1" smtClean="0">
                <a:solidFill>
                  <a:srgbClr val="005596"/>
                </a:solidFill>
                <a:latin typeface="Arial" pitchFamily="34" charset="0"/>
              </a:rPr>
              <a:t>V</a:t>
            </a:r>
            <a:r>
              <a:rPr lang="en-US" baseline="-25000" dirty="0" err="1" smtClean="0">
                <a:solidFill>
                  <a:srgbClr val="005596"/>
                </a:solidFill>
                <a:latin typeface="Arial" pitchFamily="34" charset="0"/>
              </a:rPr>
              <a:t>DD</a:t>
            </a:r>
            <a:r>
              <a:rPr lang="en-US" dirty="0" err="1" smtClean="0">
                <a:solidFill>
                  <a:srgbClr val="005596"/>
                </a:solidFill>
                <a:latin typeface="Arial" pitchFamily="34" charset="0"/>
              </a:rPr>
              <a:t>min</a:t>
            </a:r>
            <a:endParaRPr lang="en-US" dirty="0" smtClean="0">
              <a:solidFill>
                <a:srgbClr val="005596"/>
              </a:solidFill>
              <a:latin typeface="Arial" pitchFamily="34" charset="0"/>
            </a:endParaRPr>
          </a:p>
          <a:p>
            <a:pPr>
              <a:lnSpc>
                <a:spcPct val="95000"/>
              </a:lnSpc>
              <a:spcBef>
                <a:spcPct val="20000"/>
              </a:spcBef>
              <a:spcAft>
                <a:spcPct val="45000"/>
              </a:spcAft>
              <a:buClr>
                <a:srgbClr val="FF9900"/>
              </a:buClr>
            </a:pPr>
            <a:r>
              <a:rPr lang="en-US" dirty="0" smtClean="0">
                <a:solidFill>
                  <a:srgbClr val="005596"/>
                </a:solidFill>
                <a:latin typeface="Arial" pitchFamily="34" charset="0"/>
              </a:rPr>
              <a:t>3x 2.4</a:t>
            </a:r>
            <a:r>
              <a:rPr lang="en-US" baseline="0" dirty="0" smtClean="0">
                <a:solidFill>
                  <a:srgbClr val="005596"/>
                </a:solidFill>
                <a:latin typeface="Arial" pitchFamily="34" charset="0"/>
              </a:rPr>
              <a:t> </a:t>
            </a:r>
            <a:r>
              <a:rPr lang="en-US" dirty="0" smtClean="0">
                <a:solidFill>
                  <a:srgbClr val="005596"/>
                </a:solidFill>
                <a:latin typeface="Arial" pitchFamily="34" charset="0"/>
              </a:rPr>
              <a:t>MSPS ADC (up to 7.2 MSPS in interleaved mode)</a:t>
            </a:r>
          </a:p>
          <a:p>
            <a:endParaRPr lang="fr-FR" sz="1400" dirty="0" smtClean="0">
              <a:latin typeface="Arial" pitchFamily="34" charset="0"/>
            </a:endParaRPr>
          </a:p>
          <a:p>
            <a:endParaRPr lang="fr-FR" sz="1400" dirty="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txBox="1">
            <a:spLocks noGrp="1" noChangeArrowheads="1"/>
          </p:cNvSpPr>
          <p:nvPr/>
        </p:nvSpPr>
        <p:spPr bwMode="auto">
          <a:xfrm>
            <a:off x="3973189" y="8831895"/>
            <a:ext cx="3037212" cy="464505"/>
          </a:xfrm>
          <a:prstGeom prst="rect">
            <a:avLst/>
          </a:prstGeom>
          <a:noFill/>
          <a:ln>
            <a:miter lim="800000"/>
            <a:headEnd/>
            <a:tailEnd/>
          </a:ln>
        </p:spPr>
        <p:txBody>
          <a:bodyPr lIns="93171" tIns="46586" rIns="93171" bIns="46586" anchor="b"/>
          <a:lstStyle/>
          <a:p>
            <a:pPr algn="r">
              <a:defRPr/>
            </a:pPr>
            <a:fld id="{10FF1C33-649C-4730-929C-082949EBB2C9}" type="slidenum">
              <a:rPr lang="en-GB" sz="1200">
                <a:latin typeface="Times New Roman" pitchFamily="18" charset="0"/>
                <a:ea typeface="+mn-ea"/>
                <a:cs typeface="+mn-cs"/>
              </a:rPr>
              <a:pPr algn="r">
                <a:defRPr/>
              </a:pPr>
              <a:t>25</a:t>
            </a:fld>
            <a:endParaRPr lang="en-GB" sz="1200" dirty="0">
              <a:latin typeface="Times New Roman" pitchFamily="18" charset="0"/>
              <a:ea typeface="+mn-ea"/>
              <a:cs typeface="+mn-cs"/>
            </a:endParaRPr>
          </a:p>
        </p:txBody>
      </p:sp>
      <p:sp>
        <p:nvSpPr>
          <p:cNvPr id="33795" name="Rectangle 2"/>
          <p:cNvSpPr>
            <a:spLocks noGrp="1" noRot="1" noChangeAspect="1" noChangeArrowheads="1" noTextEdit="1"/>
          </p:cNvSpPr>
          <p:nvPr>
            <p:ph type="sldImg"/>
          </p:nvPr>
        </p:nvSpPr>
        <p:spPr bwMode="auto">
          <a:xfrm>
            <a:off x="1327150" y="696913"/>
            <a:ext cx="4357688" cy="3486150"/>
          </a:xfrm>
          <a:noFill/>
          <a:ln>
            <a:solidFill>
              <a:srgbClr val="000000"/>
            </a:solidFill>
            <a:miter lim="800000"/>
            <a:headEnd/>
            <a:tailEnd/>
          </a:ln>
        </p:spPr>
      </p:sp>
      <p:sp>
        <p:nvSpPr>
          <p:cNvPr id="33796" name="Rectangle 3"/>
          <p:cNvSpPr>
            <a:spLocks noGrp="1" noChangeArrowheads="1"/>
          </p:cNvSpPr>
          <p:nvPr>
            <p:ph type="body" idx="1"/>
          </p:nvPr>
        </p:nvSpPr>
        <p:spPr>
          <a:noFill/>
          <a:ln/>
        </p:spPr>
        <p:txBody>
          <a:bodyPr/>
          <a:lstStyle/>
          <a:p>
            <a:r>
              <a:rPr lang="en-US" sz="1000" b="1" dirty="0" smtClean="0">
                <a:latin typeface="Arial" pitchFamily="34" charset="0"/>
              </a:rPr>
              <a:t>Scalable product offer</a:t>
            </a:r>
          </a:p>
          <a:p>
            <a:pPr lvl="1"/>
            <a:r>
              <a:rPr lang="en-US" sz="900" b="1" dirty="0" smtClean="0">
                <a:latin typeface="Arial" pitchFamily="34" charset="0"/>
              </a:rPr>
              <a:t>- Get the right product from more than 30 derivatives</a:t>
            </a:r>
          </a:p>
          <a:p>
            <a:pPr lvl="1">
              <a:buFontTx/>
              <a:buChar char="-"/>
            </a:pPr>
            <a:r>
              <a:rPr lang="en-US" sz="900" b="1" dirty="0" smtClean="0">
                <a:latin typeface="Arial" pitchFamily="34" charset="0"/>
              </a:rPr>
              <a:t> Develop your platform or upgrade your application by taking a larger package or larger memory size or richer set of peripherals</a:t>
            </a:r>
          </a:p>
          <a:p>
            <a:r>
              <a:rPr lang="en-US" sz="900" b="1" dirty="0" smtClean="0">
                <a:latin typeface="Arial" pitchFamily="34" charset="0"/>
              </a:rPr>
              <a:t>All part numbers are in  production except the WLCSP available in  TBC.</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noFill/>
          <a:ln>
            <a:solidFill>
              <a:srgbClr val="000000"/>
            </a:solidFill>
            <a:miter lim="800000"/>
            <a:headEnd/>
            <a:tailEnd/>
          </a:ln>
        </p:spPr>
      </p:sp>
      <p:sp>
        <p:nvSpPr>
          <p:cNvPr id="40963" name="Rectangle 3"/>
          <p:cNvSpPr>
            <a:spLocks noGrp="1"/>
          </p:cNvSpPr>
          <p:nvPr>
            <p:ph type="body" idx="1"/>
          </p:nvPr>
        </p:nvSpPr>
        <p:spPr>
          <a:noFill/>
          <a:ln/>
        </p:spPr>
        <p:txBody>
          <a:bodyPr/>
          <a:lstStyle/>
          <a:p>
            <a:pPr eaLnBrk="1" hangingPunct="1"/>
            <a:endParaRPr lang="fr-FR"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872BEFA2-B068-495B-B3FF-28002B34BCB1}" type="slidenum">
              <a:rPr lang="en-GB" smtClean="0">
                <a:ea typeface="ＭＳ Ｐゴシック" pitchFamily="34" charset="-128"/>
              </a:rPr>
              <a:pPr/>
              <a:t>27</a:t>
            </a:fld>
            <a:endParaRPr lang="en-GB" smtClean="0">
              <a:ea typeface="ＭＳ Ｐゴシック" pitchFamily="34" charset="-128"/>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pPr>
              <a:defRPr/>
            </a:pPr>
            <a:fld id="{2ADB3A3E-D949-4AAC-93F2-6FA27B6DCC88}" type="slidenum">
              <a:rPr lang="en-US" smtClean="0"/>
              <a:pPr>
                <a:defRPr/>
              </a:pPr>
              <a:t>28</a:t>
            </a:fld>
            <a:endParaRPr lang="en-US"/>
          </a:p>
        </p:txBody>
      </p:sp>
    </p:spTree>
    <p:extLst>
      <p:ext uri="{BB962C8B-B14F-4D97-AF65-F5344CB8AC3E}">
        <p14:creationId xmlns:p14="http://schemas.microsoft.com/office/powerpoint/2010/main" val="13318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p:spPr>
      </p:sp>
      <p:sp>
        <p:nvSpPr>
          <p:cNvPr id="43011" name="Rectangle 3"/>
          <p:cNvSpPr>
            <a:spLocks noGrp="1"/>
          </p:cNvSpPr>
          <p:nvPr>
            <p:ph type="body" idx="1"/>
          </p:nvPr>
        </p:nvSpPr>
        <p:spPr>
          <a:noFill/>
          <a:ln/>
        </p:spPr>
        <p:txBody>
          <a:bodyPr/>
          <a:lstStyle/>
          <a:p>
            <a:pPr eaLnBrk="1" hangingPunct="1"/>
            <a:endParaRPr lang="fr-FR"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328738" y="696913"/>
            <a:ext cx="4359275" cy="3487737"/>
          </a:xfrm>
          <a:ln/>
        </p:spPr>
      </p:sp>
      <p:sp>
        <p:nvSpPr>
          <p:cNvPr id="83971" name="Rectangle 3"/>
          <p:cNvSpPr>
            <a:spLocks noGrp="1" noChangeArrowheads="1"/>
          </p:cNvSpPr>
          <p:nvPr>
            <p:ph type="body" idx="1"/>
          </p:nvPr>
        </p:nvSpPr>
        <p:spPr>
          <a:xfrm>
            <a:off x="697797" y="4409335"/>
            <a:ext cx="5614811" cy="4189836"/>
          </a:xfrm>
          <a:noFill/>
          <a:ln/>
        </p:spPr>
        <p:txBody>
          <a:bodyPr/>
          <a:lstStyle/>
          <a:p>
            <a:pPr defTabSz="931774" eaLnBrk="1" fontAlgn="auto" hangingPunct="1">
              <a:spcBef>
                <a:spcPts val="0"/>
              </a:spcBef>
              <a:spcAft>
                <a:spcPts val="0"/>
              </a:spcAft>
              <a:defRPr/>
            </a:pPr>
            <a:endParaRPr lang="en-US" dirty="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328738" y="696913"/>
            <a:ext cx="4359275" cy="3487737"/>
          </a:xfrm>
          <a:ln/>
        </p:spPr>
      </p:sp>
      <p:sp>
        <p:nvSpPr>
          <p:cNvPr id="83971" name="Rectangle 3"/>
          <p:cNvSpPr>
            <a:spLocks noGrp="1" noChangeArrowheads="1"/>
          </p:cNvSpPr>
          <p:nvPr>
            <p:ph type="body" idx="1"/>
          </p:nvPr>
        </p:nvSpPr>
        <p:spPr>
          <a:xfrm>
            <a:off x="697796" y="4409334"/>
            <a:ext cx="5614811" cy="4189836"/>
          </a:xfrm>
          <a:noFill/>
          <a:ln/>
        </p:spPr>
        <p:txBody>
          <a:bodyPr/>
          <a:lstStyle/>
          <a:p>
            <a:pPr defTabSz="931774" eaLnBrk="1" fontAlgn="auto" hangingPunct="1">
              <a:spcBef>
                <a:spcPts val="0"/>
              </a:spcBef>
              <a:spcAft>
                <a:spcPts val="0"/>
              </a:spcAft>
              <a:defRPr/>
            </a:pPr>
            <a:endParaRPr lang="en-US" dirty="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440946-B3FE-4062-9BAE-4125F5E6CB49}" type="slidenum">
              <a:rPr lang="fr-FR" smtClean="0"/>
              <a:pPr/>
              <a:t>6</a:t>
            </a:fld>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328738" y="696913"/>
            <a:ext cx="4359275" cy="3487737"/>
          </a:xfrm>
          <a:ln/>
        </p:spPr>
      </p:sp>
      <p:sp>
        <p:nvSpPr>
          <p:cNvPr id="83971" name="Rectangle 3"/>
          <p:cNvSpPr>
            <a:spLocks noGrp="1" noChangeArrowheads="1"/>
          </p:cNvSpPr>
          <p:nvPr>
            <p:ph type="body" idx="1"/>
          </p:nvPr>
        </p:nvSpPr>
        <p:spPr>
          <a:xfrm>
            <a:off x="697796" y="4409334"/>
            <a:ext cx="5614811" cy="4189836"/>
          </a:xfrm>
          <a:noFill/>
          <a:ln/>
        </p:spPr>
        <p:txBody>
          <a:bodyPr/>
          <a:lstStyle/>
          <a:p>
            <a:pPr>
              <a:buFont typeface="Arial" charset="0"/>
              <a:buNone/>
            </a:pPr>
            <a:r>
              <a:rPr lang="en-US" dirty="0" smtClean="0"/>
              <a:t>These are locations where we do double sourcing front end. They work by pairs</a:t>
            </a:r>
            <a:r>
              <a:rPr lang="en-US" baseline="0" dirty="0" smtClean="0"/>
              <a:t> for our MCUs.</a:t>
            </a:r>
            <a:endParaRPr lang="en-US" dirty="0" smtClean="0"/>
          </a:p>
          <a:p>
            <a:pPr>
              <a:buFont typeface="Arial" charset="0"/>
              <a:buNone/>
            </a:pPr>
            <a:r>
              <a:rPr lang="en-US" dirty="0" err="1" smtClean="0"/>
              <a:t>Fab</a:t>
            </a:r>
            <a:r>
              <a:rPr lang="en-US" dirty="0" smtClean="0"/>
              <a:t> 4 and</a:t>
            </a:r>
            <a:r>
              <a:rPr lang="en-US" baseline="0" dirty="0" smtClean="0"/>
              <a:t> 3 together and </a:t>
            </a:r>
            <a:r>
              <a:rPr lang="en-US" baseline="0" dirty="0" err="1" smtClean="0"/>
              <a:t>Fab</a:t>
            </a:r>
            <a:r>
              <a:rPr lang="en-US" baseline="0" dirty="0" smtClean="0"/>
              <a:t> 1 and 2 together</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p:txBody>
          <a:bodyPr/>
          <a:lstStyle/>
          <a:p>
            <a:pPr>
              <a:defRPr/>
            </a:pPr>
            <a:fld id="{90966926-A413-4D84-A8EB-D1630152484E}" type="slidenum">
              <a:rPr lang="en-GB" smtClean="0"/>
              <a:pPr>
                <a:defRPr/>
              </a:pPr>
              <a:t>8</a:t>
            </a:fld>
            <a:endParaRPr lang="en-GB" smtClean="0"/>
          </a:p>
        </p:txBody>
      </p:sp>
      <p:sp>
        <p:nvSpPr>
          <p:cNvPr id="39939" name="Rectangle 2"/>
          <p:cNvSpPr>
            <a:spLocks noGrp="1" noRot="1" noChangeAspect="1" noTextEdit="1"/>
          </p:cNvSpPr>
          <p:nvPr>
            <p:ph type="sldImg"/>
          </p:nvPr>
        </p:nvSpPr>
        <p:spPr>
          <a:xfrm>
            <a:off x="1323975" y="696913"/>
            <a:ext cx="4359275" cy="3487737"/>
          </a:xfrm>
          <a:ln/>
        </p:spPr>
      </p:sp>
      <p:sp>
        <p:nvSpPr>
          <p:cNvPr id="39940" name="Rectangle 3"/>
          <p:cNvSpPr>
            <a:spLocks noGrp="1"/>
          </p:cNvSpPr>
          <p:nvPr>
            <p:ph type="body" idx="1"/>
          </p:nvPr>
        </p:nvSpPr>
        <p:spPr>
          <a:xfrm>
            <a:off x="701040" y="4415790"/>
            <a:ext cx="5608320" cy="4183380"/>
          </a:xfrm>
          <a:noFill/>
          <a:ln/>
        </p:spPr>
        <p:txBody>
          <a:bodyPr lIns="94885" tIns="47444" rIns="94885" bIns="47444"/>
          <a:lstStyle/>
          <a:p>
            <a:pPr eaLnBrk="1" hangingPunct="1"/>
            <a:endParaRPr lang="fr-FR"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p:txBody>
          <a:bodyPr/>
          <a:lstStyle/>
          <a:p>
            <a:pPr>
              <a:defRPr/>
            </a:pPr>
            <a:fld id="{E072FEC0-AE4F-4FBD-835F-2363D4EB5E09}" type="slidenum">
              <a:rPr lang="en-GB" smtClean="0"/>
              <a:pPr>
                <a:defRPr/>
              </a:pPr>
              <a:t>9</a:t>
            </a:fld>
            <a:endParaRPr lang="en-GB" smtClean="0"/>
          </a:p>
        </p:txBody>
      </p:sp>
      <p:sp>
        <p:nvSpPr>
          <p:cNvPr id="40963" name="Rectangle 2"/>
          <p:cNvSpPr>
            <a:spLocks noGrp="1" noRot="1" noChangeAspect="1" noTextEdit="1"/>
          </p:cNvSpPr>
          <p:nvPr>
            <p:ph type="sldImg"/>
          </p:nvPr>
        </p:nvSpPr>
        <p:spPr>
          <a:xfrm>
            <a:off x="1323975" y="696913"/>
            <a:ext cx="4359275" cy="3487737"/>
          </a:xfrm>
          <a:ln/>
        </p:spPr>
      </p:sp>
      <p:sp>
        <p:nvSpPr>
          <p:cNvPr id="40964" name="Rectangle 3"/>
          <p:cNvSpPr>
            <a:spLocks noGrp="1"/>
          </p:cNvSpPr>
          <p:nvPr>
            <p:ph type="body" idx="1"/>
          </p:nvPr>
        </p:nvSpPr>
        <p:spPr>
          <a:xfrm>
            <a:off x="701040" y="4415790"/>
            <a:ext cx="5608320" cy="4183380"/>
          </a:xfrm>
          <a:noFill/>
          <a:ln/>
        </p:spPr>
        <p:txBody>
          <a:bodyPr lIns="94885" tIns="47444" rIns="94885" bIns="47444"/>
          <a:lstStyle/>
          <a:p>
            <a:pPr eaLnBrk="1" hangingPunct="1"/>
            <a:endParaRPr lang="fr-FR"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p:txBody>
          <a:bodyPr/>
          <a:lstStyle/>
          <a:p>
            <a:pPr>
              <a:defRPr/>
            </a:pPr>
            <a:fld id="{5B3C2492-6BD0-473A-A20E-456AE7648DD6}" type="slidenum">
              <a:rPr lang="en-GB" smtClean="0"/>
              <a:pPr>
                <a:defRPr/>
              </a:pPr>
              <a:t>10</a:t>
            </a:fld>
            <a:endParaRPr lang="en-GB" smtClean="0"/>
          </a:p>
        </p:txBody>
      </p:sp>
      <p:sp>
        <p:nvSpPr>
          <p:cNvPr id="41987" name="Rectangle 2"/>
          <p:cNvSpPr>
            <a:spLocks noGrp="1" noRot="1" noChangeAspect="1" noTextEdit="1"/>
          </p:cNvSpPr>
          <p:nvPr>
            <p:ph type="sldImg"/>
          </p:nvPr>
        </p:nvSpPr>
        <p:spPr>
          <a:xfrm>
            <a:off x="1323975" y="696913"/>
            <a:ext cx="4359275" cy="3487737"/>
          </a:xfrm>
          <a:ln/>
        </p:spPr>
      </p:sp>
      <p:sp>
        <p:nvSpPr>
          <p:cNvPr id="41988" name="Rectangle 3"/>
          <p:cNvSpPr>
            <a:spLocks noGrp="1"/>
          </p:cNvSpPr>
          <p:nvPr>
            <p:ph type="body" idx="1"/>
          </p:nvPr>
        </p:nvSpPr>
        <p:spPr>
          <a:xfrm>
            <a:off x="701040" y="4415790"/>
            <a:ext cx="5608320" cy="4183380"/>
          </a:xfrm>
          <a:noFill/>
          <a:ln/>
        </p:spPr>
        <p:txBody>
          <a:bodyPr lIns="94885" tIns="47444" rIns="94885" bIns="47444"/>
          <a:lstStyle/>
          <a:p>
            <a:pPr eaLnBrk="1" hangingPunct="1"/>
            <a:endParaRPr lang="fr-FR"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Microsoft_PowerPoint_97-2003_Presentation1.ppt"/><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4" name="Base" hidden="1"/>
          <p:cNvGraphicFramePr>
            <a:graphicFrameLocks/>
          </p:cNvGraphicFramePr>
          <p:nvPr/>
        </p:nvGraphicFramePr>
        <p:xfrm>
          <a:off x="1800225" y="1249363"/>
          <a:ext cx="7200900" cy="6142037"/>
        </p:xfrm>
        <a:graphic>
          <a:graphicData uri="http://schemas.openxmlformats.org/presentationml/2006/ole">
            <mc:AlternateContent xmlns:mc="http://schemas.openxmlformats.org/markup-compatibility/2006">
              <mc:Choice xmlns:v="urn:schemas-microsoft-com:vml" Requires="v">
                <p:oleObj spid="_x0000_s67652" r:id="rId3" imgW="0" imgH="0" progId="PowerPoint.Show.8">
                  <p:embed/>
                </p:oleObj>
              </mc:Choice>
              <mc:Fallback>
                <p:oleObj r:id="rId3" imgW="0" imgH="0" progId="PowerPoint.Show.8">
                  <p:embed/>
                  <p:pic>
                    <p:nvPicPr>
                      <p:cNvPr id="0" name="Base"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800225" y="1249363"/>
                        <a:ext cx="7200900" cy="614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24"/>
          <p:cNvSpPr>
            <a:spLocks noChangeArrowheads="1"/>
          </p:cNvSpPr>
          <p:nvPr userDrawn="1"/>
        </p:nvSpPr>
        <p:spPr bwMode="auto">
          <a:xfrm>
            <a:off x="279400" y="3136900"/>
            <a:ext cx="6115050" cy="3592513"/>
          </a:xfrm>
          <a:prstGeom prst="rect">
            <a:avLst/>
          </a:prstGeom>
          <a:solidFill>
            <a:srgbClr val="DCDDDE"/>
          </a:solidFill>
          <a:ln w="9525">
            <a:noFill/>
            <a:miter lim="800000"/>
            <a:headEnd/>
            <a:tailEnd/>
          </a:ln>
          <a:effectLst/>
        </p:spPr>
        <p:txBody>
          <a:bodyPr wrap="none" anchor="ctr"/>
          <a:lstStyle/>
          <a:p>
            <a:pPr>
              <a:defRPr/>
            </a:pPr>
            <a:endParaRPr lang="en-US">
              <a:solidFill>
                <a:srgbClr val="005596"/>
              </a:solidFill>
              <a:latin typeface="Arial" charset="0"/>
              <a:ea typeface="+mn-ea"/>
              <a:cs typeface="Arial" charset="0"/>
            </a:endParaRPr>
          </a:p>
        </p:txBody>
      </p:sp>
      <p:sp>
        <p:nvSpPr>
          <p:cNvPr id="6" name="Rectangle 25"/>
          <p:cNvSpPr>
            <a:spLocks noChangeArrowheads="1"/>
          </p:cNvSpPr>
          <p:nvPr userDrawn="1"/>
        </p:nvSpPr>
        <p:spPr bwMode="auto">
          <a:xfrm>
            <a:off x="9232900" y="25400"/>
            <a:ext cx="1543050" cy="952500"/>
          </a:xfrm>
          <a:prstGeom prst="rect">
            <a:avLst/>
          </a:prstGeom>
          <a:solidFill>
            <a:schemeClr val="bg1"/>
          </a:solidFill>
          <a:ln w="9525">
            <a:noFill/>
            <a:miter lim="800000"/>
            <a:headEnd/>
            <a:tailEnd/>
          </a:ln>
          <a:effectLst/>
        </p:spPr>
        <p:txBody>
          <a:bodyPr wrap="none" anchor="ctr"/>
          <a:lstStyle/>
          <a:p>
            <a:pPr>
              <a:defRPr/>
            </a:pPr>
            <a:endParaRPr lang="en-US">
              <a:solidFill>
                <a:srgbClr val="005596"/>
              </a:solidFill>
              <a:latin typeface="Arial" charset="0"/>
              <a:ea typeface="+mn-ea"/>
              <a:cs typeface="Arial" charset="0"/>
            </a:endParaRPr>
          </a:p>
        </p:txBody>
      </p:sp>
      <p:sp>
        <p:nvSpPr>
          <p:cNvPr id="7" name="Rectangle 32"/>
          <p:cNvSpPr>
            <a:spLocks noChangeArrowheads="1"/>
          </p:cNvSpPr>
          <p:nvPr userDrawn="1"/>
        </p:nvSpPr>
        <p:spPr bwMode="auto">
          <a:xfrm>
            <a:off x="0" y="2286000"/>
            <a:ext cx="10121900" cy="42863"/>
          </a:xfrm>
          <a:prstGeom prst="rect">
            <a:avLst/>
          </a:prstGeom>
          <a:solidFill>
            <a:srgbClr val="FBB034"/>
          </a:solidFill>
          <a:ln w="9525">
            <a:noFill/>
            <a:miter lim="800000"/>
            <a:headEnd/>
            <a:tailEnd/>
          </a:ln>
          <a:effectLst/>
        </p:spPr>
        <p:txBody>
          <a:bodyPr wrap="none" anchor="ctr"/>
          <a:lstStyle/>
          <a:p>
            <a:pPr>
              <a:defRPr/>
            </a:pPr>
            <a:endParaRPr lang="en-US">
              <a:solidFill>
                <a:srgbClr val="005596"/>
              </a:solidFill>
              <a:latin typeface="Arial" charset="0"/>
              <a:ea typeface="+mn-ea"/>
              <a:cs typeface="Arial" charset="0"/>
            </a:endParaRPr>
          </a:p>
        </p:txBody>
      </p:sp>
      <p:pic>
        <p:nvPicPr>
          <p:cNvPr id="8" name="Picture 37" descr="bandeau_bleu"/>
          <p:cNvPicPr>
            <a:picLocks noChangeAspect="1" noChangeArrowheads="1"/>
          </p:cNvPicPr>
          <p:nvPr userDrawn="1"/>
        </p:nvPicPr>
        <p:blipFill>
          <a:blip r:embed="rId4" cstate="print"/>
          <a:srcRect/>
          <a:stretch>
            <a:fillRect/>
          </a:stretch>
        </p:blipFill>
        <p:spPr bwMode="auto">
          <a:xfrm>
            <a:off x="0" y="8008938"/>
            <a:ext cx="10801350" cy="585787"/>
          </a:xfrm>
          <a:prstGeom prst="rect">
            <a:avLst/>
          </a:prstGeom>
          <a:noFill/>
          <a:ln w="9525">
            <a:noFill/>
            <a:miter lim="800000"/>
            <a:headEnd/>
            <a:tailEnd/>
          </a:ln>
        </p:spPr>
      </p:pic>
      <p:pic>
        <p:nvPicPr>
          <p:cNvPr id="9" name="Picture 39"/>
          <p:cNvPicPr>
            <a:picLocks noChangeAspect="1" noChangeArrowheads="1"/>
          </p:cNvPicPr>
          <p:nvPr userDrawn="1"/>
        </p:nvPicPr>
        <p:blipFill>
          <a:blip r:embed="rId5" cstate="print"/>
          <a:srcRect/>
          <a:stretch>
            <a:fillRect/>
          </a:stretch>
        </p:blipFill>
        <p:spPr bwMode="auto">
          <a:xfrm>
            <a:off x="7262813" y="4062413"/>
            <a:ext cx="2898775" cy="1779587"/>
          </a:xfrm>
          <a:prstGeom prst="rect">
            <a:avLst/>
          </a:prstGeom>
          <a:noFill/>
          <a:ln w="9525">
            <a:noFill/>
            <a:miter lim="800000"/>
            <a:headEnd/>
            <a:tailEnd/>
          </a:ln>
        </p:spPr>
      </p:pic>
      <p:sp>
        <p:nvSpPr>
          <p:cNvPr id="154636" name="Rectangle 12"/>
          <p:cNvSpPr>
            <a:spLocks noGrp="1" noChangeArrowheads="1"/>
          </p:cNvSpPr>
          <p:nvPr>
            <p:ph type="ctrTitle"/>
          </p:nvPr>
        </p:nvSpPr>
        <p:spPr bwMode="auto">
          <a:xfrm>
            <a:off x="182563" y="706438"/>
            <a:ext cx="6159500" cy="700087"/>
          </a:xfrm>
          <a:prstGeom prst="rect">
            <a:avLst/>
          </a:prstGeom>
          <a:noFill/>
          <a:ln>
            <a:miter lim="800000"/>
            <a:headEnd/>
            <a:tailEnd/>
          </a:ln>
        </p:spPr>
        <p:txBody>
          <a:bodyPr vert="horz" wrap="square" lIns="106345" tIns="53172" rIns="106345" bIns="53172" numCol="1" anchor="b" anchorCtr="0" compatLnSpc="1">
            <a:prstTxWarp prst="textNoShape">
              <a:avLst/>
            </a:prstTxWarp>
          </a:bodyPr>
          <a:lstStyle>
            <a:lvl1pPr>
              <a:defRPr/>
            </a:lvl1pPr>
          </a:lstStyle>
          <a:p>
            <a:r>
              <a:rPr lang="it-IT"/>
              <a:t>Title – Arial 36pt</a:t>
            </a:r>
          </a:p>
        </p:txBody>
      </p:sp>
      <p:sp>
        <p:nvSpPr>
          <p:cNvPr id="154637" name="Rectangle 13"/>
          <p:cNvSpPr>
            <a:spLocks noGrp="1" noChangeArrowheads="1"/>
          </p:cNvSpPr>
          <p:nvPr>
            <p:ph type="subTitle" idx="1"/>
          </p:nvPr>
        </p:nvSpPr>
        <p:spPr>
          <a:xfrm>
            <a:off x="182563" y="1547813"/>
            <a:ext cx="7561262" cy="647700"/>
          </a:xfrm>
        </p:spPr>
        <p:txBody>
          <a:bodyPr/>
          <a:lstStyle>
            <a:lvl1pPr marL="0" indent="0">
              <a:buFont typeface="Wingdings" pitchFamily="2" charset="2"/>
              <a:buNone/>
              <a:defRPr sz="3200"/>
            </a:lvl1pPr>
          </a:lstStyle>
          <a:p>
            <a:r>
              <a:rPr lang="it-IT"/>
              <a:t>Subtitle – Arial 32pt</a:t>
            </a: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8275" y="346075"/>
            <a:ext cx="2473325" cy="699928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5125" y="346075"/>
            <a:ext cx="7270750" cy="6999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9625" y="2684463"/>
            <a:ext cx="9182100" cy="1852612"/>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620838" y="4895850"/>
            <a:ext cx="7559675" cy="220821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2488" y="5553075"/>
            <a:ext cx="9182100" cy="1716088"/>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52488" y="3662363"/>
            <a:ext cx="9182100" cy="189071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65125" y="1635125"/>
            <a:ext cx="4784725" cy="5710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02250" y="1635125"/>
            <a:ext cx="4784725" cy="5710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9750" y="1933575"/>
            <a:ext cx="4772025" cy="806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9750" y="2740025"/>
            <a:ext cx="4772025" cy="4978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86400" y="1933575"/>
            <a:ext cx="4775200" cy="806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486400" y="2740025"/>
            <a:ext cx="4775200" cy="4978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Tree>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9750" y="344488"/>
            <a:ext cx="3554413" cy="1463675"/>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222750" y="344488"/>
            <a:ext cx="6038850" cy="73739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9750" y="1808163"/>
            <a:ext cx="3554413" cy="59102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725" y="6048375"/>
            <a:ext cx="6480175" cy="7143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117725" y="771525"/>
            <a:ext cx="6480175" cy="5184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117725" y="6762750"/>
            <a:ext cx="6480175" cy="1014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8275" y="346075"/>
            <a:ext cx="2473325" cy="699928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5125" y="346075"/>
            <a:ext cx="7270750" cy="6999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2488" y="5553075"/>
            <a:ext cx="9182100" cy="1716088"/>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52488" y="3662363"/>
            <a:ext cx="9182100" cy="189071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65125" y="1635125"/>
            <a:ext cx="4784725" cy="5710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02250" y="1635125"/>
            <a:ext cx="4784725" cy="5710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9750" y="1933575"/>
            <a:ext cx="4772025" cy="806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9750" y="2740025"/>
            <a:ext cx="4772025" cy="4978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86400" y="1933575"/>
            <a:ext cx="4775200" cy="806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486400" y="2740025"/>
            <a:ext cx="4775200" cy="4978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750" y="346075"/>
            <a:ext cx="9721850" cy="1439863"/>
          </a:xfrm>
          <a:prstGeom prst="rect">
            <a:avLst/>
          </a:prstGeom>
        </p:spPr>
        <p:txBody>
          <a:bodyPr/>
          <a:lstStyle/>
          <a:p>
            <a:r>
              <a:rPr lang="en-US" smtClean="0"/>
              <a:t>Click to edit Master title style</a:t>
            </a:r>
            <a:endParaRPr 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9750" y="344488"/>
            <a:ext cx="3554413" cy="1463675"/>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222750" y="344488"/>
            <a:ext cx="6038850" cy="73739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9750" y="1808163"/>
            <a:ext cx="3554413" cy="59102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725" y="6048375"/>
            <a:ext cx="6480175" cy="7143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117725" y="771525"/>
            <a:ext cx="6480175" cy="5184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117725" y="6762750"/>
            <a:ext cx="6480175" cy="1014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8"/>
          <p:cNvSpPr>
            <a:spLocks noGrp="1" noChangeArrowheads="1"/>
          </p:cNvSpPr>
          <p:nvPr>
            <p:ph type="body" idx="1"/>
          </p:nvPr>
        </p:nvSpPr>
        <p:spPr bwMode="auto">
          <a:xfrm>
            <a:off x="365125" y="1635125"/>
            <a:ext cx="9721850" cy="5710238"/>
          </a:xfrm>
          <a:prstGeom prst="rect">
            <a:avLst/>
          </a:prstGeom>
          <a:noFill/>
          <a:ln w="9525">
            <a:noFill/>
            <a:miter lim="800000"/>
            <a:headEnd/>
            <a:tailEnd/>
          </a:ln>
        </p:spPr>
        <p:txBody>
          <a:bodyPr vert="horz" wrap="square" lIns="106345" tIns="53172" rIns="106345" bIns="53172" numCol="1" anchor="t" anchorCtr="0" compatLnSpc="1">
            <a:prstTxWarp prst="textNoShape">
              <a:avLst/>
            </a:prstTxWarp>
          </a:bodyPr>
          <a:lstStyle/>
          <a:p>
            <a:pPr lvl="0"/>
            <a:r>
              <a:rPr lang="it-IT" smtClean="0"/>
              <a:t>Content – Arial 30pt </a:t>
            </a:r>
          </a:p>
          <a:p>
            <a:pPr lvl="1"/>
            <a:r>
              <a:rPr lang="it-IT" smtClean="0"/>
              <a:t>Second level – Arial 28pt</a:t>
            </a:r>
          </a:p>
          <a:p>
            <a:pPr lvl="2"/>
            <a:r>
              <a:rPr lang="it-IT" smtClean="0"/>
              <a:t>Third level – Arial 24pt</a:t>
            </a:r>
          </a:p>
        </p:txBody>
      </p:sp>
      <p:sp>
        <p:nvSpPr>
          <p:cNvPr id="153620" name="Rectangle 20"/>
          <p:cNvSpPr>
            <a:spLocks noChangeArrowheads="1"/>
          </p:cNvSpPr>
          <p:nvPr userDrawn="1"/>
        </p:nvSpPr>
        <p:spPr bwMode="auto">
          <a:xfrm>
            <a:off x="0" y="1244600"/>
            <a:ext cx="10566400" cy="42863"/>
          </a:xfrm>
          <a:prstGeom prst="rect">
            <a:avLst/>
          </a:prstGeom>
          <a:solidFill>
            <a:srgbClr val="FBB034"/>
          </a:solidFill>
          <a:ln w="9525">
            <a:noFill/>
            <a:miter lim="800000"/>
            <a:headEnd/>
            <a:tailEnd/>
          </a:ln>
          <a:effectLst/>
        </p:spPr>
        <p:txBody>
          <a:bodyPr wrap="none" anchor="ctr"/>
          <a:lstStyle/>
          <a:p>
            <a:pPr>
              <a:defRPr/>
            </a:pPr>
            <a:endParaRPr lang="en-US">
              <a:solidFill>
                <a:srgbClr val="005596"/>
              </a:solidFill>
              <a:latin typeface="Arial" charset="0"/>
              <a:ea typeface="+mn-ea"/>
              <a:cs typeface="Arial" charset="0"/>
            </a:endParaRPr>
          </a:p>
        </p:txBody>
      </p:sp>
      <p:pic>
        <p:nvPicPr>
          <p:cNvPr id="3076" name="Picture 23" descr="bandeau_bleu"/>
          <p:cNvPicPr>
            <a:picLocks noChangeAspect="1" noChangeArrowheads="1"/>
          </p:cNvPicPr>
          <p:nvPr userDrawn="1"/>
        </p:nvPicPr>
        <p:blipFill>
          <a:blip r:embed="rId13" cstate="print"/>
          <a:srcRect/>
          <a:stretch>
            <a:fillRect/>
          </a:stretch>
        </p:blipFill>
        <p:spPr bwMode="auto">
          <a:xfrm>
            <a:off x="0" y="8007350"/>
            <a:ext cx="10801350" cy="585788"/>
          </a:xfrm>
          <a:prstGeom prst="rect">
            <a:avLst/>
          </a:prstGeom>
          <a:noFill/>
          <a:ln w="9525">
            <a:noFill/>
            <a:miter lim="800000"/>
            <a:headEnd/>
            <a:tailEnd/>
          </a:ln>
        </p:spPr>
      </p:pic>
      <p:pic>
        <p:nvPicPr>
          <p:cNvPr id="3077" name="Picture 29"/>
          <p:cNvPicPr>
            <a:picLocks noChangeAspect="1" noChangeArrowheads="1"/>
          </p:cNvPicPr>
          <p:nvPr userDrawn="1"/>
        </p:nvPicPr>
        <p:blipFill>
          <a:blip r:embed="rId14" cstate="print"/>
          <a:srcRect/>
          <a:stretch>
            <a:fillRect/>
          </a:stretch>
        </p:blipFill>
        <p:spPr bwMode="auto">
          <a:xfrm>
            <a:off x="9342438" y="419100"/>
            <a:ext cx="1225550" cy="752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70"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advClick="0"/>
  <p:timing>
    <p:tnLst>
      <p:par>
        <p:cTn id="1" dur="indefinite" restart="never" nodeType="tmRoot"/>
      </p:par>
    </p:tnLst>
  </p:timing>
  <p:txStyles>
    <p:titleStyle>
      <a:lvl1pPr algn="l" defTabSz="1063625" rtl="0" eaLnBrk="0" fontAlgn="base" hangingPunct="0">
        <a:spcBef>
          <a:spcPct val="0"/>
        </a:spcBef>
        <a:spcAft>
          <a:spcPct val="0"/>
        </a:spcAft>
        <a:defRPr sz="3600" b="1">
          <a:solidFill>
            <a:srgbClr val="005596"/>
          </a:solidFill>
          <a:latin typeface="+mj-lt"/>
          <a:ea typeface="+mj-ea"/>
          <a:cs typeface="+mj-cs"/>
        </a:defRPr>
      </a:lvl1pPr>
      <a:lvl2pPr algn="l" defTabSz="1063625" rtl="0" eaLnBrk="0" fontAlgn="base" hangingPunct="0">
        <a:spcBef>
          <a:spcPct val="0"/>
        </a:spcBef>
        <a:spcAft>
          <a:spcPct val="0"/>
        </a:spcAft>
        <a:defRPr sz="3600" b="1">
          <a:solidFill>
            <a:srgbClr val="005596"/>
          </a:solidFill>
          <a:latin typeface="Arial" charset="0"/>
        </a:defRPr>
      </a:lvl2pPr>
      <a:lvl3pPr algn="l" defTabSz="1063625" rtl="0" eaLnBrk="0" fontAlgn="base" hangingPunct="0">
        <a:spcBef>
          <a:spcPct val="0"/>
        </a:spcBef>
        <a:spcAft>
          <a:spcPct val="0"/>
        </a:spcAft>
        <a:defRPr sz="3600" b="1">
          <a:solidFill>
            <a:srgbClr val="005596"/>
          </a:solidFill>
          <a:latin typeface="Arial" charset="0"/>
        </a:defRPr>
      </a:lvl3pPr>
      <a:lvl4pPr algn="l" defTabSz="1063625" rtl="0" eaLnBrk="0" fontAlgn="base" hangingPunct="0">
        <a:spcBef>
          <a:spcPct val="0"/>
        </a:spcBef>
        <a:spcAft>
          <a:spcPct val="0"/>
        </a:spcAft>
        <a:defRPr sz="3600" b="1">
          <a:solidFill>
            <a:srgbClr val="005596"/>
          </a:solidFill>
          <a:latin typeface="Arial" charset="0"/>
        </a:defRPr>
      </a:lvl4pPr>
      <a:lvl5pPr algn="l" defTabSz="1063625" rtl="0" eaLnBrk="0" fontAlgn="base" hangingPunct="0">
        <a:spcBef>
          <a:spcPct val="0"/>
        </a:spcBef>
        <a:spcAft>
          <a:spcPct val="0"/>
        </a:spcAft>
        <a:defRPr sz="3600" b="1">
          <a:solidFill>
            <a:srgbClr val="005596"/>
          </a:solidFill>
          <a:latin typeface="Arial" charset="0"/>
        </a:defRPr>
      </a:lvl5pPr>
      <a:lvl6pPr marL="457200" algn="l" defTabSz="1063625" rtl="0" fontAlgn="base">
        <a:spcBef>
          <a:spcPct val="0"/>
        </a:spcBef>
        <a:spcAft>
          <a:spcPct val="0"/>
        </a:spcAft>
        <a:defRPr sz="3600" b="1">
          <a:solidFill>
            <a:srgbClr val="005596"/>
          </a:solidFill>
          <a:latin typeface="Arial" charset="0"/>
        </a:defRPr>
      </a:lvl6pPr>
      <a:lvl7pPr marL="914400" algn="l" defTabSz="1063625" rtl="0" fontAlgn="base">
        <a:spcBef>
          <a:spcPct val="0"/>
        </a:spcBef>
        <a:spcAft>
          <a:spcPct val="0"/>
        </a:spcAft>
        <a:defRPr sz="3600" b="1">
          <a:solidFill>
            <a:srgbClr val="005596"/>
          </a:solidFill>
          <a:latin typeface="Arial" charset="0"/>
        </a:defRPr>
      </a:lvl7pPr>
      <a:lvl8pPr marL="1371600" algn="l" defTabSz="1063625" rtl="0" fontAlgn="base">
        <a:spcBef>
          <a:spcPct val="0"/>
        </a:spcBef>
        <a:spcAft>
          <a:spcPct val="0"/>
        </a:spcAft>
        <a:defRPr sz="3600" b="1">
          <a:solidFill>
            <a:srgbClr val="005596"/>
          </a:solidFill>
          <a:latin typeface="Arial" charset="0"/>
        </a:defRPr>
      </a:lvl8pPr>
      <a:lvl9pPr marL="1828800" algn="l" defTabSz="1063625" rtl="0" fontAlgn="base">
        <a:spcBef>
          <a:spcPct val="0"/>
        </a:spcBef>
        <a:spcAft>
          <a:spcPct val="0"/>
        </a:spcAft>
        <a:defRPr sz="3600" b="1">
          <a:solidFill>
            <a:srgbClr val="005596"/>
          </a:solidFill>
          <a:latin typeface="Arial" charset="0"/>
        </a:defRPr>
      </a:lvl9pPr>
    </p:titleStyle>
    <p:bodyStyle>
      <a:lvl1pPr marL="398463" indent="-398463" algn="l" defTabSz="1063625" rtl="0" eaLnBrk="0" fontAlgn="base" hangingPunct="0">
        <a:spcBef>
          <a:spcPct val="20000"/>
        </a:spcBef>
        <a:spcAft>
          <a:spcPct val="0"/>
        </a:spcAft>
        <a:buClr>
          <a:srgbClr val="FF9900"/>
        </a:buClr>
        <a:buFont typeface="Wingdings" pitchFamily="2" charset="2"/>
        <a:buChar char="§"/>
        <a:defRPr sz="3000">
          <a:solidFill>
            <a:schemeClr val="tx1"/>
          </a:solidFill>
          <a:latin typeface="+mn-lt"/>
          <a:ea typeface="+mn-ea"/>
          <a:cs typeface="+mn-cs"/>
        </a:defRPr>
      </a:lvl1pPr>
      <a:lvl2pPr marL="863600" indent="-331788" algn="l" defTabSz="1063625" rtl="0" eaLnBrk="0" fontAlgn="base" hangingPunct="0">
        <a:spcBef>
          <a:spcPct val="20000"/>
        </a:spcBef>
        <a:spcAft>
          <a:spcPct val="0"/>
        </a:spcAft>
        <a:buClr>
          <a:srgbClr val="FF9900"/>
        </a:buClr>
        <a:buFont typeface="Wingdings" pitchFamily="2" charset="2"/>
        <a:buChar char="§"/>
        <a:defRPr sz="2800">
          <a:solidFill>
            <a:schemeClr val="tx1"/>
          </a:solidFill>
          <a:latin typeface="+mn-lt"/>
        </a:defRPr>
      </a:lvl2pPr>
      <a:lvl3pPr marL="1328738" indent="-265113" algn="l" defTabSz="1063625" rtl="0" eaLnBrk="0" fontAlgn="base" hangingPunct="0">
        <a:spcBef>
          <a:spcPct val="20000"/>
        </a:spcBef>
        <a:spcAft>
          <a:spcPct val="0"/>
        </a:spcAft>
        <a:buClr>
          <a:srgbClr val="FF9900"/>
        </a:buClr>
        <a:buFont typeface="Wingdings" pitchFamily="2" charset="2"/>
        <a:buChar char="§"/>
        <a:defRPr sz="2400">
          <a:solidFill>
            <a:schemeClr val="tx1"/>
          </a:solidFill>
          <a:latin typeface="+mn-lt"/>
        </a:defRPr>
      </a:lvl3pPr>
      <a:lvl4pPr marL="1860550" indent="-265113" algn="l" defTabSz="1063625"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4pPr>
      <a:lvl5pPr marL="2392363" indent="-265113" algn="l" defTabSz="1063625"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5pPr>
      <a:lvl6pPr marL="28495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6pPr>
      <a:lvl7pPr marL="33067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7pPr>
      <a:lvl8pPr marL="37639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8pPr>
      <a:lvl9pPr marL="42211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25"/>
          <p:cNvSpPr>
            <a:spLocks noChangeArrowheads="1"/>
          </p:cNvSpPr>
          <p:nvPr/>
        </p:nvSpPr>
        <p:spPr bwMode="auto">
          <a:xfrm>
            <a:off x="9232900" y="25400"/>
            <a:ext cx="1543050" cy="952500"/>
          </a:xfrm>
          <a:prstGeom prst="rect">
            <a:avLst/>
          </a:prstGeom>
          <a:solidFill>
            <a:schemeClr val="bg1"/>
          </a:solidFill>
          <a:ln w="9525">
            <a:noFill/>
            <a:miter lim="800000"/>
            <a:headEnd/>
            <a:tailEnd/>
          </a:ln>
          <a:effectLst/>
        </p:spPr>
        <p:txBody>
          <a:bodyPr wrap="none" anchor="ctr"/>
          <a:lstStyle/>
          <a:p>
            <a:pPr>
              <a:defRPr/>
            </a:pPr>
            <a:endParaRPr lang="en-US">
              <a:solidFill>
                <a:srgbClr val="005596"/>
              </a:solidFill>
              <a:ea typeface="+mn-ea"/>
              <a:cs typeface="Arial" pitchFamily="34" charset="0"/>
            </a:endParaRPr>
          </a:p>
        </p:txBody>
      </p:sp>
      <p:sp>
        <p:nvSpPr>
          <p:cNvPr id="8" name="Rectangle 32"/>
          <p:cNvSpPr>
            <a:spLocks noChangeArrowheads="1"/>
          </p:cNvSpPr>
          <p:nvPr/>
        </p:nvSpPr>
        <p:spPr bwMode="auto">
          <a:xfrm>
            <a:off x="0" y="2286000"/>
            <a:ext cx="10121900" cy="42863"/>
          </a:xfrm>
          <a:prstGeom prst="rect">
            <a:avLst/>
          </a:prstGeom>
          <a:solidFill>
            <a:srgbClr val="FBB034"/>
          </a:solidFill>
          <a:ln w="9525">
            <a:noFill/>
            <a:miter lim="800000"/>
            <a:headEnd/>
            <a:tailEnd/>
          </a:ln>
          <a:effectLst/>
        </p:spPr>
        <p:txBody>
          <a:bodyPr wrap="none" anchor="ctr"/>
          <a:lstStyle/>
          <a:p>
            <a:pPr>
              <a:defRPr/>
            </a:pPr>
            <a:endParaRPr lang="en-US">
              <a:solidFill>
                <a:srgbClr val="005596"/>
              </a:solidFill>
              <a:ea typeface="+mn-ea"/>
              <a:cs typeface="Arial" pitchFamily="34" charset="0"/>
            </a:endParaRPr>
          </a:p>
        </p:txBody>
      </p:sp>
      <p:pic>
        <p:nvPicPr>
          <p:cNvPr id="4100" name="Picture 37" descr="bandeau_bleu"/>
          <p:cNvPicPr>
            <a:picLocks noChangeAspect="1" noChangeArrowheads="1"/>
          </p:cNvPicPr>
          <p:nvPr/>
        </p:nvPicPr>
        <p:blipFill>
          <a:blip r:embed="rId13" cstate="print"/>
          <a:srcRect/>
          <a:stretch>
            <a:fillRect/>
          </a:stretch>
        </p:blipFill>
        <p:spPr bwMode="auto">
          <a:xfrm>
            <a:off x="0" y="8008938"/>
            <a:ext cx="10801350" cy="585787"/>
          </a:xfrm>
          <a:prstGeom prst="rect">
            <a:avLst/>
          </a:prstGeom>
          <a:noFill/>
          <a:ln w="9525">
            <a:noFill/>
            <a:miter lim="800000"/>
            <a:headEnd/>
            <a:tailEnd/>
          </a:ln>
        </p:spPr>
      </p:pic>
      <p:pic>
        <p:nvPicPr>
          <p:cNvPr id="4101" name="Picture 39"/>
          <p:cNvPicPr>
            <a:picLocks noChangeAspect="1" noChangeArrowheads="1"/>
          </p:cNvPicPr>
          <p:nvPr/>
        </p:nvPicPr>
        <p:blipFill>
          <a:blip r:embed="rId14" cstate="print"/>
          <a:srcRect/>
          <a:stretch>
            <a:fillRect/>
          </a:stretch>
        </p:blipFill>
        <p:spPr bwMode="auto">
          <a:xfrm>
            <a:off x="7262813" y="4062413"/>
            <a:ext cx="2898775" cy="1779587"/>
          </a:xfrm>
          <a:prstGeom prst="rect">
            <a:avLst/>
          </a:prstGeom>
          <a:noFill/>
          <a:ln w="9525">
            <a:noFill/>
            <a:miter lim="800000"/>
            <a:headEnd/>
            <a:tailEnd/>
          </a:ln>
        </p:spPr>
      </p:pic>
      <p:sp>
        <p:nvSpPr>
          <p:cNvPr id="4102" name="Rectangle 8"/>
          <p:cNvSpPr>
            <a:spLocks noGrp="1" noChangeArrowheads="1"/>
          </p:cNvSpPr>
          <p:nvPr>
            <p:ph type="body" idx="1"/>
          </p:nvPr>
        </p:nvSpPr>
        <p:spPr bwMode="auto">
          <a:xfrm>
            <a:off x="365125" y="1635125"/>
            <a:ext cx="9721850" cy="5710238"/>
          </a:xfrm>
          <a:prstGeom prst="rect">
            <a:avLst/>
          </a:prstGeom>
          <a:noFill/>
          <a:ln w="9525">
            <a:noFill/>
            <a:miter lim="800000"/>
            <a:headEnd/>
            <a:tailEnd/>
          </a:ln>
        </p:spPr>
        <p:txBody>
          <a:bodyPr vert="horz" wrap="square" lIns="106345" tIns="53172" rIns="106345" bIns="53172" numCol="1" anchor="t" anchorCtr="0" compatLnSpc="1">
            <a:prstTxWarp prst="textNoShape">
              <a:avLst/>
            </a:prstTxWarp>
          </a:bodyPr>
          <a:lstStyle/>
          <a:p>
            <a:pPr lvl="0"/>
            <a:r>
              <a:rPr lang="it-IT" smtClean="0"/>
              <a:t>Content – Arial 30pt </a:t>
            </a:r>
          </a:p>
          <a:p>
            <a:pPr lvl="1"/>
            <a:r>
              <a:rPr lang="it-IT" smtClean="0"/>
              <a:t>Second level – Arial 28pt</a:t>
            </a:r>
          </a:p>
          <a:p>
            <a:pPr lvl="2"/>
            <a:r>
              <a:rPr lang="it-IT" smtClean="0"/>
              <a:t>Third level – Arial 24pt</a:t>
            </a:r>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ransition advClick="0"/>
  <p:timing>
    <p:tnLst>
      <p:par>
        <p:cTn id="1" dur="indefinite" restart="never" nodeType="tmRoot"/>
      </p:par>
    </p:tnLst>
  </p:timing>
  <p:txStyles>
    <p:titleStyle>
      <a:lvl1pPr algn="l" defTabSz="1063625" rtl="0" eaLnBrk="0" fontAlgn="base" hangingPunct="0">
        <a:spcBef>
          <a:spcPct val="0"/>
        </a:spcBef>
        <a:spcAft>
          <a:spcPct val="0"/>
        </a:spcAft>
        <a:defRPr sz="3600" b="1">
          <a:solidFill>
            <a:srgbClr val="005596"/>
          </a:solidFill>
          <a:latin typeface="+mj-lt"/>
          <a:ea typeface="+mj-ea"/>
          <a:cs typeface="+mj-cs"/>
        </a:defRPr>
      </a:lvl1pPr>
      <a:lvl2pPr algn="l" defTabSz="1063625" rtl="0" eaLnBrk="0" fontAlgn="base" hangingPunct="0">
        <a:spcBef>
          <a:spcPct val="0"/>
        </a:spcBef>
        <a:spcAft>
          <a:spcPct val="0"/>
        </a:spcAft>
        <a:defRPr sz="3600" b="1">
          <a:solidFill>
            <a:srgbClr val="005596"/>
          </a:solidFill>
          <a:latin typeface="Arial" pitchFamily="34" charset="0"/>
        </a:defRPr>
      </a:lvl2pPr>
      <a:lvl3pPr algn="l" defTabSz="1063625" rtl="0" eaLnBrk="0" fontAlgn="base" hangingPunct="0">
        <a:spcBef>
          <a:spcPct val="0"/>
        </a:spcBef>
        <a:spcAft>
          <a:spcPct val="0"/>
        </a:spcAft>
        <a:defRPr sz="3600" b="1">
          <a:solidFill>
            <a:srgbClr val="005596"/>
          </a:solidFill>
          <a:latin typeface="Arial" pitchFamily="34" charset="0"/>
        </a:defRPr>
      </a:lvl3pPr>
      <a:lvl4pPr algn="l" defTabSz="1063625" rtl="0" eaLnBrk="0" fontAlgn="base" hangingPunct="0">
        <a:spcBef>
          <a:spcPct val="0"/>
        </a:spcBef>
        <a:spcAft>
          <a:spcPct val="0"/>
        </a:spcAft>
        <a:defRPr sz="3600" b="1">
          <a:solidFill>
            <a:srgbClr val="005596"/>
          </a:solidFill>
          <a:latin typeface="Arial" pitchFamily="34" charset="0"/>
        </a:defRPr>
      </a:lvl4pPr>
      <a:lvl5pPr algn="l" defTabSz="1063625" rtl="0" eaLnBrk="0" fontAlgn="base" hangingPunct="0">
        <a:spcBef>
          <a:spcPct val="0"/>
        </a:spcBef>
        <a:spcAft>
          <a:spcPct val="0"/>
        </a:spcAft>
        <a:defRPr sz="3600" b="1">
          <a:solidFill>
            <a:srgbClr val="005596"/>
          </a:solidFill>
          <a:latin typeface="Arial" pitchFamily="34" charset="0"/>
        </a:defRPr>
      </a:lvl5pPr>
      <a:lvl6pPr marL="457200" algn="l" defTabSz="1063625" rtl="0" fontAlgn="base">
        <a:spcBef>
          <a:spcPct val="0"/>
        </a:spcBef>
        <a:spcAft>
          <a:spcPct val="0"/>
        </a:spcAft>
        <a:defRPr sz="3600" b="1">
          <a:solidFill>
            <a:srgbClr val="005596"/>
          </a:solidFill>
          <a:latin typeface="Arial" pitchFamily="34" charset="0"/>
        </a:defRPr>
      </a:lvl6pPr>
      <a:lvl7pPr marL="914400" algn="l" defTabSz="1063625" rtl="0" fontAlgn="base">
        <a:spcBef>
          <a:spcPct val="0"/>
        </a:spcBef>
        <a:spcAft>
          <a:spcPct val="0"/>
        </a:spcAft>
        <a:defRPr sz="3600" b="1">
          <a:solidFill>
            <a:srgbClr val="005596"/>
          </a:solidFill>
          <a:latin typeface="Arial" pitchFamily="34" charset="0"/>
        </a:defRPr>
      </a:lvl7pPr>
      <a:lvl8pPr marL="1371600" algn="l" defTabSz="1063625" rtl="0" fontAlgn="base">
        <a:spcBef>
          <a:spcPct val="0"/>
        </a:spcBef>
        <a:spcAft>
          <a:spcPct val="0"/>
        </a:spcAft>
        <a:defRPr sz="3600" b="1">
          <a:solidFill>
            <a:srgbClr val="005596"/>
          </a:solidFill>
          <a:latin typeface="Arial" pitchFamily="34" charset="0"/>
        </a:defRPr>
      </a:lvl8pPr>
      <a:lvl9pPr marL="1828800" algn="l" defTabSz="1063625" rtl="0" fontAlgn="base">
        <a:spcBef>
          <a:spcPct val="0"/>
        </a:spcBef>
        <a:spcAft>
          <a:spcPct val="0"/>
        </a:spcAft>
        <a:defRPr sz="3600" b="1">
          <a:solidFill>
            <a:srgbClr val="005596"/>
          </a:solidFill>
          <a:latin typeface="Arial" pitchFamily="34" charset="0"/>
        </a:defRPr>
      </a:lvl9pPr>
    </p:titleStyle>
    <p:bodyStyle>
      <a:lvl1pPr marL="398463" indent="-398463" algn="l" defTabSz="1063625" rtl="0" eaLnBrk="0" fontAlgn="base" hangingPunct="0">
        <a:spcBef>
          <a:spcPct val="20000"/>
        </a:spcBef>
        <a:spcAft>
          <a:spcPct val="0"/>
        </a:spcAft>
        <a:buClr>
          <a:srgbClr val="FF9900"/>
        </a:buClr>
        <a:buFont typeface="Wingdings" pitchFamily="2" charset="2"/>
        <a:buChar char="§"/>
        <a:defRPr sz="3000">
          <a:solidFill>
            <a:schemeClr val="tx1"/>
          </a:solidFill>
          <a:latin typeface="+mn-lt"/>
          <a:ea typeface="+mn-ea"/>
          <a:cs typeface="+mn-cs"/>
        </a:defRPr>
      </a:lvl1pPr>
      <a:lvl2pPr marL="863600" indent="-331788" algn="l" defTabSz="1063625" rtl="0" eaLnBrk="0" fontAlgn="base" hangingPunct="0">
        <a:spcBef>
          <a:spcPct val="20000"/>
        </a:spcBef>
        <a:spcAft>
          <a:spcPct val="0"/>
        </a:spcAft>
        <a:buClr>
          <a:srgbClr val="FF9900"/>
        </a:buClr>
        <a:buFont typeface="Wingdings" pitchFamily="2" charset="2"/>
        <a:buChar char="§"/>
        <a:defRPr sz="2800">
          <a:solidFill>
            <a:schemeClr val="tx1"/>
          </a:solidFill>
          <a:latin typeface="+mn-lt"/>
        </a:defRPr>
      </a:lvl2pPr>
      <a:lvl3pPr marL="1328738" indent="-265113" algn="l" defTabSz="1063625" rtl="0" eaLnBrk="0" fontAlgn="base" hangingPunct="0">
        <a:spcBef>
          <a:spcPct val="20000"/>
        </a:spcBef>
        <a:spcAft>
          <a:spcPct val="0"/>
        </a:spcAft>
        <a:buClr>
          <a:srgbClr val="FF9900"/>
        </a:buClr>
        <a:buFont typeface="Wingdings" pitchFamily="2" charset="2"/>
        <a:buChar char="§"/>
        <a:defRPr sz="2400">
          <a:solidFill>
            <a:schemeClr val="tx1"/>
          </a:solidFill>
          <a:latin typeface="+mn-lt"/>
        </a:defRPr>
      </a:lvl3pPr>
      <a:lvl4pPr marL="1860550" indent="-265113" algn="l" defTabSz="1063625"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4pPr>
      <a:lvl5pPr marL="2392363" indent="-265113" algn="l" defTabSz="1063625"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5pPr>
      <a:lvl6pPr marL="28495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6pPr>
      <a:lvl7pPr marL="33067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7pPr>
      <a:lvl8pPr marL="37639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8pPr>
      <a:lvl9pPr marL="4221163" indent="-265113" algn="l" defTabSz="1063625" rtl="0" fontAlgn="base">
        <a:spcBef>
          <a:spcPct val="20000"/>
        </a:spcBef>
        <a:spcAft>
          <a:spcPct val="0"/>
        </a:spcAft>
        <a:buClr>
          <a:srgbClr val="FF9900"/>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8.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8.png"/><Relationship Id="rId18" Type="http://schemas.openxmlformats.org/officeDocument/2006/relationships/image" Target="../media/image42.png"/><Relationship Id="rId26" Type="http://schemas.openxmlformats.org/officeDocument/2006/relationships/image" Target="../media/image50.png"/><Relationship Id="rId3" Type="http://schemas.openxmlformats.org/officeDocument/2006/relationships/slideLayout" Target="../slideLayouts/slideLayout6.xml"/><Relationship Id="rId21" Type="http://schemas.openxmlformats.org/officeDocument/2006/relationships/image" Target="../media/image45.png"/><Relationship Id="rId7" Type="http://schemas.openxmlformats.org/officeDocument/2006/relationships/hyperlink" Target="http://images.google.fr/imgres?imgurl=http://www.antycip.com/fr/images_db/TASKING_logo_DEV_FR.gif&amp;imgrefurl=http://www.antycip.com/fr/index.php?art=10&amp;th=241&amp;usg=__0ivJRsxS2qB6eJRlqketIL2aHd4=&amp;h=40&amp;w=140&amp;sz=5&amp;hl=fr&amp;start=3&amp;tbnid=7sUaNfIbevV9HM:&amp;tbnh=27&amp;tbnw=93&amp;prev=/images?q=tasking+logo&amp;gbv=2&amp;hl=fr" TargetMode="External"/><Relationship Id="rId12" Type="http://schemas.openxmlformats.org/officeDocument/2006/relationships/image" Target="../media/image37.jpeg"/><Relationship Id="rId17" Type="http://schemas.openxmlformats.org/officeDocument/2006/relationships/image" Target="../media/image41.jpeg"/><Relationship Id="rId25" Type="http://schemas.openxmlformats.org/officeDocument/2006/relationships/image" Target="../media/image49.jpeg"/><Relationship Id="rId2" Type="http://schemas.openxmlformats.org/officeDocument/2006/relationships/tags" Target="../tags/tag3.xml"/><Relationship Id="rId16" Type="http://schemas.openxmlformats.org/officeDocument/2006/relationships/hyperlink" Target="http://images.google.fr/imgres?imgurl=http://www.soccentral.com/SOCContent/Logos/Atollic.gif&amp;imgrefurl=http://www.soccentral.com/results.asp?EntryID=29672&amp;usg=__DOhxBHUpyQxmtVngGzgu6LDpPEg=&amp;h=49&amp;w=225&amp;sz=7&amp;hl=fr&amp;start=8&amp;tbnid=bX_CP9oUcnwGKM:&amp;tbnh=24&amp;tbnw=108&amp;prev=/images?q=atollic&amp;gbv=2&amp;hl=fr&amp;safe=off" TargetMode="External"/><Relationship Id="rId20" Type="http://schemas.openxmlformats.org/officeDocument/2006/relationships/image" Target="../media/image44.emf"/><Relationship Id="rId1" Type="http://schemas.openxmlformats.org/officeDocument/2006/relationships/tags" Target="../tags/tag2.xml"/><Relationship Id="rId6" Type="http://schemas.openxmlformats.org/officeDocument/2006/relationships/image" Target="../media/image33.jpeg"/><Relationship Id="rId11" Type="http://schemas.openxmlformats.org/officeDocument/2006/relationships/image" Target="../media/image36.png"/><Relationship Id="rId24" Type="http://schemas.openxmlformats.org/officeDocument/2006/relationships/image" Target="../media/image48.png"/><Relationship Id="rId5" Type="http://schemas.openxmlformats.org/officeDocument/2006/relationships/hyperlink" Target="http://images.google.fr/imgres?imgurl=http://www.cirrus.com/en/images/third_party_logos/signum_systems.jpg&amp;imgrefurl=http://www.cirrus.com/en/products/thirdparty/detail/TPC3.html&amp;usg=__n7-1sgfx3wg2_mnX9FDo66x_-Cc=&amp;h=58&amp;w=210&amp;sz=12&amp;hl=fr&amp;start=9&amp;tbnid=Th-nUl3zs2YG2M:&amp;tbnh=29&amp;tbnw=106&amp;prev=/images?q=signum+logo+development+tools&amp;gbv=2&amp;hl=fr" TargetMode="External"/><Relationship Id="rId15" Type="http://schemas.openxmlformats.org/officeDocument/2006/relationships/image" Target="../media/image40.png"/><Relationship Id="rId23" Type="http://schemas.openxmlformats.org/officeDocument/2006/relationships/image" Target="../media/image47.png"/><Relationship Id="rId10" Type="http://schemas.openxmlformats.org/officeDocument/2006/relationships/image" Target="../media/image35.jpeg"/><Relationship Id="rId19" Type="http://schemas.openxmlformats.org/officeDocument/2006/relationships/image" Target="../media/image43.emf"/><Relationship Id="rId4" Type="http://schemas.openxmlformats.org/officeDocument/2006/relationships/notesSlide" Target="../notesSlides/notesSlide25.xml"/><Relationship Id="rId9" Type="http://schemas.openxmlformats.org/officeDocument/2006/relationships/hyperlink" Target="http://images.google.fr/imgres?imgurl=http://www.arm.com/community/images_web/120.gif&amp;imgrefurl=http://www.arm.com/community/display_company/rw/company/aiji-system-co-ltd/&amp;usg=__aHXvPPAIdk4lvG2bcpJGNIJ-zzI=&amp;h=64&amp;w=160&amp;sz=3&amp;hl=fr&amp;start=56&amp;tbnid=uLmXbJomdv7CDM:&amp;tbnh=39&amp;tbnw=98&amp;prev=/images?q=Aiji+system+logo&amp;gbv=2&amp;ndsp=20&amp;hl=fr&amp;sa=N&amp;start=40" TargetMode="External"/><Relationship Id="rId14" Type="http://schemas.openxmlformats.org/officeDocument/2006/relationships/image" Target="../media/image39.png"/><Relationship Id="rId22" Type="http://schemas.openxmlformats.org/officeDocument/2006/relationships/image" Target="../media/image46.jpeg"/></Relationships>
</file>

<file path=ppt/slides/_rels/slide2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9"/>
          <p:cNvSpPr>
            <a:spLocks noGrp="1" noChangeArrowheads="1"/>
          </p:cNvSpPr>
          <p:nvPr>
            <p:ph type="subTitle" idx="4294967295"/>
          </p:nvPr>
        </p:nvSpPr>
        <p:spPr>
          <a:xfrm>
            <a:off x="246063" y="1370013"/>
            <a:ext cx="10618787" cy="685800"/>
          </a:xfrm>
        </p:spPr>
        <p:txBody>
          <a:bodyPr/>
          <a:lstStyle/>
          <a:p>
            <a:pPr marL="0" indent="0" eaLnBrk="1" hangingPunct="1">
              <a:buFont typeface="Wingdings" pitchFamily="2" charset="2"/>
              <a:buNone/>
            </a:pPr>
            <a:r>
              <a:rPr lang="en-US" sz="3600" dirty="0" smtClean="0"/>
              <a:t>High-performance Cortex™-M4 MCU</a:t>
            </a:r>
          </a:p>
        </p:txBody>
      </p:sp>
      <p:sp>
        <p:nvSpPr>
          <p:cNvPr id="5123" name="Rectangle 5"/>
          <p:cNvSpPr>
            <a:spLocks noChangeArrowheads="1"/>
          </p:cNvSpPr>
          <p:nvPr/>
        </p:nvSpPr>
        <p:spPr bwMode="auto">
          <a:xfrm>
            <a:off x="254000" y="593725"/>
            <a:ext cx="9318625" cy="701675"/>
          </a:xfrm>
          <a:prstGeom prst="rect">
            <a:avLst/>
          </a:prstGeom>
          <a:noFill/>
          <a:ln w="9525">
            <a:noFill/>
            <a:miter lim="800000"/>
            <a:headEnd/>
            <a:tailEnd/>
          </a:ln>
        </p:spPr>
        <p:txBody>
          <a:bodyPr>
            <a:spAutoFit/>
          </a:bodyPr>
          <a:lstStyle/>
          <a:p>
            <a:r>
              <a:rPr lang="en-US" sz="4000" b="1" dirty="0">
                <a:solidFill>
                  <a:srgbClr val="005596"/>
                </a:solidFill>
              </a:rPr>
              <a:t>STM32 F4 series</a:t>
            </a:r>
          </a:p>
        </p:txBody>
      </p:sp>
      <p:pic>
        <p:nvPicPr>
          <p:cNvPr id="5124" name="Picture 6" descr="branding_F4_fondblc.jpg"/>
          <p:cNvPicPr>
            <a:picLocks noChangeAspect="1"/>
          </p:cNvPicPr>
          <p:nvPr/>
        </p:nvPicPr>
        <p:blipFill>
          <a:blip r:embed="rId3" cstate="print"/>
          <a:srcRect/>
          <a:stretch>
            <a:fillRect/>
          </a:stretch>
        </p:blipFill>
        <p:spPr bwMode="auto">
          <a:xfrm>
            <a:off x="0" y="2598738"/>
            <a:ext cx="7292975" cy="5154612"/>
          </a:xfrm>
          <a:prstGeom prst="rect">
            <a:avLst/>
          </a:prstGeom>
          <a:noFill/>
          <a:ln w="9525">
            <a:noFill/>
            <a:miter lim="800000"/>
            <a:headEnd/>
            <a:tailEnd/>
          </a:ln>
        </p:spPr>
      </p:pic>
      <p:sp>
        <p:nvSpPr>
          <p:cNvPr id="5" name="TextBox 4"/>
          <p:cNvSpPr txBox="1"/>
          <p:nvPr/>
        </p:nvSpPr>
        <p:spPr>
          <a:xfrm>
            <a:off x="5543055" y="6705600"/>
            <a:ext cx="5169807" cy="1061829"/>
          </a:xfrm>
          <a:prstGeom prst="rect">
            <a:avLst/>
          </a:prstGeom>
          <a:noFill/>
        </p:spPr>
        <p:txBody>
          <a:bodyPr wrap="square" rtlCol="0">
            <a:spAutoFit/>
          </a:bodyPr>
          <a:lstStyle/>
          <a:p>
            <a:r>
              <a:rPr lang="en-US" dirty="0" smtClean="0"/>
              <a:t>Lloyd HYUN</a:t>
            </a:r>
          </a:p>
          <a:p>
            <a:r>
              <a:rPr lang="en-US" dirty="0" smtClean="0"/>
              <a:t>ST Microelectronics MCU Technical FAE</a:t>
            </a:r>
          </a:p>
          <a:p>
            <a:r>
              <a:rPr lang="en-US" altLang="ko-KR" dirty="0" smtClean="0"/>
              <a:t>April </a:t>
            </a:r>
            <a:r>
              <a:rPr lang="en-US" dirty="0" smtClean="0"/>
              <a:t>2012</a:t>
            </a:r>
            <a:endParaRPr lang="en-US"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slide(fromBottom)">
                                      <p:cBhvr>
                                        <p:cTn id="7" dur="500"/>
                                        <p:tgtEl>
                                          <p:spTgt spid="512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5122">
                                            <p:txEl>
                                              <p:pRg st="0" end="0"/>
                                            </p:txEl>
                                          </p:spTgt>
                                        </p:tgtEl>
                                        <p:attrNameLst>
                                          <p:attrName>style.visibility</p:attrName>
                                        </p:attrNameLst>
                                      </p:cBhvr>
                                      <p:to>
                                        <p:strVal val="visible"/>
                                      </p:to>
                                    </p:set>
                                    <p:animEffect transition="in" filter="slide(fromBottom)">
                                      <p:cBhvr>
                                        <p:cTn id="11" dur="500"/>
                                        <p:tgtEl>
                                          <p:spTgt spid="512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5124"/>
                                        </p:tgtEl>
                                        <p:attrNameLst>
                                          <p:attrName>style.visibility</p:attrName>
                                        </p:attrNameLst>
                                      </p:cBhvr>
                                      <p:to>
                                        <p:strVal val="visible"/>
                                      </p:to>
                                    </p:set>
                                    <p:anim calcmode="lin" valueType="num">
                                      <p:cBhvr>
                                        <p:cTn id="16" dur="1000" fill="hold"/>
                                        <p:tgtEl>
                                          <p:spTgt spid="5124"/>
                                        </p:tgtEl>
                                        <p:attrNameLst>
                                          <p:attrName>ppt_w</p:attrName>
                                        </p:attrNameLst>
                                      </p:cBhvr>
                                      <p:tavLst>
                                        <p:tav tm="0">
                                          <p:val>
                                            <p:strVal val="#ppt_w*0.70"/>
                                          </p:val>
                                        </p:tav>
                                        <p:tav tm="100000">
                                          <p:val>
                                            <p:strVal val="#ppt_w"/>
                                          </p:val>
                                        </p:tav>
                                      </p:tavLst>
                                    </p:anim>
                                    <p:anim calcmode="lin" valueType="num">
                                      <p:cBhvr>
                                        <p:cTn id="17" dur="1000" fill="hold"/>
                                        <p:tgtEl>
                                          <p:spTgt spid="5124"/>
                                        </p:tgtEl>
                                        <p:attrNameLst>
                                          <p:attrName>ppt_h</p:attrName>
                                        </p:attrNameLst>
                                      </p:cBhvr>
                                      <p:tavLst>
                                        <p:tav tm="0">
                                          <p:val>
                                            <p:strVal val="#ppt_h"/>
                                          </p:val>
                                        </p:tav>
                                        <p:tav tm="100000">
                                          <p:val>
                                            <p:strVal val="#ppt_h"/>
                                          </p:val>
                                        </p:tav>
                                      </p:tavLst>
                                    </p:anim>
                                    <p:animEffect transition="in" filter="fade">
                                      <p:cBhvr>
                                        <p:cTn id="18" dur="1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P spid="512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1"/>
          <p:cNvSpPr>
            <a:spLocks noGrp="1"/>
          </p:cNvSpPr>
          <p:nvPr>
            <p:ph type="sldNum" sz="quarter" idx="4294967295"/>
          </p:nvPr>
        </p:nvSpPr>
        <p:spPr>
          <a:xfrm>
            <a:off x="10178772" y="8344737"/>
            <a:ext cx="540068" cy="346031"/>
          </a:xfrm>
          <a:prstGeom prst="rect">
            <a:avLst/>
          </a:prstGeom>
        </p:spPr>
        <p:txBody>
          <a:bodyPr lIns="111090" tIns="55545" rIns="111090" bIns="55545"/>
          <a:lstStyle/>
          <a:p>
            <a:pPr defTabSz="1111293">
              <a:defRPr/>
            </a:pPr>
            <a:fld id="{D7307823-C0A6-4B9C-A77C-8CD6875DDE9F}" type="slidenum">
              <a:rPr lang="en-US">
                <a:latin typeface="+mn-lt"/>
              </a:rPr>
              <a:pPr defTabSz="1111293">
                <a:defRPr/>
              </a:pPr>
              <a:t>10</a:t>
            </a:fld>
            <a:endParaRPr lang="en-US" sz="1700" dirty="0">
              <a:latin typeface="+mn-lt"/>
            </a:endParaRPr>
          </a:p>
        </p:txBody>
      </p:sp>
      <p:sp>
        <p:nvSpPr>
          <p:cNvPr id="11267" name="Rectangle 10"/>
          <p:cNvSpPr>
            <a:spLocks noGrp="1" noChangeArrowheads="1"/>
          </p:cNvSpPr>
          <p:nvPr>
            <p:ph type="title" idx="4294967295"/>
          </p:nvPr>
        </p:nvSpPr>
        <p:spPr>
          <a:xfrm>
            <a:off x="264409" y="420038"/>
            <a:ext cx="9721215" cy="742066"/>
          </a:xfrm>
          <a:prstGeom prst="rect">
            <a:avLst/>
          </a:prstGeom>
        </p:spPr>
        <p:txBody>
          <a:bodyPr lIns="106328" tIns="53162" rIns="106328" bIns="53162" anchor="ctr"/>
          <a:lstStyle/>
          <a:p>
            <a:pPr eaLnBrk="1" hangingPunct="1"/>
            <a:r>
              <a:rPr lang="en-US" dirty="0" smtClean="0"/>
              <a:t>STM32 F4 Series highlights 3/4</a:t>
            </a:r>
          </a:p>
        </p:txBody>
      </p:sp>
      <p:sp>
        <p:nvSpPr>
          <p:cNvPr id="11268" name="Rectangle 11"/>
          <p:cNvSpPr>
            <a:spLocks noChangeArrowheads="1"/>
          </p:cNvSpPr>
          <p:nvPr/>
        </p:nvSpPr>
        <p:spPr bwMode="auto">
          <a:xfrm>
            <a:off x="296288" y="1660147"/>
            <a:ext cx="10505063" cy="1910169"/>
          </a:xfrm>
          <a:prstGeom prst="rect">
            <a:avLst/>
          </a:prstGeom>
          <a:noFill/>
          <a:ln w="9525">
            <a:noFill/>
            <a:miter lim="800000"/>
            <a:headEnd/>
            <a:tailEnd/>
          </a:ln>
        </p:spPr>
        <p:txBody>
          <a:bodyPr lIns="106328" tIns="53162" rIns="106328" bIns="53162"/>
          <a:lstStyle/>
          <a:p>
            <a:pPr marL="322086" indent="-322086" defTabSz="856322">
              <a:spcBef>
                <a:spcPct val="20000"/>
              </a:spcBef>
              <a:buClr>
                <a:srgbClr val="FF9900"/>
              </a:buClr>
            </a:pPr>
            <a:r>
              <a:rPr lang="en-US" sz="3500" dirty="0">
                <a:solidFill>
                  <a:schemeClr val="tx2"/>
                </a:solidFill>
              </a:rPr>
              <a:t>More Memory</a:t>
            </a:r>
          </a:p>
          <a:p>
            <a:pPr marL="322086" indent="-322086" defTabSz="856322">
              <a:spcBef>
                <a:spcPct val="20000"/>
              </a:spcBef>
              <a:buClr>
                <a:srgbClr val="FF9900"/>
              </a:buClr>
              <a:buFont typeface="Wingdings" pitchFamily="2" charset="2"/>
              <a:buChar char="§"/>
            </a:pPr>
            <a:r>
              <a:rPr lang="en-US" sz="2700" dirty="0"/>
              <a:t>Up to 1MB Flash,</a:t>
            </a:r>
          </a:p>
          <a:p>
            <a:pPr marL="322086" indent="-322086" defTabSz="856322">
              <a:spcBef>
                <a:spcPct val="20000"/>
              </a:spcBef>
              <a:buClr>
                <a:srgbClr val="FF9900"/>
              </a:buClr>
              <a:buFont typeface="Wingdings" pitchFamily="2" charset="2"/>
              <a:buChar char="§"/>
            </a:pPr>
            <a:r>
              <a:rPr lang="en-US" sz="2700" dirty="0"/>
              <a:t>192kB SRAM: 128kB on bus matrix + 64kB on data bus dedicated to the CPU usage</a:t>
            </a:r>
          </a:p>
          <a:p>
            <a:pPr marL="322086" indent="-322086" defTabSz="856322">
              <a:spcBef>
                <a:spcPct val="20000"/>
              </a:spcBef>
              <a:buClr>
                <a:srgbClr val="FF9900"/>
              </a:buClr>
              <a:buFont typeface="Wingdings" pitchFamily="2" charset="2"/>
              <a:buChar char="§"/>
            </a:pPr>
            <a:endParaRPr lang="en-US" sz="2700" dirty="0"/>
          </a:p>
          <a:p>
            <a:pPr marL="322086" indent="-322086" defTabSz="856322">
              <a:spcBef>
                <a:spcPct val="20000"/>
              </a:spcBef>
              <a:buClr>
                <a:srgbClr val="FF9900"/>
              </a:buClr>
            </a:pPr>
            <a:r>
              <a:rPr lang="en-US" sz="3500" dirty="0">
                <a:solidFill>
                  <a:schemeClr val="tx2"/>
                </a:solidFill>
              </a:rPr>
              <a:t>Advanced peripherals shared with STM32 F2 Series</a:t>
            </a:r>
          </a:p>
          <a:p>
            <a:pPr marL="322086" indent="-322086" defTabSz="856322">
              <a:spcBef>
                <a:spcPct val="20000"/>
              </a:spcBef>
              <a:buClr>
                <a:srgbClr val="FF9900"/>
              </a:buClr>
              <a:buFont typeface="Wingdings" pitchFamily="2" charset="2"/>
              <a:buChar char="§"/>
            </a:pPr>
            <a:r>
              <a:rPr lang="en-US" sz="2700" dirty="0"/>
              <a:t>USB OTG High speed 480Mbit/s</a:t>
            </a:r>
          </a:p>
          <a:p>
            <a:pPr marL="322086" indent="-322086" defTabSz="856322">
              <a:spcBef>
                <a:spcPct val="20000"/>
              </a:spcBef>
              <a:buClr>
                <a:srgbClr val="FF9900"/>
              </a:buClr>
              <a:buFont typeface="Wingdings" pitchFamily="2" charset="2"/>
              <a:buChar char="§"/>
            </a:pPr>
            <a:r>
              <a:rPr lang="en-US" sz="2700" dirty="0"/>
              <a:t>Ethernet MAC 10/100 with IEEE1588</a:t>
            </a:r>
          </a:p>
          <a:p>
            <a:pPr marL="322086" indent="-322086" defTabSz="856322">
              <a:spcBef>
                <a:spcPct val="20000"/>
              </a:spcBef>
              <a:buClr>
                <a:srgbClr val="FF9900"/>
              </a:buClr>
              <a:buFont typeface="Wingdings" pitchFamily="2" charset="2"/>
              <a:buChar char="§"/>
            </a:pPr>
            <a:r>
              <a:rPr lang="en-US" sz="2700" dirty="0"/>
              <a:t>PWM High speed timers: </a:t>
            </a:r>
            <a:r>
              <a:rPr lang="en-US" sz="2700" dirty="0">
                <a:solidFill>
                  <a:schemeClr val="tx2"/>
                </a:solidFill>
              </a:rPr>
              <a:t>Now </a:t>
            </a:r>
            <a:r>
              <a:rPr lang="en-US" sz="2700" dirty="0">
                <a:solidFill>
                  <a:schemeClr val="tx2"/>
                </a:solidFill>
              </a:rPr>
              <a:t>168Mhz max frequency!</a:t>
            </a:r>
            <a:endParaRPr lang="en-US" sz="2700" dirty="0">
              <a:solidFill>
                <a:schemeClr val="tx2"/>
              </a:solidFill>
            </a:endParaRPr>
          </a:p>
          <a:p>
            <a:pPr marL="322086" indent="-322086" defTabSz="856322">
              <a:spcBef>
                <a:spcPct val="20000"/>
              </a:spcBef>
              <a:buClr>
                <a:srgbClr val="FF9900"/>
              </a:buClr>
              <a:buFont typeface="Wingdings" pitchFamily="2" charset="2"/>
              <a:buChar char="§"/>
            </a:pPr>
            <a:r>
              <a:rPr lang="en-US" sz="2700" dirty="0" err="1"/>
              <a:t>Crypo</a:t>
            </a:r>
            <a:r>
              <a:rPr lang="en-US" sz="2700" dirty="0"/>
              <a:t>/hash processor, 32-bit random number generator (RNG</a:t>
            </a:r>
            <a:r>
              <a:rPr lang="en-US" sz="2700" dirty="0" smtClean="0"/>
              <a:t>)</a:t>
            </a:r>
          </a:p>
        </p:txBody>
      </p:sp>
    </p:spTree>
    <p:extLst>
      <p:ext uri="{BB962C8B-B14F-4D97-AF65-F5344CB8AC3E}">
        <p14:creationId xmlns:p14="http://schemas.microsoft.com/office/powerpoint/2010/main" val="9340375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1"/>
          <p:cNvSpPr>
            <a:spLocks noGrp="1"/>
          </p:cNvSpPr>
          <p:nvPr>
            <p:ph type="sldNum" sz="quarter" idx="4294967295"/>
          </p:nvPr>
        </p:nvSpPr>
        <p:spPr>
          <a:xfrm>
            <a:off x="10178772" y="8344737"/>
            <a:ext cx="540068" cy="346031"/>
          </a:xfrm>
          <a:prstGeom prst="rect">
            <a:avLst/>
          </a:prstGeom>
        </p:spPr>
        <p:txBody>
          <a:bodyPr lIns="111090" tIns="55545" rIns="111090" bIns="55545"/>
          <a:lstStyle/>
          <a:p>
            <a:pPr defTabSz="1111293">
              <a:defRPr/>
            </a:pPr>
            <a:fld id="{A50DFBEA-944C-4F00-80F5-E0B7CACBC4EE}" type="slidenum">
              <a:rPr lang="en-US">
                <a:latin typeface="+mn-lt"/>
              </a:rPr>
              <a:pPr defTabSz="1111293">
                <a:defRPr/>
              </a:pPr>
              <a:t>11</a:t>
            </a:fld>
            <a:endParaRPr lang="en-US" sz="1700" dirty="0">
              <a:latin typeface="+mn-lt"/>
            </a:endParaRPr>
          </a:p>
        </p:txBody>
      </p:sp>
      <p:sp>
        <p:nvSpPr>
          <p:cNvPr id="12291" name="Rectangle 10"/>
          <p:cNvSpPr>
            <a:spLocks noGrp="1" noChangeArrowheads="1"/>
          </p:cNvSpPr>
          <p:nvPr>
            <p:ph type="title" idx="4294967295"/>
          </p:nvPr>
        </p:nvSpPr>
        <p:spPr>
          <a:xfrm>
            <a:off x="264409" y="420038"/>
            <a:ext cx="9721215" cy="742066"/>
          </a:xfrm>
          <a:prstGeom prst="rect">
            <a:avLst/>
          </a:prstGeom>
        </p:spPr>
        <p:txBody>
          <a:bodyPr lIns="106328" tIns="53162" rIns="106328" bIns="53162" anchor="ctr"/>
          <a:lstStyle/>
          <a:p>
            <a:pPr eaLnBrk="1" hangingPunct="1"/>
            <a:r>
              <a:rPr lang="en-US" dirty="0" smtClean="0"/>
              <a:t>STM32 F4 Series highlights 4/4</a:t>
            </a:r>
          </a:p>
        </p:txBody>
      </p:sp>
      <p:sp>
        <p:nvSpPr>
          <p:cNvPr id="12292" name="Rectangle 11"/>
          <p:cNvSpPr>
            <a:spLocks noChangeArrowheads="1"/>
          </p:cNvSpPr>
          <p:nvPr/>
        </p:nvSpPr>
        <p:spPr bwMode="auto">
          <a:xfrm>
            <a:off x="596324" y="1492133"/>
            <a:ext cx="9728716" cy="1910169"/>
          </a:xfrm>
          <a:prstGeom prst="rect">
            <a:avLst/>
          </a:prstGeom>
          <a:noFill/>
          <a:ln w="9525">
            <a:noFill/>
            <a:miter lim="800000"/>
            <a:headEnd/>
            <a:tailEnd/>
          </a:ln>
        </p:spPr>
        <p:txBody>
          <a:bodyPr lIns="106328" tIns="53162" rIns="106328" bIns="53162"/>
          <a:lstStyle/>
          <a:p>
            <a:pPr marL="322086" indent="-322086" defTabSz="856322">
              <a:spcBef>
                <a:spcPct val="20000"/>
              </a:spcBef>
              <a:buClr>
                <a:srgbClr val="FF9900"/>
              </a:buClr>
            </a:pPr>
            <a:r>
              <a:rPr lang="en-US" sz="3500" dirty="0">
                <a:solidFill>
                  <a:schemeClr val="tx2"/>
                </a:solidFill>
              </a:rPr>
              <a:t>Further improvements</a:t>
            </a:r>
            <a:endParaRPr lang="en-US" sz="2700" dirty="0"/>
          </a:p>
          <a:p>
            <a:pPr marL="322086" indent="-322086" defTabSz="856322" eaLnBrk="0" hangingPunct="0">
              <a:spcBef>
                <a:spcPct val="20000"/>
              </a:spcBef>
              <a:buClr>
                <a:schemeClr val="accent2"/>
              </a:buClr>
              <a:buFont typeface="Wingdings" pitchFamily="2" charset="2"/>
              <a:buChar char=""/>
            </a:pPr>
            <a:r>
              <a:rPr lang="en-US" sz="2700" dirty="0"/>
              <a:t>Low voltage: 1.8V to 3.6V VDD , down to </a:t>
            </a:r>
            <a:r>
              <a:rPr lang="en-US" sz="2700" dirty="0"/>
              <a:t>1.7*V </a:t>
            </a:r>
            <a:r>
              <a:rPr lang="en-US" sz="2700" dirty="0"/>
              <a:t>on most </a:t>
            </a:r>
            <a:r>
              <a:rPr lang="en-US" sz="2700" dirty="0"/>
              <a:t>packages</a:t>
            </a:r>
            <a:endParaRPr lang="en-US" sz="2700" dirty="0"/>
          </a:p>
          <a:p>
            <a:pPr marL="322086" indent="-322086" defTabSz="856322" eaLnBrk="0" hangingPunct="0">
              <a:spcBef>
                <a:spcPct val="20000"/>
              </a:spcBef>
              <a:buClr>
                <a:schemeClr val="accent2"/>
              </a:buClr>
              <a:buFont typeface="Wingdings" pitchFamily="2" charset="2"/>
              <a:buChar char=""/>
            </a:pPr>
            <a:r>
              <a:rPr lang="en-US" sz="2700" dirty="0"/>
              <a:t>Full duplex I2S peripherals</a:t>
            </a:r>
          </a:p>
          <a:p>
            <a:pPr marL="322086" indent="-322086" defTabSz="856322">
              <a:spcBef>
                <a:spcPct val="20000"/>
              </a:spcBef>
              <a:buClr>
                <a:srgbClr val="FF9900"/>
              </a:buClr>
              <a:buFont typeface="Wingdings" pitchFamily="2" charset="2"/>
              <a:buChar char="§"/>
            </a:pPr>
            <a:r>
              <a:rPr lang="en-US" sz="2700" dirty="0"/>
              <a:t>12-bit ADC: 0.41µs </a:t>
            </a:r>
            <a:r>
              <a:rPr lang="en-US" sz="2700" dirty="0"/>
              <a:t>conversion/2.4Msps </a:t>
            </a:r>
            <a:r>
              <a:rPr lang="en-US" sz="2700" dirty="0"/>
              <a:t>(</a:t>
            </a:r>
            <a:r>
              <a:rPr lang="en-US" sz="2700" dirty="0"/>
              <a:t>7.2Msps </a:t>
            </a:r>
            <a:r>
              <a:rPr lang="en-US" sz="2700" dirty="0"/>
              <a:t>in interleaved mode)</a:t>
            </a:r>
          </a:p>
          <a:p>
            <a:pPr marL="322086" indent="-322086" defTabSz="856322">
              <a:spcBef>
                <a:spcPct val="20000"/>
              </a:spcBef>
              <a:buClr>
                <a:srgbClr val="FF9900"/>
              </a:buClr>
              <a:buFont typeface="Wingdings" pitchFamily="2" charset="2"/>
              <a:buChar char="§"/>
            </a:pPr>
            <a:r>
              <a:rPr lang="en-US" sz="2700" dirty="0"/>
              <a:t>High speed USART up to 10.5Mbits/s</a:t>
            </a:r>
          </a:p>
          <a:p>
            <a:pPr marL="322086" indent="-322086" defTabSz="856322">
              <a:spcBef>
                <a:spcPct val="20000"/>
              </a:spcBef>
              <a:buClr>
                <a:srgbClr val="FF9900"/>
              </a:buClr>
              <a:buFont typeface="Wingdings" pitchFamily="2" charset="2"/>
              <a:buChar char="§"/>
            </a:pPr>
            <a:r>
              <a:rPr lang="en-US" sz="2700" dirty="0"/>
              <a:t>High speed SPI up to </a:t>
            </a:r>
            <a:r>
              <a:rPr lang="en-US" sz="2700" dirty="0"/>
              <a:t>37.5Mbits/s</a:t>
            </a:r>
            <a:endParaRPr lang="en-US" sz="2700" dirty="0"/>
          </a:p>
          <a:p>
            <a:pPr marL="322086" indent="-322086" defTabSz="856322">
              <a:spcBef>
                <a:spcPct val="20000"/>
              </a:spcBef>
              <a:buClr>
                <a:srgbClr val="FF9900"/>
              </a:buClr>
              <a:buFont typeface="Wingdings" pitchFamily="2" charset="2"/>
              <a:buChar char="§"/>
            </a:pPr>
            <a:r>
              <a:rPr lang="en-US" sz="2700" dirty="0"/>
              <a:t>Camera interface up to </a:t>
            </a:r>
            <a:r>
              <a:rPr lang="en-US" sz="2700" dirty="0"/>
              <a:t>54MBytes/s</a:t>
            </a:r>
            <a:endParaRPr lang="en-US" sz="2700" dirty="0"/>
          </a:p>
        </p:txBody>
      </p:sp>
      <p:sp>
        <p:nvSpPr>
          <p:cNvPr id="6" name="TextBox 5"/>
          <p:cNvSpPr txBox="1"/>
          <p:nvPr/>
        </p:nvSpPr>
        <p:spPr>
          <a:xfrm>
            <a:off x="467227" y="7547035"/>
            <a:ext cx="6974875" cy="435340"/>
          </a:xfrm>
          <a:prstGeom prst="rect">
            <a:avLst/>
          </a:prstGeom>
          <a:noFill/>
        </p:spPr>
        <p:txBody>
          <a:bodyPr wrap="square" lIns="111090" tIns="55545" rIns="111090" bIns="55545" rtlCol="0">
            <a:spAutoFit/>
          </a:bodyPr>
          <a:lstStyle/>
          <a:p>
            <a:r>
              <a:rPr lang="en-US" dirty="0" smtClean="0"/>
              <a:t>*external reset circuitry required to support 1.7V</a:t>
            </a:r>
            <a:endParaRPr lang="en-US" dirty="0"/>
          </a:p>
        </p:txBody>
      </p:sp>
    </p:spTree>
    <p:extLst>
      <p:ext uri="{BB962C8B-B14F-4D97-AF65-F5344CB8AC3E}">
        <p14:creationId xmlns:p14="http://schemas.microsoft.com/office/powerpoint/2010/main" val="273848746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cstate="print"/>
          <a:srcRect l="29121" t="34513" r="30714" b="27949"/>
          <a:stretch>
            <a:fillRect/>
          </a:stretch>
        </p:blipFill>
        <p:spPr bwMode="auto">
          <a:xfrm>
            <a:off x="371790" y="1487155"/>
            <a:ext cx="9340802" cy="5456255"/>
          </a:xfrm>
          <a:prstGeom prst="rect">
            <a:avLst/>
          </a:prstGeom>
          <a:noFill/>
          <a:ln w="9525">
            <a:noFill/>
            <a:miter lim="800000"/>
            <a:headEnd/>
            <a:tailEnd/>
          </a:ln>
        </p:spPr>
      </p:pic>
      <p:sp>
        <p:nvSpPr>
          <p:cNvPr id="75" name="Title 1"/>
          <p:cNvSpPr txBox="1">
            <a:spLocks/>
          </p:cNvSpPr>
          <p:nvPr/>
        </p:nvSpPr>
        <p:spPr bwMode="auto">
          <a:xfrm>
            <a:off x="266790" y="414315"/>
            <a:ext cx="9721850" cy="14398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1063625"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smtClean="0">
                <a:ln>
                  <a:noFill/>
                </a:ln>
                <a:solidFill>
                  <a:srgbClr val="005596"/>
                </a:solidFill>
                <a:effectLst/>
                <a:uLnTx/>
                <a:uFillTx/>
                <a:latin typeface="+mj-lt"/>
                <a:ea typeface="+mj-ea"/>
                <a:cs typeface="+mj-cs"/>
              </a:rPr>
              <a:t>STM32 F4: World’s #1 in performance</a:t>
            </a:r>
          </a:p>
        </p:txBody>
      </p:sp>
      <p:sp>
        <p:nvSpPr>
          <p:cNvPr id="76" name="TextBox 5"/>
          <p:cNvSpPr txBox="1">
            <a:spLocks noChangeArrowheads="1"/>
          </p:cNvSpPr>
          <p:nvPr/>
        </p:nvSpPr>
        <p:spPr bwMode="auto">
          <a:xfrm>
            <a:off x="149595" y="7216969"/>
            <a:ext cx="10321290" cy="738664"/>
          </a:xfrm>
          <a:prstGeom prst="rect">
            <a:avLst/>
          </a:prstGeom>
          <a:noFill/>
          <a:ln w="9525">
            <a:noFill/>
            <a:miter lim="800000"/>
            <a:headEnd/>
            <a:tailEnd/>
          </a:ln>
        </p:spPr>
        <p:txBody>
          <a:bodyPr wrap="square">
            <a:spAutoFit/>
          </a:bodyPr>
          <a:lstStyle/>
          <a:p>
            <a:r>
              <a:rPr lang="en-US" b="1" dirty="0" smtClean="0"/>
              <a:t>It takes ART to be #1 in performance: It is a combination of core, embedded Flash design, process, acceleration techniques.</a:t>
            </a:r>
            <a:endParaRPr lang="en-US" dirty="0"/>
          </a:p>
        </p:txBody>
      </p:sp>
      <p:pic>
        <p:nvPicPr>
          <p:cNvPr id="78" name="Picture 77" descr="branding_F4.png"/>
          <p:cNvPicPr>
            <a:picLocks noChangeAspect="1"/>
          </p:cNvPicPr>
          <p:nvPr/>
        </p:nvPicPr>
        <p:blipFill>
          <a:blip r:embed="rId4" cstate="print"/>
          <a:stretch>
            <a:fillRect/>
          </a:stretch>
        </p:blipFill>
        <p:spPr>
          <a:xfrm>
            <a:off x="8442713" y="1708124"/>
            <a:ext cx="942447" cy="714689"/>
          </a:xfrm>
          <a:prstGeom prst="rect">
            <a:avLst/>
          </a:prstGeom>
        </p:spPr>
      </p:pic>
      <p:sp>
        <p:nvSpPr>
          <p:cNvPr id="6" name="TextBox 5"/>
          <p:cNvSpPr txBox="1"/>
          <p:nvPr/>
        </p:nvSpPr>
        <p:spPr>
          <a:xfrm>
            <a:off x="3687745" y="1758461"/>
            <a:ext cx="2652765" cy="400110"/>
          </a:xfrm>
          <a:prstGeom prst="rect">
            <a:avLst/>
          </a:prstGeom>
          <a:noFill/>
        </p:spPr>
        <p:txBody>
          <a:bodyPr wrap="square" rtlCol="0">
            <a:spAutoFit/>
          </a:bodyPr>
          <a:lstStyle/>
          <a:p>
            <a:r>
              <a:rPr lang="en-US" sz="2000" b="1" kern="0" dirty="0" smtClean="0">
                <a:solidFill>
                  <a:srgbClr val="005596"/>
                </a:solidFill>
                <a:latin typeface="+mj-lt"/>
                <a:ea typeface="+mj-ea"/>
                <a:cs typeface="+mj-cs"/>
              </a:rPr>
              <a:t>Dhrystone</a:t>
            </a: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412551" y="192017"/>
            <a:ext cx="8821103" cy="864076"/>
          </a:xfrm>
          <a:prstGeom prst="rect">
            <a:avLst/>
          </a:prstGeom>
        </p:spPr>
        <p:txBody>
          <a:bodyPr lIns="111090" tIns="55545" rIns="111090" bIns="55545" anchor="ctr"/>
          <a:lstStyle/>
          <a:p>
            <a:pPr eaLnBrk="1" hangingPunct="1"/>
            <a:r>
              <a:rPr lang="en-US" dirty="0" smtClean="0"/>
              <a:t>STM32F4 versus competitors (</a:t>
            </a:r>
            <a:r>
              <a:rPr lang="en-US" dirty="0" err="1" smtClean="0"/>
              <a:t>Coremark</a:t>
            </a:r>
            <a:r>
              <a:rPr lang="en-US" dirty="0" smtClean="0"/>
              <a:t>)</a:t>
            </a:r>
          </a:p>
        </p:txBody>
      </p:sp>
      <p:pic>
        <p:nvPicPr>
          <p:cNvPr id="7" name="Picture 6" descr="stm32f4_coremark_graph.jpg"/>
          <p:cNvPicPr>
            <a:picLocks noChangeAspect="1"/>
          </p:cNvPicPr>
          <p:nvPr/>
        </p:nvPicPr>
        <p:blipFill>
          <a:blip r:embed="rId3" cstate="print"/>
          <a:stretch>
            <a:fillRect/>
          </a:stretch>
        </p:blipFill>
        <p:spPr>
          <a:xfrm>
            <a:off x="457778" y="1911760"/>
            <a:ext cx="10083179" cy="5463732"/>
          </a:xfrm>
          <a:prstGeom prst="rect">
            <a:avLst/>
          </a:prstGeom>
        </p:spPr>
      </p:pic>
      <p:pic>
        <p:nvPicPr>
          <p:cNvPr id="73" name="Picture 61" descr="http://www.coremark.org/images/coremark_logo_eembc.jpg"/>
          <p:cNvPicPr>
            <a:picLocks noChangeAspect="1" noChangeArrowheads="1"/>
          </p:cNvPicPr>
          <p:nvPr/>
        </p:nvPicPr>
        <p:blipFill>
          <a:blip r:embed="rId4" cstate="print"/>
          <a:srcRect/>
          <a:stretch>
            <a:fillRect/>
          </a:stretch>
        </p:blipFill>
        <p:spPr bwMode="auto">
          <a:xfrm>
            <a:off x="8208210" y="1493063"/>
            <a:ext cx="2007447" cy="717874"/>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123"/>
          <p:cNvSpPr>
            <a:spLocks noGrp="1" noChangeArrowheads="1"/>
          </p:cNvSpPr>
          <p:nvPr>
            <p:ph type="title"/>
          </p:nvPr>
        </p:nvSpPr>
        <p:spPr bwMode="auto">
          <a:xfrm>
            <a:off x="755650" y="444500"/>
            <a:ext cx="9721850" cy="665163"/>
          </a:xfrm>
          <a:noFill/>
          <a:ln>
            <a:miter lim="800000"/>
            <a:headEnd/>
            <a:tailEnd/>
          </a:ln>
        </p:spPr>
        <p:txBody>
          <a:bodyPr vert="horz" wrap="square" lIns="91440" tIns="45720" rIns="91440" bIns="45720" numCol="1" anchor="t" anchorCtr="0" compatLnSpc="1">
            <a:prstTxWarp prst="textNoShape">
              <a:avLst/>
            </a:prstTxWarp>
          </a:bodyPr>
          <a:lstStyle/>
          <a:p>
            <a:pPr marL="398463" indent="-398463">
              <a:spcBef>
                <a:spcPct val="20000"/>
              </a:spcBef>
            </a:pPr>
            <a:r>
              <a:rPr lang="en-US" dirty="0" smtClean="0"/>
              <a:t>     ST’s </a:t>
            </a:r>
            <a:r>
              <a:rPr lang="en-US" dirty="0" smtClean="0">
                <a:ea typeface="ＭＳ Ｐゴシック"/>
                <a:cs typeface="ＭＳ Ｐゴシック"/>
              </a:rPr>
              <a:t>ART Accelerator™</a:t>
            </a:r>
          </a:p>
        </p:txBody>
      </p:sp>
      <p:sp>
        <p:nvSpPr>
          <p:cNvPr id="14339" name="Rectangle 3"/>
          <p:cNvSpPr txBox="1">
            <a:spLocks noChangeArrowheads="1"/>
          </p:cNvSpPr>
          <p:nvPr/>
        </p:nvSpPr>
        <p:spPr bwMode="auto">
          <a:xfrm>
            <a:off x="517525" y="1426658"/>
            <a:ext cx="9721850" cy="5708650"/>
          </a:xfrm>
          <a:prstGeom prst="rect">
            <a:avLst/>
          </a:prstGeom>
          <a:noFill/>
          <a:ln w="9525">
            <a:noFill/>
            <a:miter lim="800000"/>
            <a:headEnd/>
            <a:tailEnd/>
          </a:ln>
        </p:spPr>
        <p:txBody>
          <a:bodyPr lIns="111086" tIns="55546" rIns="111086" bIns="55546"/>
          <a:lstStyle/>
          <a:p>
            <a:pPr marL="398463" indent="-398463" defTabSz="1063625" eaLnBrk="0" hangingPunct="0">
              <a:spcBef>
                <a:spcPct val="20000"/>
              </a:spcBef>
              <a:buClr>
                <a:srgbClr val="FF9900"/>
              </a:buClr>
            </a:pPr>
            <a:r>
              <a:rPr lang="en-US" sz="2200" dirty="0"/>
              <a:t>The adaptive real-time memory accelerator unleashes the Cortex-M4 core’s</a:t>
            </a:r>
          </a:p>
          <a:p>
            <a:pPr marL="398463" indent="-398463" defTabSz="1063625" eaLnBrk="0" hangingPunct="0">
              <a:spcBef>
                <a:spcPct val="20000"/>
              </a:spcBef>
              <a:buClr>
                <a:srgbClr val="FF9900"/>
              </a:buClr>
            </a:pPr>
            <a:r>
              <a:rPr lang="en-US" sz="2200" dirty="0"/>
              <a:t>maximum processing performance equivalent to 0-wait state execution</a:t>
            </a:r>
          </a:p>
          <a:p>
            <a:pPr marL="398463" indent="-398463" defTabSz="1063625" eaLnBrk="0" hangingPunct="0">
              <a:spcBef>
                <a:spcPct val="20000"/>
              </a:spcBef>
              <a:buClr>
                <a:srgbClr val="FF9900"/>
              </a:buClr>
            </a:pPr>
            <a:r>
              <a:rPr lang="en-US" sz="2200" dirty="0"/>
              <a:t>Flash up to 168 </a:t>
            </a:r>
            <a:r>
              <a:rPr lang="en-US" sz="2200" dirty="0" smtClean="0"/>
              <a:t>MHz</a:t>
            </a:r>
            <a:endParaRPr lang="en-US" sz="2200" b="1" dirty="0"/>
          </a:p>
        </p:txBody>
      </p:sp>
      <p:pic>
        <p:nvPicPr>
          <p:cNvPr id="14340" name="Picture 140"/>
          <p:cNvPicPr>
            <a:picLocks noChangeAspect="1" noChangeArrowheads="1"/>
          </p:cNvPicPr>
          <p:nvPr/>
        </p:nvPicPr>
        <p:blipFill>
          <a:blip r:embed="rId3" cstate="print"/>
          <a:srcRect/>
          <a:stretch>
            <a:fillRect/>
          </a:stretch>
        </p:blipFill>
        <p:spPr bwMode="auto">
          <a:xfrm>
            <a:off x="355600" y="368300"/>
            <a:ext cx="698500" cy="738188"/>
          </a:xfrm>
          <a:prstGeom prst="rect">
            <a:avLst/>
          </a:prstGeom>
          <a:noFill/>
          <a:ln w="9525">
            <a:noFill/>
            <a:miter lim="800000"/>
            <a:headEnd/>
            <a:tailEnd/>
          </a:ln>
        </p:spPr>
      </p:pic>
      <p:pic>
        <p:nvPicPr>
          <p:cNvPr id="10" name="Picture 9" descr="graph_stm32f4.jpg"/>
          <p:cNvPicPr>
            <a:picLocks noChangeAspect="1"/>
          </p:cNvPicPr>
          <p:nvPr/>
        </p:nvPicPr>
        <p:blipFill>
          <a:blip r:embed="rId4" cstate="print"/>
          <a:stretch>
            <a:fillRect/>
          </a:stretch>
        </p:blipFill>
        <p:spPr>
          <a:xfrm>
            <a:off x="981217" y="2610471"/>
            <a:ext cx="8722342" cy="5107024"/>
          </a:xfrm>
          <a:prstGeom prst="rect">
            <a:avLst/>
          </a:prstGeom>
        </p:spPr>
      </p:pic>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412551" y="192017"/>
            <a:ext cx="8821103" cy="864076"/>
          </a:xfrm>
          <a:prstGeom prst="rect">
            <a:avLst/>
          </a:prstGeom>
        </p:spPr>
        <p:txBody>
          <a:bodyPr lIns="111090" tIns="55545" rIns="111090" bIns="55545"/>
          <a:lstStyle/>
          <a:p>
            <a:pPr defTabSz="943112" eaLnBrk="1" hangingPunct="1"/>
            <a:r>
              <a:rPr lang="en-US" sz="3400"/>
              <a:t>System Architecture – Flash performance</a:t>
            </a:r>
          </a:p>
        </p:txBody>
      </p:sp>
      <p:sp>
        <p:nvSpPr>
          <p:cNvPr id="28699" name="Slide Number Placeholder 3"/>
          <p:cNvSpPr txBox="1">
            <a:spLocks noGrp="1"/>
          </p:cNvSpPr>
          <p:nvPr/>
        </p:nvSpPr>
        <p:spPr bwMode="auto">
          <a:xfrm>
            <a:off x="10178772" y="8048711"/>
            <a:ext cx="540068" cy="346031"/>
          </a:xfrm>
          <a:prstGeom prst="rect">
            <a:avLst/>
          </a:prstGeom>
          <a:noFill/>
          <a:ln w="9525">
            <a:noFill/>
            <a:miter lim="800000"/>
            <a:headEnd/>
            <a:tailEnd/>
          </a:ln>
        </p:spPr>
        <p:txBody>
          <a:bodyPr lIns="111090" tIns="55545" rIns="111090" bIns="55545" anchor="b"/>
          <a:lstStyle/>
          <a:p>
            <a:pPr algn="r" eaLnBrk="0" hangingPunct="0"/>
            <a:fld id="{752187D2-22E4-4C11-8A4B-4C8A7E3D99C2}" type="slidenum">
              <a:rPr lang="fr-FR" sz="1200">
                <a:solidFill>
                  <a:srgbClr val="000000"/>
                </a:solidFill>
              </a:rPr>
              <a:pPr algn="r" eaLnBrk="0" hangingPunct="0"/>
              <a:t>15</a:t>
            </a:fld>
            <a:endParaRPr lang="fr-FR" sz="1200">
              <a:solidFill>
                <a:srgbClr val="000000"/>
              </a:solidFill>
            </a:endParaRPr>
          </a:p>
        </p:txBody>
      </p:sp>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1619259"/>
            <a:ext cx="10287000" cy="608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615261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412551" y="192017"/>
            <a:ext cx="8821103" cy="864076"/>
          </a:xfrm>
          <a:prstGeom prst="rect">
            <a:avLst/>
          </a:prstGeom>
        </p:spPr>
        <p:txBody>
          <a:bodyPr lIns="111090" tIns="55545" rIns="111090" bIns="55545"/>
          <a:lstStyle/>
          <a:p>
            <a:pPr defTabSz="943112" eaLnBrk="1" hangingPunct="1"/>
            <a:r>
              <a:rPr lang="en-US" sz="3400"/>
              <a:t>System Architecture – Flash performance</a:t>
            </a:r>
          </a:p>
        </p:txBody>
      </p:sp>
      <p:sp>
        <p:nvSpPr>
          <p:cNvPr id="29699" name="Rectangle 41"/>
          <p:cNvSpPr>
            <a:spLocks noChangeArrowheads="1"/>
          </p:cNvSpPr>
          <p:nvPr/>
        </p:nvSpPr>
        <p:spPr bwMode="auto">
          <a:xfrm>
            <a:off x="598200" y="1510134"/>
            <a:ext cx="9711838" cy="6126540"/>
          </a:xfrm>
          <a:prstGeom prst="rect">
            <a:avLst/>
          </a:prstGeom>
          <a:noFill/>
          <a:ln w="9525" algn="ctr">
            <a:solidFill>
              <a:schemeClr val="tx1"/>
            </a:solidFill>
            <a:round/>
            <a:headEnd/>
            <a:tailEnd/>
          </a:ln>
        </p:spPr>
        <p:txBody>
          <a:bodyPr lIns="111090" tIns="55545" rIns="111090" bIns="55545" anchor="ctr"/>
          <a:lstStyle/>
          <a:p>
            <a:pPr algn="ctr" eaLnBrk="0" hangingPunct="0"/>
            <a:endParaRPr lang="en-US" b="1">
              <a:solidFill>
                <a:srgbClr val="FFFFFF"/>
              </a:solidFill>
              <a:latin typeface="Arial" pitchFamily="34" charset="0"/>
            </a:endParaRPr>
          </a:p>
        </p:txBody>
      </p:sp>
      <p:pic>
        <p:nvPicPr>
          <p:cNvPr id="29700" name="Picture 5"/>
          <p:cNvPicPr>
            <a:picLocks noChangeAspect="1" noChangeArrowheads="1"/>
          </p:cNvPicPr>
          <p:nvPr/>
        </p:nvPicPr>
        <p:blipFill>
          <a:blip r:embed="rId3" cstate="print"/>
          <a:srcRect/>
          <a:stretch>
            <a:fillRect/>
          </a:stretch>
        </p:blipFill>
        <p:spPr bwMode="auto">
          <a:xfrm>
            <a:off x="0" y="1084096"/>
            <a:ext cx="10801350" cy="6996618"/>
          </a:xfrm>
          <a:prstGeom prst="rect">
            <a:avLst/>
          </a:prstGeom>
          <a:noFill/>
          <a:ln w="9525" algn="ctr">
            <a:noFill/>
            <a:miter lim="800000"/>
            <a:headEnd/>
            <a:tailEnd/>
          </a:ln>
        </p:spPr>
      </p:pic>
      <p:sp>
        <p:nvSpPr>
          <p:cNvPr id="29701" name="Slide Number Placeholder 3"/>
          <p:cNvSpPr txBox="1">
            <a:spLocks noGrp="1"/>
          </p:cNvSpPr>
          <p:nvPr/>
        </p:nvSpPr>
        <p:spPr bwMode="auto">
          <a:xfrm>
            <a:off x="10178772" y="8048711"/>
            <a:ext cx="540068" cy="346031"/>
          </a:xfrm>
          <a:prstGeom prst="rect">
            <a:avLst/>
          </a:prstGeom>
          <a:noFill/>
          <a:ln w="9525">
            <a:noFill/>
            <a:miter lim="800000"/>
            <a:headEnd/>
            <a:tailEnd/>
          </a:ln>
        </p:spPr>
        <p:txBody>
          <a:bodyPr lIns="111090" tIns="55545" rIns="111090" bIns="55545" anchor="b"/>
          <a:lstStyle/>
          <a:p>
            <a:pPr algn="r" eaLnBrk="0" hangingPunct="0"/>
            <a:fld id="{00CAF673-4CCF-41C3-BC9A-B7BFD916C9EA}" type="slidenum">
              <a:rPr lang="fr-FR" sz="1200">
                <a:solidFill>
                  <a:srgbClr val="000000"/>
                </a:solidFill>
              </a:rPr>
              <a:pPr algn="r" eaLnBrk="0" hangingPunct="0"/>
              <a:t>16</a:t>
            </a:fld>
            <a:endParaRPr lang="fr-FR" sz="1200">
              <a:solidFill>
                <a:srgbClr val="000000"/>
              </a:solidFill>
            </a:endParaRPr>
          </a:p>
        </p:txBody>
      </p:sp>
      <p:sp>
        <p:nvSpPr>
          <p:cNvPr id="2" name="Rectangle 1"/>
          <p:cNvSpPr/>
          <p:nvPr/>
        </p:nvSpPr>
        <p:spPr bwMode="auto">
          <a:xfrm>
            <a:off x="4896465" y="3672348"/>
            <a:ext cx="1592825" cy="3746091"/>
          </a:xfrm>
          <a:prstGeom prst="rect">
            <a:avLst/>
          </a:prstGeom>
          <a:noFill/>
          <a:ln w="571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Tree>
    <p:extLst>
      <p:ext uri="{BB962C8B-B14F-4D97-AF65-F5344CB8AC3E}">
        <p14:creationId xmlns:p14="http://schemas.microsoft.com/office/powerpoint/2010/main" val="277743115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412551" y="192017"/>
            <a:ext cx="8821103" cy="864076"/>
          </a:xfrm>
          <a:prstGeom prst="rect">
            <a:avLst/>
          </a:prstGeom>
        </p:spPr>
        <p:txBody>
          <a:bodyPr lIns="111090" tIns="55545" rIns="111090" bIns="55545"/>
          <a:lstStyle/>
          <a:p>
            <a:pPr defTabSz="943112" eaLnBrk="1" hangingPunct="1"/>
            <a:r>
              <a:rPr lang="en-US" sz="3400"/>
              <a:t>System Architecture – Role of the ART accelerator 1/2</a:t>
            </a:r>
          </a:p>
        </p:txBody>
      </p:sp>
      <p:sp>
        <p:nvSpPr>
          <p:cNvPr id="30737" name="Slide Number Placeholder 3"/>
          <p:cNvSpPr txBox="1">
            <a:spLocks noGrp="1"/>
          </p:cNvSpPr>
          <p:nvPr/>
        </p:nvSpPr>
        <p:spPr bwMode="auto">
          <a:xfrm>
            <a:off x="10178772" y="8048711"/>
            <a:ext cx="540068" cy="346031"/>
          </a:xfrm>
          <a:prstGeom prst="rect">
            <a:avLst/>
          </a:prstGeom>
          <a:noFill/>
          <a:ln w="9525">
            <a:noFill/>
            <a:miter lim="800000"/>
            <a:headEnd/>
            <a:tailEnd/>
          </a:ln>
        </p:spPr>
        <p:txBody>
          <a:bodyPr lIns="111090" tIns="55545" rIns="111090" bIns="55545" anchor="b"/>
          <a:lstStyle/>
          <a:p>
            <a:pPr algn="r" eaLnBrk="0" hangingPunct="0"/>
            <a:fld id="{B984CB3C-BA4E-40E4-A91E-7E03798A5A89}" type="slidenum">
              <a:rPr lang="fr-FR" sz="1200">
                <a:solidFill>
                  <a:srgbClr val="000000"/>
                </a:solidFill>
              </a:rPr>
              <a:pPr algn="r" eaLnBrk="0" hangingPunct="0"/>
              <a:t>17</a:t>
            </a:fld>
            <a:endParaRPr lang="fr-FR" sz="1200">
              <a:solidFill>
                <a:srgbClr val="000000"/>
              </a:solidFill>
            </a:endParaRPr>
          </a:p>
        </p:txBody>
      </p:sp>
      <p:pic>
        <p:nvPicPr>
          <p:cNvPr id="70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1570272"/>
            <a:ext cx="10287000" cy="608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424495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412551" y="192017"/>
            <a:ext cx="8821103" cy="864076"/>
          </a:xfrm>
          <a:prstGeom prst="rect">
            <a:avLst/>
          </a:prstGeom>
        </p:spPr>
        <p:txBody>
          <a:bodyPr lIns="111090" tIns="55545" rIns="111090" bIns="55545"/>
          <a:lstStyle/>
          <a:p>
            <a:pPr defTabSz="943112" eaLnBrk="1" hangingPunct="1"/>
            <a:r>
              <a:rPr lang="en-US" sz="3400"/>
              <a:t>System Architecture – Flash performance</a:t>
            </a:r>
          </a:p>
        </p:txBody>
      </p:sp>
      <p:sp>
        <p:nvSpPr>
          <p:cNvPr id="31747" name="Rectangle 41"/>
          <p:cNvSpPr>
            <a:spLocks noChangeArrowheads="1"/>
          </p:cNvSpPr>
          <p:nvPr/>
        </p:nvSpPr>
        <p:spPr bwMode="auto">
          <a:xfrm>
            <a:off x="598200" y="1510134"/>
            <a:ext cx="9711838" cy="6126540"/>
          </a:xfrm>
          <a:prstGeom prst="rect">
            <a:avLst/>
          </a:prstGeom>
          <a:noFill/>
          <a:ln w="9525" algn="ctr">
            <a:solidFill>
              <a:schemeClr val="tx1"/>
            </a:solidFill>
            <a:round/>
            <a:headEnd/>
            <a:tailEnd/>
          </a:ln>
        </p:spPr>
        <p:txBody>
          <a:bodyPr lIns="111090" tIns="55545" rIns="111090" bIns="55545" anchor="ctr"/>
          <a:lstStyle/>
          <a:p>
            <a:pPr algn="ctr" eaLnBrk="0" hangingPunct="0"/>
            <a:endParaRPr lang="en-US" b="1">
              <a:solidFill>
                <a:srgbClr val="FFFFFF"/>
              </a:solidFill>
              <a:latin typeface="Arial" pitchFamily="34" charset="0"/>
            </a:endParaRPr>
          </a:p>
        </p:txBody>
      </p:sp>
      <p:pic>
        <p:nvPicPr>
          <p:cNvPr id="31748" name="Picture 5"/>
          <p:cNvPicPr>
            <a:picLocks noChangeAspect="1" noChangeArrowheads="1"/>
          </p:cNvPicPr>
          <p:nvPr/>
        </p:nvPicPr>
        <p:blipFill>
          <a:blip r:embed="rId3" cstate="print"/>
          <a:srcRect/>
          <a:stretch>
            <a:fillRect/>
          </a:stretch>
        </p:blipFill>
        <p:spPr bwMode="auto">
          <a:xfrm>
            <a:off x="654458" y="1558138"/>
            <a:ext cx="9456806" cy="6000530"/>
          </a:xfrm>
          <a:prstGeom prst="rect">
            <a:avLst/>
          </a:prstGeom>
          <a:noFill/>
          <a:ln w="9525" algn="ctr">
            <a:noFill/>
            <a:miter lim="800000"/>
            <a:headEnd/>
            <a:tailEnd/>
          </a:ln>
        </p:spPr>
      </p:pic>
      <p:sp>
        <p:nvSpPr>
          <p:cNvPr id="31749" name="Slide Number Placeholder 3"/>
          <p:cNvSpPr txBox="1">
            <a:spLocks noGrp="1"/>
          </p:cNvSpPr>
          <p:nvPr/>
        </p:nvSpPr>
        <p:spPr bwMode="auto">
          <a:xfrm>
            <a:off x="10178772" y="8048711"/>
            <a:ext cx="540068" cy="346031"/>
          </a:xfrm>
          <a:prstGeom prst="rect">
            <a:avLst/>
          </a:prstGeom>
          <a:noFill/>
          <a:ln w="9525">
            <a:noFill/>
            <a:miter lim="800000"/>
            <a:headEnd/>
            <a:tailEnd/>
          </a:ln>
        </p:spPr>
        <p:txBody>
          <a:bodyPr lIns="111090" tIns="55545" rIns="111090" bIns="55545" anchor="b"/>
          <a:lstStyle/>
          <a:p>
            <a:pPr algn="r" eaLnBrk="0" hangingPunct="0"/>
            <a:fld id="{AA4B89A9-F53E-42FE-95FD-04EF9575A234}" type="slidenum">
              <a:rPr lang="fr-FR" sz="1200">
                <a:solidFill>
                  <a:srgbClr val="000000"/>
                </a:solidFill>
              </a:rPr>
              <a:pPr algn="r" eaLnBrk="0" hangingPunct="0"/>
              <a:t>18</a:t>
            </a:fld>
            <a:endParaRPr lang="fr-FR" sz="1200">
              <a:solidFill>
                <a:srgbClr val="000000"/>
              </a:solidFill>
            </a:endParaRPr>
          </a:p>
        </p:txBody>
      </p:sp>
    </p:spTree>
    <p:extLst>
      <p:ext uri="{BB962C8B-B14F-4D97-AF65-F5344CB8AC3E}">
        <p14:creationId xmlns:p14="http://schemas.microsoft.com/office/powerpoint/2010/main" val="253781101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412551" y="192017"/>
            <a:ext cx="8821103" cy="864076"/>
          </a:xfrm>
          <a:prstGeom prst="rect">
            <a:avLst/>
          </a:prstGeom>
        </p:spPr>
        <p:txBody>
          <a:bodyPr lIns="111090" tIns="55545" rIns="111090" bIns="55545"/>
          <a:lstStyle/>
          <a:p>
            <a:pPr defTabSz="943112" eaLnBrk="1" hangingPunct="1"/>
            <a:r>
              <a:rPr lang="en-US" sz="3400"/>
              <a:t>System Architecture – Role of the ART accelerator 2/2</a:t>
            </a:r>
          </a:p>
        </p:txBody>
      </p:sp>
      <p:sp>
        <p:nvSpPr>
          <p:cNvPr id="32786" name="Slide Number Placeholder 3"/>
          <p:cNvSpPr txBox="1">
            <a:spLocks noGrp="1"/>
          </p:cNvSpPr>
          <p:nvPr/>
        </p:nvSpPr>
        <p:spPr bwMode="auto">
          <a:xfrm>
            <a:off x="10178772" y="8048711"/>
            <a:ext cx="540068" cy="346031"/>
          </a:xfrm>
          <a:prstGeom prst="rect">
            <a:avLst/>
          </a:prstGeom>
          <a:noFill/>
          <a:ln w="9525">
            <a:noFill/>
            <a:miter lim="800000"/>
            <a:headEnd/>
            <a:tailEnd/>
          </a:ln>
        </p:spPr>
        <p:txBody>
          <a:bodyPr lIns="111090" tIns="55545" rIns="111090" bIns="55545" anchor="b"/>
          <a:lstStyle/>
          <a:p>
            <a:pPr algn="r" eaLnBrk="0" hangingPunct="0"/>
            <a:fld id="{5690A1C5-6407-4D21-BDDF-A9917DB3E85A}" type="slidenum">
              <a:rPr lang="fr-FR" sz="1200">
                <a:solidFill>
                  <a:srgbClr val="000000"/>
                </a:solidFill>
              </a:rPr>
              <a:pPr algn="r" eaLnBrk="0" hangingPunct="0"/>
              <a:t>19</a:t>
            </a:fld>
            <a:endParaRPr lang="fr-FR" sz="1200">
              <a:solidFill>
                <a:srgbClr val="000000"/>
              </a:solidFill>
            </a:endParaRPr>
          </a:p>
        </p:txBody>
      </p:sp>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1553943"/>
            <a:ext cx="10287000" cy="608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335681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Contents</a:t>
            </a:r>
            <a:endParaRPr lang="ko-KR" altLang="en-US" dirty="0"/>
          </a:p>
        </p:txBody>
      </p:sp>
      <p:sp>
        <p:nvSpPr>
          <p:cNvPr id="3" name="Content Placeholder 2"/>
          <p:cNvSpPr>
            <a:spLocks noGrp="1"/>
          </p:cNvSpPr>
          <p:nvPr>
            <p:ph idx="1"/>
          </p:nvPr>
        </p:nvSpPr>
        <p:spPr/>
        <p:txBody>
          <a:bodyPr/>
          <a:lstStyle/>
          <a:p>
            <a:r>
              <a:rPr lang="en-US" altLang="ko-KR" dirty="0" smtClean="0"/>
              <a:t>STM32 series</a:t>
            </a:r>
          </a:p>
          <a:p>
            <a:r>
              <a:rPr lang="en-US" altLang="ko-KR" dirty="0" smtClean="0"/>
              <a:t>Highlight</a:t>
            </a:r>
          </a:p>
          <a:p>
            <a:r>
              <a:rPr lang="en-US" altLang="ko-KR" dirty="0" smtClean="0"/>
              <a:t>Performance Graph</a:t>
            </a:r>
          </a:p>
          <a:p>
            <a:r>
              <a:rPr lang="en-US" altLang="ko-KR" dirty="0" smtClean="0"/>
              <a:t>ART Accelerator</a:t>
            </a:r>
          </a:p>
          <a:p>
            <a:r>
              <a:rPr lang="en-US" altLang="ko-KR" dirty="0" smtClean="0"/>
              <a:t>Bus Matrix</a:t>
            </a:r>
          </a:p>
          <a:p>
            <a:r>
              <a:rPr lang="en-US" altLang="ko-KR" dirty="0" smtClean="0"/>
              <a:t>Power Efficiency</a:t>
            </a:r>
          </a:p>
          <a:p>
            <a:r>
              <a:rPr lang="en-US" altLang="ko-KR" dirty="0" smtClean="0"/>
              <a:t>Components</a:t>
            </a:r>
          </a:p>
          <a:p>
            <a:r>
              <a:rPr lang="en-US" altLang="ko-KR" dirty="0" smtClean="0"/>
              <a:t>Portfolio</a:t>
            </a:r>
            <a:endParaRPr lang="en-US" altLang="ko-KR" dirty="0"/>
          </a:p>
          <a:p>
            <a:r>
              <a:rPr lang="en-US" altLang="ko-KR" dirty="0" smtClean="0"/>
              <a:t>Tools &amp; Software</a:t>
            </a:r>
          </a:p>
        </p:txBody>
      </p:sp>
    </p:spTree>
    <p:extLst>
      <p:ext uri="{BB962C8B-B14F-4D97-AF65-F5344CB8AC3E}">
        <p14:creationId xmlns:p14="http://schemas.microsoft.com/office/powerpoint/2010/main" val="1507515844"/>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5" name="Picture 44" descr="STM32F4_graphics.jpg"/>
          <p:cNvPicPr>
            <a:picLocks noChangeAspect="1"/>
          </p:cNvPicPr>
          <p:nvPr/>
        </p:nvPicPr>
        <p:blipFill>
          <a:blip r:embed="rId3" cstate="print"/>
          <a:stretch>
            <a:fillRect/>
          </a:stretch>
        </p:blipFill>
        <p:spPr>
          <a:xfrm>
            <a:off x="1076325" y="2467769"/>
            <a:ext cx="7924800" cy="4276725"/>
          </a:xfrm>
          <a:prstGeom prst="rect">
            <a:avLst/>
          </a:prstGeom>
        </p:spPr>
      </p:pic>
      <p:pic>
        <p:nvPicPr>
          <p:cNvPr id="46" name="Picture 2" descr="http://www.data-modul.com/tl_files/images/Aktuelles/tft_sharp_19_glacier_low.jpg"/>
          <p:cNvPicPr>
            <a:picLocks noChangeAspect="1" noChangeArrowheads="1"/>
          </p:cNvPicPr>
          <p:nvPr/>
        </p:nvPicPr>
        <p:blipFill>
          <a:blip r:embed="rId4" cstate="print"/>
          <a:srcRect/>
          <a:stretch>
            <a:fillRect/>
          </a:stretch>
        </p:blipFill>
        <p:spPr bwMode="auto">
          <a:xfrm>
            <a:off x="9183623" y="3816031"/>
            <a:ext cx="1617727" cy="1007114"/>
          </a:xfrm>
          <a:prstGeom prst="rect">
            <a:avLst/>
          </a:prstGeom>
          <a:noFill/>
          <a:ln w="9525">
            <a:noFill/>
            <a:miter lim="800000"/>
            <a:headEnd/>
            <a:tailEnd/>
          </a:ln>
        </p:spPr>
      </p:pic>
      <p:sp>
        <p:nvSpPr>
          <p:cNvPr id="15362" name="Rectangle 3"/>
          <p:cNvSpPr>
            <a:spLocks noChangeArrowheads="1"/>
          </p:cNvSpPr>
          <p:nvPr/>
        </p:nvSpPr>
        <p:spPr bwMode="auto">
          <a:xfrm>
            <a:off x="336550" y="1479550"/>
            <a:ext cx="10255250" cy="5195888"/>
          </a:xfrm>
          <a:prstGeom prst="rect">
            <a:avLst/>
          </a:prstGeom>
          <a:noFill/>
          <a:ln w="9525">
            <a:noFill/>
            <a:miter lim="800000"/>
            <a:headEnd/>
            <a:tailEnd/>
          </a:ln>
        </p:spPr>
        <p:txBody>
          <a:bodyPr lIns="102832" tIns="51417" rIns="102832" bIns="51417"/>
          <a:lstStyle/>
          <a:p>
            <a:pPr marL="398463" indent="-398463" defTabSz="1063625" eaLnBrk="0" hangingPunct="0">
              <a:spcBef>
                <a:spcPct val="20000"/>
              </a:spcBef>
              <a:buClr>
                <a:srgbClr val="FF9900"/>
              </a:buClr>
              <a:buFont typeface="Wingdings" pitchFamily="2" charset="2"/>
              <a:buNone/>
            </a:pPr>
            <a:r>
              <a:rPr lang="en-US" altLang="ja-JP" sz="2800" b="1" dirty="0">
                <a:solidFill>
                  <a:srgbClr val="005596"/>
                </a:solidFill>
              </a:rPr>
              <a:t>32-bit multi-AHB bus matrix</a:t>
            </a:r>
          </a:p>
        </p:txBody>
      </p:sp>
      <p:sp>
        <p:nvSpPr>
          <p:cNvPr id="15363" name="Rectangle 123"/>
          <p:cNvSpPr>
            <a:spLocks noChangeArrowheads="1"/>
          </p:cNvSpPr>
          <p:nvPr/>
        </p:nvSpPr>
        <p:spPr bwMode="auto">
          <a:xfrm>
            <a:off x="755650" y="444500"/>
            <a:ext cx="9721850" cy="665163"/>
          </a:xfrm>
          <a:prstGeom prst="rect">
            <a:avLst/>
          </a:prstGeom>
          <a:noFill/>
          <a:ln w="9525">
            <a:noFill/>
            <a:miter lim="800000"/>
            <a:headEnd/>
            <a:tailEnd/>
          </a:ln>
        </p:spPr>
        <p:txBody>
          <a:bodyPr/>
          <a:lstStyle/>
          <a:p>
            <a:pPr defTabSz="1063625" eaLnBrk="0" hangingPunct="0"/>
            <a:r>
              <a:rPr lang="en-US" sz="3600" b="1" dirty="0">
                <a:solidFill>
                  <a:srgbClr val="005596"/>
                </a:solidFill>
              </a:rPr>
              <a:t>     Real-time performance</a:t>
            </a:r>
          </a:p>
        </p:txBody>
      </p:sp>
      <p:pic>
        <p:nvPicPr>
          <p:cNvPr id="15364" name="Picture 140"/>
          <p:cNvPicPr>
            <a:picLocks noChangeAspect="1" noChangeArrowheads="1"/>
          </p:cNvPicPr>
          <p:nvPr/>
        </p:nvPicPr>
        <p:blipFill>
          <a:blip r:embed="rId5" cstate="print"/>
          <a:srcRect/>
          <a:stretch>
            <a:fillRect/>
          </a:stretch>
        </p:blipFill>
        <p:spPr bwMode="auto">
          <a:xfrm>
            <a:off x="355600" y="368300"/>
            <a:ext cx="698500" cy="738188"/>
          </a:xfrm>
          <a:prstGeom prst="rect">
            <a:avLst/>
          </a:prstGeom>
          <a:noFill/>
          <a:ln w="9525">
            <a:noFill/>
            <a:miter lim="800000"/>
            <a:headEnd/>
            <a:tailEnd/>
          </a:ln>
        </p:spPr>
      </p:pic>
      <p:cxnSp>
        <p:nvCxnSpPr>
          <p:cNvPr id="24" name="Straight Arrow Connector 23"/>
          <p:cNvCxnSpPr/>
          <p:nvPr/>
        </p:nvCxnSpPr>
        <p:spPr bwMode="auto">
          <a:xfrm rot="16200000" flipV="1">
            <a:off x="1756934" y="3576208"/>
            <a:ext cx="467092" cy="491"/>
          </a:xfrm>
          <a:prstGeom prst="straightConnector1">
            <a:avLst/>
          </a:prstGeom>
          <a:solidFill>
            <a:schemeClr val="accent1"/>
          </a:solidFill>
          <a:ln w="38100" cap="flat" cmpd="sng" algn="ctr">
            <a:solidFill>
              <a:srgbClr val="AC146B"/>
            </a:solidFill>
            <a:prstDash val="solid"/>
            <a:round/>
            <a:headEnd type="none" w="med" len="med"/>
            <a:tailEnd type="arrow"/>
          </a:ln>
          <a:effectLst/>
        </p:spPr>
      </p:cxnSp>
      <p:pic>
        <p:nvPicPr>
          <p:cNvPr id="100354" name="Picture 2" descr="http://aux.iconpedia.net/uploads/1444989941.png"/>
          <p:cNvPicPr>
            <a:picLocks noChangeAspect="1" noChangeArrowheads="1"/>
          </p:cNvPicPr>
          <p:nvPr/>
        </p:nvPicPr>
        <p:blipFill>
          <a:blip r:embed="rId6" cstate="print"/>
          <a:srcRect/>
          <a:stretch>
            <a:fillRect/>
          </a:stretch>
        </p:blipFill>
        <p:spPr bwMode="auto">
          <a:xfrm rot="5400000">
            <a:off x="9937541" y="4708566"/>
            <a:ext cx="1002768" cy="1002768"/>
          </a:xfrm>
          <a:prstGeom prst="rect">
            <a:avLst/>
          </a:prstGeom>
          <a:noFill/>
        </p:spPr>
      </p:pic>
      <p:cxnSp>
        <p:nvCxnSpPr>
          <p:cNvPr id="127" name="Straight Connector 126"/>
          <p:cNvCxnSpPr/>
          <p:nvPr/>
        </p:nvCxnSpPr>
        <p:spPr bwMode="auto">
          <a:xfrm rot="10800000" flipV="1">
            <a:off x="1472543" y="6562725"/>
            <a:ext cx="5642633" cy="4330"/>
          </a:xfrm>
          <a:prstGeom prst="line">
            <a:avLst/>
          </a:prstGeom>
          <a:solidFill>
            <a:schemeClr val="accent1"/>
          </a:solidFill>
          <a:ln w="38100" cap="flat" cmpd="sng" algn="ctr">
            <a:solidFill>
              <a:srgbClr val="AC146B"/>
            </a:solidFill>
            <a:prstDash val="solid"/>
            <a:round/>
            <a:headEnd type="none" w="med" len="med"/>
            <a:tailEnd type="none"/>
          </a:ln>
          <a:effectLst/>
        </p:spPr>
      </p:cxnSp>
      <p:cxnSp>
        <p:nvCxnSpPr>
          <p:cNvPr id="129" name="Straight Arrow Connector 128"/>
          <p:cNvCxnSpPr/>
          <p:nvPr/>
        </p:nvCxnSpPr>
        <p:spPr bwMode="auto">
          <a:xfrm rot="5400000" flipH="1" flipV="1">
            <a:off x="-142504" y="4957948"/>
            <a:ext cx="3230088" cy="1588"/>
          </a:xfrm>
          <a:prstGeom prst="straightConnector1">
            <a:avLst/>
          </a:prstGeom>
          <a:solidFill>
            <a:schemeClr val="accent1"/>
          </a:solidFill>
          <a:ln w="38100" cap="flat" cmpd="sng" algn="ctr">
            <a:solidFill>
              <a:srgbClr val="AC146B"/>
            </a:solidFill>
            <a:prstDash val="solid"/>
            <a:round/>
            <a:headEnd type="none" w="med" len="med"/>
            <a:tailEnd type="arrow"/>
          </a:ln>
          <a:effectLst/>
        </p:spPr>
      </p:cxnSp>
      <p:cxnSp>
        <p:nvCxnSpPr>
          <p:cNvPr id="133" name="Straight Connector 132"/>
          <p:cNvCxnSpPr/>
          <p:nvPr/>
        </p:nvCxnSpPr>
        <p:spPr bwMode="auto">
          <a:xfrm rot="5400000">
            <a:off x="4788602" y="4459184"/>
            <a:ext cx="2256311" cy="0"/>
          </a:xfrm>
          <a:prstGeom prst="line">
            <a:avLst/>
          </a:prstGeom>
          <a:solidFill>
            <a:schemeClr val="accent1"/>
          </a:solidFill>
          <a:ln w="38100" cap="flat" cmpd="sng" algn="ctr">
            <a:solidFill>
              <a:srgbClr val="00B050"/>
            </a:solidFill>
            <a:prstDash val="solid"/>
            <a:round/>
            <a:headEnd type="none" w="med" len="med"/>
            <a:tailEnd type="none"/>
          </a:ln>
          <a:effectLst/>
        </p:spPr>
      </p:cxnSp>
      <p:cxnSp>
        <p:nvCxnSpPr>
          <p:cNvPr id="135" name="Straight Arrow Connector 134"/>
          <p:cNvCxnSpPr/>
          <p:nvPr/>
        </p:nvCxnSpPr>
        <p:spPr bwMode="auto">
          <a:xfrm>
            <a:off x="5901294" y="5581403"/>
            <a:ext cx="825335" cy="1588"/>
          </a:xfrm>
          <a:prstGeom prst="straightConnector1">
            <a:avLst/>
          </a:prstGeom>
          <a:solidFill>
            <a:schemeClr val="accent1"/>
          </a:solidFill>
          <a:ln w="38100" cap="flat" cmpd="sng" algn="ctr">
            <a:solidFill>
              <a:srgbClr val="00B050"/>
            </a:solidFill>
            <a:prstDash val="solid"/>
            <a:round/>
            <a:headEnd type="none" w="med" len="med"/>
            <a:tailEnd type="arrow"/>
          </a:ln>
          <a:effectLst/>
        </p:spPr>
      </p:cxnSp>
      <p:cxnSp>
        <p:nvCxnSpPr>
          <p:cNvPr id="137" name="Straight Connector 136"/>
          <p:cNvCxnSpPr/>
          <p:nvPr/>
        </p:nvCxnSpPr>
        <p:spPr bwMode="auto">
          <a:xfrm rot="10800000">
            <a:off x="3099831" y="5646717"/>
            <a:ext cx="3550722" cy="0"/>
          </a:xfrm>
          <a:prstGeom prst="line">
            <a:avLst/>
          </a:prstGeom>
          <a:solidFill>
            <a:schemeClr val="accent1"/>
          </a:solidFill>
          <a:ln w="38100" cap="flat" cmpd="sng" algn="ctr">
            <a:solidFill>
              <a:srgbClr val="00B050"/>
            </a:solidFill>
            <a:prstDash val="solid"/>
            <a:round/>
            <a:headEnd type="none" w="med" len="med"/>
            <a:tailEnd type="none"/>
          </a:ln>
          <a:effectLst/>
        </p:spPr>
      </p:cxnSp>
      <p:cxnSp>
        <p:nvCxnSpPr>
          <p:cNvPr id="139" name="Straight Connector 138"/>
          <p:cNvCxnSpPr/>
          <p:nvPr/>
        </p:nvCxnSpPr>
        <p:spPr bwMode="auto">
          <a:xfrm rot="5400000" flipH="1" flipV="1">
            <a:off x="1966975" y="4494811"/>
            <a:ext cx="2280063" cy="0"/>
          </a:xfrm>
          <a:prstGeom prst="line">
            <a:avLst/>
          </a:prstGeom>
          <a:solidFill>
            <a:schemeClr val="accent1"/>
          </a:solidFill>
          <a:ln w="38100" cap="flat" cmpd="sng" algn="ctr">
            <a:solidFill>
              <a:srgbClr val="00B050"/>
            </a:solidFill>
            <a:prstDash val="solid"/>
            <a:round/>
            <a:headEnd type="none" w="med" len="med"/>
            <a:tailEnd type="arrow"/>
          </a:ln>
          <a:effectLst/>
        </p:spPr>
      </p:cxnSp>
      <p:cxnSp>
        <p:nvCxnSpPr>
          <p:cNvPr id="144" name="Straight Connector 143"/>
          <p:cNvCxnSpPr/>
          <p:nvPr/>
        </p:nvCxnSpPr>
        <p:spPr bwMode="auto">
          <a:xfrm rot="5400000">
            <a:off x="1877291" y="4640283"/>
            <a:ext cx="2559132" cy="0"/>
          </a:xfrm>
          <a:prstGeom prst="line">
            <a:avLst/>
          </a:prstGeom>
          <a:solidFill>
            <a:schemeClr val="accent1"/>
          </a:solidFill>
          <a:ln w="38100" cap="flat" cmpd="sng" algn="ctr">
            <a:solidFill>
              <a:srgbClr val="FF9900"/>
            </a:solidFill>
            <a:prstDash val="solid"/>
            <a:round/>
            <a:headEnd type="none" w="med" len="med"/>
            <a:tailEnd type="none"/>
          </a:ln>
          <a:effectLst/>
        </p:spPr>
      </p:cxnSp>
      <p:cxnSp>
        <p:nvCxnSpPr>
          <p:cNvPr id="146" name="Straight Connector 145"/>
          <p:cNvCxnSpPr/>
          <p:nvPr/>
        </p:nvCxnSpPr>
        <p:spPr bwMode="auto">
          <a:xfrm>
            <a:off x="3150919" y="5913912"/>
            <a:ext cx="3515097" cy="0"/>
          </a:xfrm>
          <a:prstGeom prst="line">
            <a:avLst/>
          </a:prstGeom>
          <a:solidFill>
            <a:schemeClr val="accent1"/>
          </a:solidFill>
          <a:ln w="38100" cap="flat" cmpd="sng" algn="ctr">
            <a:solidFill>
              <a:srgbClr val="FF9900"/>
            </a:solidFill>
            <a:prstDash val="solid"/>
            <a:round/>
            <a:headEnd type="none" w="med" len="med"/>
            <a:tailEnd type="arrow"/>
          </a:ln>
          <a:effectLst/>
        </p:spPr>
      </p:cxnSp>
      <p:cxnSp>
        <p:nvCxnSpPr>
          <p:cNvPr id="148" name="Straight Connector 147"/>
          <p:cNvCxnSpPr/>
          <p:nvPr/>
        </p:nvCxnSpPr>
        <p:spPr bwMode="auto">
          <a:xfrm rot="10800000">
            <a:off x="3621232" y="5872348"/>
            <a:ext cx="3057896" cy="0"/>
          </a:xfrm>
          <a:prstGeom prst="line">
            <a:avLst/>
          </a:prstGeom>
          <a:solidFill>
            <a:schemeClr val="accent1"/>
          </a:solidFill>
          <a:ln w="38100" cap="flat" cmpd="sng" algn="ctr">
            <a:solidFill>
              <a:srgbClr val="FF9900"/>
            </a:solidFill>
            <a:prstDash val="solid"/>
            <a:round/>
            <a:headEnd type="none" w="med" len="med"/>
            <a:tailEnd type="none"/>
          </a:ln>
          <a:effectLst/>
        </p:spPr>
      </p:cxnSp>
      <p:cxnSp>
        <p:nvCxnSpPr>
          <p:cNvPr id="150" name="Straight Arrow Connector 149"/>
          <p:cNvCxnSpPr/>
          <p:nvPr/>
        </p:nvCxnSpPr>
        <p:spPr bwMode="auto">
          <a:xfrm rot="5400000" flipH="1" flipV="1">
            <a:off x="2348222" y="4595751"/>
            <a:ext cx="2529444" cy="1588"/>
          </a:xfrm>
          <a:prstGeom prst="straightConnector1">
            <a:avLst/>
          </a:prstGeom>
          <a:solidFill>
            <a:schemeClr val="accent1"/>
          </a:solidFill>
          <a:ln w="38100" cap="flat" cmpd="sng" algn="ctr">
            <a:solidFill>
              <a:srgbClr val="FF9900"/>
            </a:solidFill>
            <a:prstDash val="solid"/>
            <a:round/>
            <a:headEnd type="none" w="med" len="med"/>
            <a:tailEnd type="arrow"/>
          </a:ln>
          <a:effectLst/>
        </p:spPr>
      </p:cxnSp>
      <p:cxnSp>
        <p:nvCxnSpPr>
          <p:cNvPr id="152" name="Straight Connector 151"/>
          <p:cNvCxnSpPr/>
          <p:nvPr/>
        </p:nvCxnSpPr>
        <p:spPr bwMode="auto">
          <a:xfrm rot="5400000">
            <a:off x="3618263" y="3660569"/>
            <a:ext cx="635330" cy="0"/>
          </a:xfrm>
          <a:prstGeom prst="line">
            <a:avLst/>
          </a:prstGeom>
          <a:solidFill>
            <a:schemeClr val="accent1"/>
          </a:solidFill>
          <a:ln w="38100" cap="flat" cmpd="sng" algn="ctr">
            <a:solidFill>
              <a:srgbClr val="FF9900"/>
            </a:solidFill>
            <a:prstDash val="solid"/>
            <a:round/>
            <a:headEnd type="none" w="med" len="med"/>
            <a:tailEnd type="none"/>
          </a:ln>
          <a:effectLst/>
        </p:spPr>
      </p:cxnSp>
      <p:cxnSp>
        <p:nvCxnSpPr>
          <p:cNvPr id="154" name="Straight Connector 153"/>
          <p:cNvCxnSpPr/>
          <p:nvPr/>
        </p:nvCxnSpPr>
        <p:spPr bwMode="auto">
          <a:xfrm>
            <a:off x="3946690" y="3978234"/>
            <a:ext cx="4963886" cy="0"/>
          </a:xfrm>
          <a:prstGeom prst="line">
            <a:avLst/>
          </a:prstGeom>
          <a:solidFill>
            <a:schemeClr val="accent1"/>
          </a:solidFill>
          <a:ln w="38100" cap="flat" cmpd="sng" algn="ctr">
            <a:solidFill>
              <a:srgbClr val="FF9900"/>
            </a:solidFill>
            <a:prstDash val="solid"/>
            <a:round/>
            <a:headEnd type="none" w="med" len="med"/>
            <a:tailEnd type="none"/>
          </a:ln>
          <a:effectLst/>
        </p:spPr>
      </p:cxnSp>
      <p:cxnSp>
        <p:nvCxnSpPr>
          <p:cNvPr id="156" name="Straight Connector 155"/>
          <p:cNvCxnSpPr/>
          <p:nvPr/>
        </p:nvCxnSpPr>
        <p:spPr bwMode="auto">
          <a:xfrm rot="5400000">
            <a:off x="8351198" y="4500748"/>
            <a:ext cx="1056904" cy="0"/>
          </a:xfrm>
          <a:prstGeom prst="line">
            <a:avLst/>
          </a:prstGeom>
          <a:solidFill>
            <a:schemeClr val="accent1"/>
          </a:solidFill>
          <a:ln w="38100" cap="flat" cmpd="sng" algn="ctr">
            <a:solidFill>
              <a:srgbClr val="FF9900"/>
            </a:solidFill>
            <a:prstDash val="solid"/>
            <a:round/>
            <a:headEnd type="none" w="med" len="med"/>
            <a:tailEnd type="none"/>
          </a:ln>
          <a:effectLst/>
        </p:spPr>
      </p:cxnSp>
      <p:cxnSp>
        <p:nvCxnSpPr>
          <p:cNvPr id="159" name="Straight Connector 158"/>
          <p:cNvCxnSpPr/>
          <p:nvPr/>
        </p:nvCxnSpPr>
        <p:spPr bwMode="auto">
          <a:xfrm rot="10800000">
            <a:off x="8640907" y="5017325"/>
            <a:ext cx="207818" cy="0"/>
          </a:xfrm>
          <a:prstGeom prst="line">
            <a:avLst/>
          </a:prstGeom>
          <a:solidFill>
            <a:schemeClr val="accent1"/>
          </a:solidFill>
          <a:ln w="38100" cap="flat" cmpd="sng" algn="ctr">
            <a:solidFill>
              <a:srgbClr val="FF9900"/>
            </a:solidFill>
            <a:prstDash val="solid"/>
            <a:round/>
            <a:headEnd type="none" w="med" len="med"/>
            <a:tailEnd type="arrow"/>
          </a:ln>
          <a:effectLst/>
        </p:spPr>
      </p:cxnSp>
      <p:cxnSp>
        <p:nvCxnSpPr>
          <p:cNvPr id="162" name="Straight Arrow Connector 161"/>
          <p:cNvCxnSpPr/>
          <p:nvPr/>
        </p:nvCxnSpPr>
        <p:spPr bwMode="auto">
          <a:xfrm>
            <a:off x="8772525" y="5143500"/>
            <a:ext cx="1333500" cy="9525"/>
          </a:xfrm>
          <a:prstGeom prst="straightConnector1">
            <a:avLst/>
          </a:prstGeom>
          <a:solidFill>
            <a:schemeClr val="accent1"/>
          </a:solidFill>
          <a:ln w="38100" cap="flat" cmpd="sng" algn="ctr">
            <a:solidFill>
              <a:srgbClr val="FF9900"/>
            </a:solidFill>
            <a:prstDash val="solid"/>
            <a:round/>
            <a:headEnd type="none" w="med" len="med"/>
            <a:tailEnd type="arrow"/>
          </a:ln>
          <a:effectLst/>
        </p:spPr>
      </p:cxnSp>
      <p:pic>
        <p:nvPicPr>
          <p:cNvPr id="47" name="Picture 8" descr="C:\Documents and Settings\olivier ferrand\Desktop\TSSOP-8[1].jpg"/>
          <p:cNvPicPr>
            <a:picLocks noChangeAspect="1" noChangeArrowheads="1"/>
          </p:cNvPicPr>
          <p:nvPr/>
        </p:nvPicPr>
        <p:blipFill>
          <a:blip r:embed="rId7" cstate="print"/>
          <a:srcRect/>
          <a:stretch>
            <a:fillRect/>
          </a:stretch>
        </p:blipFill>
        <p:spPr bwMode="auto">
          <a:xfrm>
            <a:off x="9176182" y="4872251"/>
            <a:ext cx="746781" cy="629882"/>
          </a:xfrm>
          <a:prstGeom prst="rect">
            <a:avLst/>
          </a:prstGeom>
          <a:noFill/>
          <a:ln w="9525">
            <a:noFill/>
            <a:miter lim="800000"/>
            <a:headEnd/>
            <a:tailEnd/>
          </a:ln>
        </p:spPr>
      </p:pic>
      <p:cxnSp>
        <p:nvCxnSpPr>
          <p:cNvPr id="164" name="Straight Connector 163"/>
          <p:cNvCxnSpPr/>
          <p:nvPr/>
        </p:nvCxnSpPr>
        <p:spPr bwMode="auto">
          <a:xfrm rot="10800000">
            <a:off x="4327814" y="6299860"/>
            <a:ext cx="2778826" cy="0"/>
          </a:xfrm>
          <a:prstGeom prst="line">
            <a:avLst/>
          </a:prstGeom>
          <a:solidFill>
            <a:schemeClr val="accent1"/>
          </a:solidFill>
          <a:ln w="38100" cap="flat" cmpd="sng" algn="ctr">
            <a:solidFill>
              <a:srgbClr val="0070C0"/>
            </a:solidFill>
            <a:prstDash val="solid"/>
            <a:round/>
            <a:headEnd type="none" w="med" len="med"/>
            <a:tailEnd type="none"/>
          </a:ln>
          <a:effectLst/>
        </p:spPr>
      </p:cxnSp>
      <p:cxnSp>
        <p:nvCxnSpPr>
          <p:cNvPr id="166" name="Straight Connector 165"/>
          <p:cNvCxnSpPr/>
          <p:nvPr/>
        </p:nvCxnSpPr>
        <p:spPr bwMode="auto">
          <a:xfrm rot="5400000" flipH="1" flipV="1">
            <a:off x="2842779" y="4818413"/>
            <a:ext cx="2962894" cy="0"/>
          </a:xfrm>
          <a:prstGeom prst="line">
            <a:avLst/>
          </a:prstGeom>
          <a:solidFill>
            <a:schemeClr val="accent1"/>
          </a:solidFill>
          <a:ln w="38100" cap="flat" cmpd="sng" algn="ctr">
            <a:solidFill>
              <a:srgbClr val="0070C0"/>
            </a:solidFill>
            <a:prstDash val="solid"/>
            <a:round/>
            <a:headEnd type="none" w="med" len="med"/>
            <a:tailEnd type="arrow"/>
          </a:ln>
          <a:effectLst/>
        </p:spPr>
      </p:cxnSp>
      <p:cxnSp>
        <p:nvCxnSpPr>
          <p:cNvPr id="168" name="Straight Connector 167"/>
          <p:cNvCxnSpPr/>
          <p:nvPr/>
        </p:nvCxnSpPr>
        <p:spPr bwMode="auto">
          <a:xfrm rot="5400000">
            <a:off x="4062969" y="3972296"/>
            <a:ext cx="1258784" cy="0"/>
          </a:xfrm>
          <a:prstGeom prst="line">
            <a:avLst/>
          </a:prstGeom>
          <a:solidFill>
            <a:schemeClr val="accent1"/>
          </a:solidFill>
          <a:ln w="38100" cap="flat" cmpd="sng" algn="ctr">
            <a:solidFill>
              <a:srgbClr val="0070C0"/>
            </a:solidFill>
            <a:prstDash val="solid"/>
            <a:round/>
            <a:headEnd type="none" w="med" len="med"/>
            <a:tailEnd type="none"/>
          </a:ln>
          <a:effectLst/>
        </p:spPr>
      </p:cxnSp>
      <p:cxnSp>
        <p:nvCxnSpPr>
          <p:cNvPr id="170" name="Straight Connector 169"/>
          <p:cNvCxnSpPr/>
          <p:nvPr/>
        </p:nvCxnSpPr>
        <p:spPr bwMode="auto">
          <a:xfrm>
            <a:off x="4712648" y="4607626"/>
            <a:ext cx="2309751" cy="0"/>
          </a:xfrm>
          <a:prstGeom prst="line">
            <a:avLst/>
          </a:prstGeom>
          <a:solidFill>
            <a:schemeClr val="accent1"/>
          </a:solidFill>
          <a:ln w="38100" cap="flat" cmpd="sng" algn="ctr">
            <a:solidFill>
              <a:srgbClr val="0070C0"/>
            </a:solidFill>
            <a:prstDash val="solid"/>
            <a:round/>
            <a:headEnd type="none" w="med" len="med"/>
            <a:tailEnd type="none"/>
          </a:ln>
          <a:effectLst/>
        </p:spPr>
      </p:cxnSp>
      <p:cxnSp>
        <p:nvCxnSpPr>
          <p:cNvPr id="172" name="Straight Connector 171"/>
          <p:cNvCxnSpPr/>
          <p:nvPr/>
        </p:nvCxnSpPr>
        <p:spPr bwMode="auto">
          <a:xfrm>
            <a:off x="7380762" y="4614802"/>
            <a:ext cx="1915638" cy="4823"/>
          </a:xfrm>
          <a:prstGeom prst="line">
            <a:avLst/>
          </a:prstGeom>
          <a:solidFill>
            <a:schemeClr val="accent1"/>
          </a:solidFill>
          <a:ln w="38100" cap="flat" cmpd="sng" algn="ctr">
            <a:solidFill>
              <a:srgbClr val="0070C0"/>
            </a:solidFill>
            <a:prstDash val="solid"/>
            <a:round/>
            <a:headEnd type="none" w="med" len="med"/>
            <a:tailEnd type="arrow"/>
          </a:ln>
          <a:effectLst/>
        </p:spPr>
      </p:cxnSp>
      <p:sp>
        <p:nvSpPr>
          <p:cNvPr id="37" name="Rounded Rectangle 36"/>
          <p:cNvSpPr/>
          <p:nvPr/>
        </p:nvSpPr>
        <p:spPr bwMode="auto">
          <a:xfrm>
            <a:off x="6962775" y="1390649"/>
            <a:ext cx="2562225" cy="1371601"/>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ja-JP" sz="2000" b="1" dirty="0" smtClean="0">
                <a:solidFill>
                  <a:srgbClr val="00B050"/>
                </a:solidFill>
              </a:rPr>
              <a:t>Compressed audio stream (MP3) to 16kByte SRAM block</a:t>
            </a:r>
            <a:endParaRPr lang="en-US" altLang="ja-JP" sz="2000" b="1" dirty="0">
              <a:solidFill>
                <a:srgbClr val="00B050"/>
              </a:solidFill>
            </a:endParaRPr>
          </a:p>
        </p:txBody>
      </p:sp>
      <p:sp>
        <p:nvSpPr>
          <p:cNvPr id="38" name="Rounded Rectangle 37"/>
          <p:cNvSpPr/>
          <p:nvPr/>
        </p:nvSpPr>
        <p:spPr bwMode="auto">
          <a:xfrm>
            <a:off x="6972300" y="1390649"/>
            <a:ext cx="2562225" cy="1038225"/>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ja-JP" sz="2000" b="1" dirty="0" smtClean="0">
                <a:solidFill>
                  <a:srgbClr val="DA2A69"/>
                </a:solidFill>
              </a:rPr>
              <a:t>MP3  decoder code  execution  by core</a:t>
            </a:r>
            <a:endParaRPr lang="en-US" altLang="ja-JP" sz="2000" b="1" dirty="0">
              <a:solidFill>
                <a:srgbClr val="DA2A69"/>
              </a:solidFill>
            </a:endParaRPr>
          </a:p>
        </p:txBody>
      </p:sp>
      <p:sp>
        <p:nvSpPr>
          <p:cNvPr id="40" name="Rounded Rectangle 39"/>
          <p:cNvSpPr/>
          <p:nvPr/>
        </p:nvSpPr>
        <p:spPr bwMode="auto">
          <a:xfrm>
            <a:off x="6953250" y="1395413"/>
            <a:ext cx="2562225" cy="1038225"/>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ja-JP" sz="2000" b="1" dirty="0" smtClean="0">
                <a:solidFill>
                  <a:srgbClr val="00B050"/>
                </a:solidFill>
              </a:rPr>
              <a:t>Access to the MP3 data for decompression</a:t>
            </a:r>
            <a:endParaRPr lang="en-US" altLang="ja-JP" sz="2000" b="1" dirty="0">
              <a:solidFill>
                <a:srgbClr val="00B050"/>
              </a:solidFill>
            </a:endParaRPr>
          </a:p>
        </p:txBody>
      </p:sp>
      <p:sp>
        <p:nvSpPr>
          <p:cNvPr id="41" name="Rounded Rectangle 40"/>
          <p:cNvSpPr/>
          <p:nvPr/>
        </p:nvSpPr>
        <p:spPr bwMode="auto">
          <a:xfrm>
            <a:off x="6962775" y="1371599"/>
            <a:ext cx="2562225" cy="1371601"/>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ja-JP" sz="2000" b="1" dirty="0" smtClean="0">
                <a:solidFill>
                  <a:srgbClr val="FFC000"/>
                </a:solidFill>
              </a:rPr>
              <a:t>Decompressed audio stream to 112kByte SRAM block</a:t>
            </a:r>
            <a:endParaRPr lang="en-US" altLang="ja-JP" sz="2000" b="1" dirty="0">
              <a:solidFill>
                <a:srgbClr val="FFC000"/>
              </a:solidFill>
            </a:endParaRPr>
          </a:p>
        </p:txBody>
      </p:sp>
      <p:sp>
        <p:nvSpPr>
          <p:cNvPr id="42" name="Rounded Rectangle 41"/>
          <p:cNvSpPr/>
          <p:nvPr/>
        </p:nvSpPr>
        <p:spPr bwMode="auto">
          <a:xfrm>
            <a:off x="6977062" y="1400175"/>
            <a:ext cx="2562225" cy="1009650"/>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ja-JP" sz="2000" b="1" dirty="0" smtClean="0">
                <a:solidFill>
                  <a:srgbClr val="FFC000"/>
                </a:solidFill>
              </a:rPr>
              <a:t>DMA transfer to audio output  stage (I2S)</a:t>
            </a:r>
            <a:endParaRPr lang="en-US" altLang="ja-JP" sz="2000" b="1" dirty="0">
              <a:solidFill>
                <a:srgbClr val="FFC000"/>
              </a:solidFill>
            </a:endParaRPr>
          </a:p>
        </p:txBody>
      </p:sp>
      <p:sp>
        <p:nvSpPr>
          <p:cNvPr id="43" name="Rounded Rectangle 42"/>
          <p:cNvSpPr/>
          <p:nvPr/>
        </p:nvSpPr>
        <p:spPr bwMode="auto">
          <a:xfrm>
            <a:off x="6953250" y="1371600"/>
            <a:ext cx="2562225" cy="1643062"/>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ja-JP" sz="2000" b="1" dirty="0" smtClean="0">
                <a:solidFill>
                  <a:srgbClr val="0096D6"/>
                </a:solidFill>
              </a:rPr>
              <a:t>User interface: DMA transfers of the graphical icons from Flash to display</a:t>
            </a:r>
            <a:endParaRPr lang="en-US" altLang="ja-JP" sz="2000" b="1" dirty="0">
              <a:solidFill>
                <a:srgbClr val="0096D6"/>
              </a:solidFill>
            </a:endParaRPr>
          </a:p>
        </p:txBody>
      </p:sp>
      <p:cxnSp>
        <p:nvCxnSpPr>
          <p:cNvPr id="49" name="Straight Connector 48"/>
          <p:cNvCxnSpPr/>
          <p:nvPr/>
        </p:nvCxnSpPr>
        <p:spPr bwMode="auto">
          <a:xfrm rot="10800000" flipV="1">
            <a:off x="1977369" y="3810000"/>
            <a:ext cx="222906" cy="4330"/>
          </a:xfrm>
          <a:prstGeom prst="line">
            <a:avLst/>
          </a:prstGeom>
          <a:solidFill>
            <a:schemeClr val="accent1"/>
          </a:solidFill>
          <a:ln w="38100" cap="flat" cmpd="sng" algn="ctr">
            <a:solidFill>
              <a:srgbClr val="AC146B"/>
            </a:solidFill>
            <a:prstDash val="solid"/>
            <a:round/>
            <a:headEnd type="none" w="med" len="med"/>
            <a:tailEnd type="none"/>
          </a:ln>
          <a:effectLst/>
        </p:spPr>
      </p:cxn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up)">
                                      <p:cBhvr>
                                        <p:cTn id="7" dur="500"/>
                                        <p:tgtEl>
                                          <p:spTgt spid="13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blinds(horizontal)">
                                      <p:cBhvr>
                                        <p:cTn id="14"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27"/>
                                        </p:tgtEl>
                                        <p:attrNameLst>
                                          <p:attrName>style.visibility</p:attrName>
                                        </p:attrNameLst>
                                      </p:cBhvr>
                                      <p:to>
                                        <p:strVal val="visible"/>
                                      </p:to>
                                    </p:set>
                                    <p:animEffect transition="in" filter="wipe(right)">
                                      <p:cBhvr>
                                        <p:cTn id="19" dur="500"/>
                                        <p:tgtEl>
                                          <p:spTgt spid="127"/>
                                        </p:tgtEl>
                                      </p:cBhvr>
                                    </p:animEffec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129"/>
                                        </p:tgtEl>
                                        <p:attrNameLst>
                                          <p:attrName>style.visibility</p:attrName>
                                        </p:attrNameLst>
                                      </p:cBhvr>
                                      <p:to>
                                        <p:strVal val="visible"/>
                                      </p:to>
                                    </p:set>
                                    <p:animEffect transition="in" filter="wipe(down)">
                                      <p:cBhvr>
                                        <p:cTn id="23" dur="500"/>
                                        <p:tgtEl>
                                          <p:spTgt spid="129"/>
                                        </p:tgtEl>
                                      </p:cBhvr>
                                    </p:animEffect>
                                  </p:childTnLst>
                                </p:cTn>
                              </p:par>
                              <p:par>
                                <p:cTn id="24" presetID="22" presetClass="entr" presetSubtype="2"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right)">
                                      <p:cBhvr>
                                        <p:cTn id="26" dur="500"/>
                                        <p:tgtEl>
                                          <p:spTgt spid="49"/>
                                        </p:tgtEl>
                                      </p:cBhvr>
                                    </p:animEffect>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500"/>
                                        <p:tgtEl>
                                          <p:spTgt spid="2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blinds(horizontal)">
                                      <p:cBhvr>
                                        <p:cTn id="33"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37"/>
                                        </p:tgtEl>
                                        <p:attrNameLst>
                                          <p:attrName>style.visibility</p:attrName>
                                        </p:attrNameLst>
                                      </p:cBhvr>
                                      <p:to>
                                        <p:strVal val="visible"/>
                                      </p:to>
                                    </p:set>
                                    <p:animEffect transition="in" filter="wipe(right)">
                                      <p:cBhvr>
                                        <p:cTn id="38" dur="500"/>
                                        <p:tgtEl>
                                          <p:spTgt spid="137"/>
                                        </p:tgtEl>
                                      </p:cBhvr>
                                    </p:animEffect>
                                  </p:childTnLst>
                                </p:cTn>
                              </p:par>
                            </p:childTnLst>
                          </p:cTn>
                        </p:par>
                        <p:par>
                          <p:cTn id="39" fill="hold">
                            <p:stCondLst>
                              <p:cond delay="500"/>
                            </p:stCondLst>
                            <p:childTnLst>
                              <p:par>
                                <p:cTn id="40" presetID="22" presetClass="entr" presetSubtype="4" fill="hold" nodeType="afterEffect">
                                  <p:stCondLst>
                                    <p:cond delay="0"/>
                                  </p:stCondLst>
                                  <p:childTnLst>
                                    <p:set>
                                      <p:cBhvr>
                                        <p:cTn id="41" dur="1" fill="hold">
                                          <p:stCondLst>
                                            <p:cond delay="0"/>
                                          </p:stCondLst>
                                        </p:cTn>
                                        <p:tgtEl>
                                          <p:spTgt spid="139"/>
                                        </p:tgtEl>
                                        <p:attrNameLst>
                                          <p:attrName>style.visibility</p:attrName>
                                        </p:attrNameLst>
                                      </p:cBhvr>
                                      <p:to>
                                        <p:strVal val="visible"/>
                                      </p:to>
                                    </p:set>
                                    <p:animEffect transition="in" filter="wipe(down)">
                                      <p:cBhvr>
                                        <p:cTn id="42" dur="500"/>
                                        <p:tgtEl>
                                          <p:spTgt spid="139"/>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44"/>
                                        </p:tgtEl>
                                        <p:attrNameLst>
                                          <p:attrName>style.visibility</p:attrName>
                                        </p:attrNameLst>
                                      </p:cBhvr>
                                      <p:to>
                                        <p:strVal val="visible"/>
                                      </p:to>
                                    </p:set>
                                    <p:animEffect transition="in" filter="wipe(up)">
                                      <p:cBhvr>
                                        <p:cTn id="50" dur="500"/>
                                        <p:tgtEl>
                                          <p:spTgt spid="144"/>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146"/>
                                        </p:tgtEl>
                                        <p:attrNameLst>
                                          <p:attrName>style.visibility</p:attrName>
                                        </p:attrNameLst>
                                      </p:cBhvr>
                                      <p:to>
                                        <p:strVal val="visible"/>
                                      </p:to>
                                    </p:set>
                                    <p:animEffect transition="in" filter="wipe(left)">
                                      <p:cBhvr>
                                        <p:cTn id="54" dur="500"/>
                                        <p:tgtEl>
                                          <p:spTgt spid="146"/>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blinds(horizontal)">
                                      <p:cBhvr>
                                        <p:cTn id="57" dur="5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48"/>
                                        </p:tgtEl>
                                        <p:attrNameLst>
                                          <p:attrName>style.visibility</p:attrName>
                                        </p:attrNameLst>
                                      </p:cBhvr>
                                      <p:to>
                                        <p:strVal val="visible"/>
                                      </p:to>
                                    </p:set>
                                    <p:animEffect transition="in" filter="wipe(right)">
                                      <p:cBhvr>
                                        <p:cTn id="62" dur="500"/>
                                        <p:tgtEl>
                                          <p:spTgt spid="148"/>
                                        </p:tgtEl>
                                      </p:cBhvr>
                                    </p:animEffect>
                                  </p:childTnLst>
                                </p:cTn>
                              </p:par>
                            </p:childTnLst>
                          </p:cTn>
                        </p:par>
                        <p:par>
                          <p:cTn id="63" fill="hold">
                            <p:stCondLst>
                              <p:cond delay="500"/>
                            </p:stCondLst>
                            <p:childTnLst>
                              <p:par>
                                <p:cTn id="64" presetID="22" presetClass="entr" presetSubtype="4" fill="hold" nodeType="afterEffect">
                                  <p:stCondLst>
                                    <p:cond delay="0"/>
                                  </p:stCondLst>
                                  <p:childTnLst>
                                    <p:set>
                                      <p:cBhvr>
                                        <p:cTn id="65" dur="1" fill="hold">
                                          <p:stCondLst>
                                            <p:cond delay="0"/>
                                          </p:stCondLst>
                                        </p:cTn>
                                        <p:tgtEl>
                                          <p:spTgt spid="150"/>
                                        </p:tgtEl>
                                        <p:attrNameLst>
                                          <p:attrName>style.visibility</p:attrName>
                                        </p:attrNameLst>
                                      </p:cBhvr>
                                      <p:to>
                                        <p:strVal val="visible"/>
                                      </p:to>
                                    </p:set>
                                    <p:animEffect transition="in" filter="wipe(down)">
                                      <p:cBhvr>
                                        <p:cTn id="66" dur="500"/>
                                        <p:tgtEl>
                                          <p:spTgt spid="150"/>
                                        </p:tgtEl>
                                      </p:cBhvr>
                                    </p:animEffect>
                                  </p:childTnLst>
                                </p:cTn>
                              </p:par>
                            </p:childTnLst>
                          </p:cTn>
                        </p:par>
                        <p:par>
                          <p:cTn id="67" fill="hold">
                            <p:stCondLst>
                              <p:cond delay="1000"/>
                            </p:stCondLst>
                            <p:childTnLst>
                              <p:par>
                                <p:cTn id="68" presetID="22" presetClass="entr" presetSubtype="1" fill="hold" nodeType="afterEffect">
                                  <p:stCondLst>
                                    <p:cond delay="0"/>
                                  </p:stCondLst>
                                  <p:childTnLst>
                                    <p:set>
                                      <p:cBhvr>
                                        <p:cTn id="69" dur="1" fill="hold">
                                          <p:stCondLst>
                                            <p:cond delay="0"/>
                                          </p:stCondLst>
                                        </p:cTn>
                                        <p:tgtEl>
                                          <p:spTgt spid="152"/>
                                        </p:tgtEl>
                                        <p:attrNameLst>
                                          <p:attrName>style.visibility</p:attrName>
                                        </p:attrNameLst>
                                      </p:cBhvr>
                                      <p:to>
                                        <p:strVal val="visible"/>
                                      </p:to>
                                    </p:set>
                                    <p:animEffect transition="in" filter="wipe(up)">
                                      <p:cBhvr>
                                        <p:cTn id="70" dur="500"/>
                                        <p:tgtEl>
                                          <p:spTgt spid="152"/>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154"/>
                                        </p:tgtEl>
                                        <p:attrNameLst>
                                          <p:attrName>style.visibility</p:attrName>
                                        </p:attrNameLst>
                                      </p:cBhvr>
                                      <p:to>
                                        <p:strVal val="visible"/>
                                      </p:to>
                                    </p:set>
                                    <p:animEffect transition="in" filter="wipe(left)">
                                      <p:cBhvr>
                                        <p:cTn id="74" dur="500"/>
                                        <p:tgtEl>
                                          <p:spTgt spid="154"/>
                                        </p:tgtEl>
                                      </p:cBhvr>
                                    </p:animEffect>
                                  </p:childTnLst>
                                </p:cTn>
                              </p:par>
                            </p:childTnLst>
                          </p:cTn>
                        </p:par>
                        <p:par>
                          <p:cTn id="75" fill="hold">
                            <p:stCondLst>
                              <p:cond delay="2000"/>
                            </p:stCondLst>
                            <p:childTnLst>
                              <p:par>
                                <p:cTn id="76" presetID="22" presetClass="entr" presetSubtype="1" fill="hold" nodeType="afterEffect">
                                  <p:stCondLst>
                                    <p:cond delay="0"/>
                                  </p:stCondLst>
                                  <p:childTnLst>
                                    <p:set>
                                      <p:cBhvr>
                                        <p:cTn id="77" dur="1" fill="hold">
                                          <p:stCondLst>
                                            <p:cond delay="0"/>
                                          </p:stCondLst>
                                        </p:cTn>
                                        <p:tgtEl>
                                          <p:spTgt spid="156"/>
                                        </p:tgtEl>
                                        <p:attrNameLst>
                                          <p:attrName>style.visibility</p:attrName>
                                        </p:attrNameLst>
                                      </p:cBhvr>
                                      <p:to>
                                        <p:strVal val="visible"/>
                                      </p:to>
                                    </p:set>
                                    <p:animEffect transition="in" filter="wipe(up)">
                                      <p:cBhvr>
                                        <p:cTn id="78" dur="500"/>
                                        <p:tgtEl>
                                          <p:spTgt spid="156"/>
                                        </p:tgtEl>
                                      </p:cBhvr>
                                    </p:animEffect>
                                  </p:childTnLst>
                                </p:cTn>
                              </p:par>
                            </p:childTnLst>
                          </p:cTn>
                        </p:par>
                        <p:par>
                          <p:cTn id="79" fill="hold">
                            <p:stCondLst>
                              <p:cond delay="2500"/>
                            </p:stCondLst>
                            <p:childTnLst>
                              <p:par>
                                <p:cTn id="80" presetID="22" presetClass="entr" presetSubtype="2" fill="hold" nodeType="afterEffect">
                                  <p:stCondLst>
                                    <p:cond delay="0"/>
                                  </p:stCondLst>
                                  <p:childTnLst>
                                    <p:set>
                                      <p:cBhvr>
                                        <p:cTn id="81" dur="1" fill="hold">
                                          <p:stCondLst>
                                            <p:cond delay="0"/>
                                          </p:stCondLst>
                                        </p:cTn>
                                        <p:tgtEl>
                                          <p:spTgt spid="159"/>
                                        </p:tgtEl>
                                        <p:attrNameLst>
                                          <p:attrName>style.visibility</p:attrName>
                                        </p:attrNameLst>
                                      </p:cBhvr>
                                      <p:to>
                                        <p:strVal val="visible"/>
                                      </p:to>
                                    </p:set>
                                    <p:animEffect transition="in" filter="wipe(right)">
                                      <p:cBhvr>
                                        <p:cTn id="82" dur="500"/>
                                        <p:tgtEl>
                                          <p:spTgt spid="159"/>
                                        </p:tgtEl>
                                      </p:cBhvr>
                                    </p:animEffect>
                                  </p:childTnLst>
                                </p:cTn>
                              </p:par>
                            </p:childTnLst>
                          </p:cTn>
                        </p:par>
                        <p:par>
                          <p:cTn id="83" fill="hold">
                            <p:stCondLst>
                              <p:cond delay="3000"/>
                            </p:stCondLst>
                            <p:childTnLst>
                              <p:par>
                                <p:cTn id="84" presetID="22" presetClass="entr" presetSubtype="8" fill="hold" nodeType="afterEffect">
                                  <p:stCondLst>
                                    <p:cond delay="0"/>
                                  </p:stCondLst>
                                  <p:childTnLst>
                                    <p:set>
                                      <p:cBhvr>
                                        <p:cTn id="85" dur="1" fill="hold">
                                          <p:stCondLst>
                                            <p:cond delay="0"/>
                                          </p:stCondLst>
                                        </p:cTn>
                                        <p:tgtEl>
                                          <p:spTgt spid="162"/>
                                        </p:tgtEl>
                                        <p:attrNameLst>
                                          <p:attrName>style.visibility</p:attrName>
                                        </p:attrNameLst>
                                      </p:cBhvr>
                                      <p:to>
                                        <p:strVal val="visible"/>
                                      </p:to>
                                    </p:set>
                                    <p:animEffect transition="in" filter="wipe(left)">
                                      <p:cBhvr>
                                        <p:cTn id="86" dur="500"/>
                                        <p:tgtEl>
                                          <p:spTgt spid="162"/>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blinds(horizontal)">
                                      <p:cBhvr>
                                        <p:cTn id="89" dur="500"/>
                                        <p:tgtEl>
                                          <p:spTgt spid="42"/>
                                        </p:tgtEl>
                                      </p:cBhvr>
                                    </p:animEffec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90" fill="hold">
                      <p:stCondLst>
                        <p:cond delay="indefinite"/>
                      </p:stCondLst>
                      <p:childTnLst>
                        <p:par>
                          <p:cTn id="91" fill="hold">
                            <p:stCondLst>
                              <p:cond delay="0"/>
                            </p:stCondLst>
                            <p:childTnLst>
                              <p:par>
                                <p:cTn id="92" presetID="22" presetClass="entr" presetSubtype="2" fill="hold" nodeType="clickEffect">
                                  <p:stCondLst>
                                    <p:cond delay="0"/>
                                  </p:stCondLst>
                                  <p:childTnLst>
                                    <p:set>
                                      <p:cBhvr>
                                        <p:cTn id="93" dur="1" fill="hold">
                                          <p:stCondLst>
                                            <p:cond delay="0"/>
                                          </p:stCondLst>
                                        </p:cTn>
                                        <p:tgtEl>
                                          <p:spTgt spid="164"/>
                                        </p:tgtEl>
                                        <p:attrNameLst>
                                          <p:attrName>style.visibility</p:attrName>
                                        </p:attrNameLst>
                                      </p:cBhvr>
                                      <p:to>
                                        <p:strVal val="visible"/>
                                      </p:to>
                                    </p:set>
                                    <p:animEffect transition="in" filter="wipe(right)">
                                      <p:cBhvr>
                                        <p:cTn id="94" dur="500"/>
                                        <p:tgtEl>
                                          <p:spTgt spid="164"/>
                                        </p:tgtEl>
                                      </p:cBhvr>
                                    </p:animEffect>
                                  </p:childTnLst>
                                </p:cTn>
                              </p:par>
                            </p:childTnLst>
                          </p:cTn>
                        </p:par>
                        <p:par>
                          <p:cTn id="95" fill="hold">
                            <p:stCondLst>
                              <p:cond delay="500"/>
                            </p:stCondLst>
                            <p:childTnLst>
                              <p:par>
                                <p:cTn id="96" presetID="22" presetClass="entr" presetSubtype="4" fill="hold" nodeType="afterEffect">
                                  <p:stCondLst>
                                    <p:cond delay="0"/>
                                  </p:stCondLst>
                                  <p:childTnLst>
                                    <p:set>
                                      <p:cBhvr>
                                        <p:cTn id="97" dur="1" fill="hold">
                                          <p:stCondLst>
                                            <p:cond delay="0"/>
                                          </p:stCondLst>
                                        </p:cTn>
                                        <p:tgtEl>
                                          <p:spTgt spid="166"/>
                                        </p:tgtEl>
                                        <p:attrNameLst>
                                          <p:attrName>style.visibility</p:attrName>
                                        </p:attrNameLst>
                                      </p:cBhvr>
                                      <p:to>
                                        <p:strVal val="visible"/>
                                      </p:to>
                                    </p:set>
                                    <p:animEffect transition="in" filter="wipe(down)">
                                      <p:cBhvr>
                                        <p:cTn id="98" dur="500"/>
                                        <p:tgtEl>
                                          <p:spTgt spid="166"/>
                                        </p:tgtEl>
                                      </p:cBhvr>
                                    </p:animEffect>
                                  </p:childTnLst>
                                </p:cTn>
                              </p:par>
                            </p:childTnLst>
                          </p:cTn>
                        </p:par>
                        <p:par>
                          <p:cTn id="99" fill="hold">
                            <p:stCondLst>
                              <p:cond delay="1000"/>
                            </p:stCondLst>
                            <p:childTnLst>
                              <p:par>
                                <p:cTn id="100" presetID="22" presetClass="entr" presetSubtype="1" fill="hold" nodeType="afterEffect">
                                  <p:stCondLst>
                                    <p:cond delay="0"/>
                                  </p:stCondLst>
                                  <p:childTnLst>
                                    <p:set>
                                      <p:cBhvr>
                                        <p:cTn id="101" dur="1" fill="hold">
                                          <p:stCondLst>
                                            <p:cond delay="0"/>
                                          </p:stCondLst>
                                        </p:cTn>
                                        <p:tgtEl>
                                          <p:spTgt spid="168"/>
                                        </p:tgtEl>
                                        <p:attrNameLst>
                                          <p:attrName>style.visibility</p:attrName>
                                        </p:attrNameLst>
                                      </p:cBhvr>
                                      <p:to>
                                        <p:strVal val="visible"/>
                                      </p:to>
                                    </p:set>
                                    <p:animEffect transition="in" filter="wipe(up)">
                                      <p:cBhvr>
                                        <p:cTn id="102" dur="500"/>
                                        <p:tgtEl>
                                          <p:spTgt spid="168"/>
                                        </p:tgtEl>
                                      </p:cBhvr>
                                    </p:animEffect>
                                  </p:childTnLst>
                                </p:cTn>
                              </p:par>
                            </p:childTnLst>
                          </p:cTn>
                        </p:par>
                        <p:par>
                          <p:cTn id="103" fill="hold">
                            <p:stCondLst>
                              <p:cond delay="1500"/>
                            </p:stCondLst>
                            <p:childTnLst>
                              <p:par>
                                <p:cTn id="104" presetID="22" presetClass="entr" presetSubtype="8" fill="hold" nodeType="afterEffect">
                                  <p:stCondLst>
                                    <p:cond delay="0"/>
                                  </p:stCondLst>
                                  <p:childTnLst>
                                    <p:set>
                                      <p:cBhvr>
                                        <p:cTn id="105" dur="1" fill="hold">
                                          <p:stCondLst>
                                            <p:cond delay="0"/>
                                          </p:stCondLst>
                                        </p:cTn>
                                        <p:tgtEl>
                                          <p:spTgt spid="170"/>
                                        </p:tgtEl>
                                        <p:attrNameLst>
                                          <p:attrName>style.visibility</p:attrName>
                                        </p:attrNameLst>
                                      </p:cBhvr>
                                      <p:to>
                                        <p:strVal val="visible"/>
                                      </p:to>
                                    </p:set>
                                    <p:animEffect transition="in" filter="wipe(left)">
                                      <p:cBhvr>
                                        <p:cTn id="106" dur="500"/>
                                        <p:tgtEl>
                                          <p:spTgt spid="170"/>
                                        </p:tgtEl>
                                      </p:cBhvr>
                                    </p:animEffect>
                                  </p:childTnLst>
                                </p:cTn>
                              </p:par>
                            </p:childTnLst>
                          </p:cTn>
                        </p:par>
                        <p:par>
                          <p:cTn id="107" fill="hold">
                            <p:stCondLst>
                              <p:cond delay="2000"/>
                            </p:stCondLst>
                            <p:childTnLst>
                              <p:par>
                                <p:cTn id="108" presetID="22" presetClass="entr" presetSubtype="8" fill="hold" nodeType="afterEffect">
                                  <p:stCondLst>
                                    <p:cond delay="0"/>
                                  </p:stCondLst>
                                  <p:childTnLst>
                                    <p:set>
                                      <p:cBhvr>
                                        <p:cTn id="109" dur="1" fill="hold">
                                          <p:stCondLst>
                                            <p:cond delay="0"/>
                                          </p:stCondLst>
                                        </p:cTn>
                                        <p:tgtEl>
                                          <p:spTgt spid="172"/>
                                        </p:tgtEl>
                                        <p:attrNameLst>
                                          <p:attrName>style.visibility</p:attrName>
                                        </p:attrNameLst>
                                      </p:cBhvr>
                                      <p:to>
                                        <p:strVal val="visible"/>
                                      </p:to>
                                    </p:set>
                                    <p:animEffect transition="in" filter="wipe(left)">
                                      <p:cBhvr>
                                        <p:cTn id="110" dur="500"/>
                                        <p:tgtEl>
                                          <p:spTgt spid="172"/>
                                        </p:tgtEl>
                                      </p:cBhvr>
                                    </p:animEffect>
                                  </p:childTnLst>
                                </p:cTn>
                              </p:par>
                              <p:par>
                                <p:cTn id="111" presetID="3" presetClass="entr" presetSubtype="1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blinds(horizontal)">
                                      <p:cBhvr>
                                        <p:cTn id="113"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0" grpId="0" animBg="1"/>
      <p:bldP spid="41"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342900" y="431800"/>
            <a:ext cx="9721850" cy="649288"/>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	Outstanding power efficiency</a:t>
            </a:r>
          </a:p>
        </p:txBody>
      </p:sp>
      <p:pic>
        <p:nvPicPr>
          <p:cNvPr id="17412" name="Picture 4"/>
          <p:cNvPicPr>
            <a:picLocks noChangeAspect="1" noChangeArrowheads="1"/>
          </p:cNvPicPr>
          <p:nvPr/>
        </p:nvPicPr>
        <p:blipFill>
          <a:blip r:embed="rId3" cstate="print"/>
          <a:srcRect/>
          <a:stretch>
            <a:fillRect/>
          </a:stretch>
        </p:blipFill>
        <p:spPr bwMode="auto">
          <a:xfrm>
            <a:off x="327025" y="360363"/>
            <a:ext cx="742950" cy="730250"/>
          </a:xfrm>
          <a:prstGeom prst="rect">
            <a:avLst/>
          </a:prstGeom>
          <a:noFill/>
          <a:ln w="9525">
            <a:noFill/>
            <a:miter lim="800000"/>
            <a:headEnd/>
            <a:tailEnd/>
          </a:ln>
        </p:spPr>
      </p:pic>
      <p:pic>
        <p:nvPicPr>
          <p:cNvPr id="7" name="Picture 6" descr="STM32F4_consumption_value_press_pres.jpg"/>
          <p:cNvPicPr>
            <a:picLocks noChangeAspect="1"/>
          </p:cNvPicPr>
          <p:nvPr/>
        </p:nvPicPr>
        <p:blipFill>
          <a:blip r:embed="rId4" cstate="print"/>
          <a:srcRect t="11816" b="13773"/>
          <a:stretch>
            <a:fillRect/>
          </a:stretch>
        </p:blipFill>
        <p:spPr>
          <a:xfrm>
            <a:off x="0" y="1677589"/>
            <a:ext cx="6428096" cy="3380066"/>
          </a:xfrm>
          <a:prstGeom prst="rect">
            <a:avLst/>
          </a:prstGeom>
          <a:solidFill>
            <a:srgbClr val="FFCCFF">
              <a:alpha val="54000"/>
            </a:srgbClr>
          </a:solidFill>
        </p:spPr>
      </p:pic>
      <p:sp>
        <p:nvSpPr>
          <p:cNvPr id="9" name="Rectangle 3"/>
          <p:cNvSpPr txBox="1">
            <a:spLocks noChangeArrowheads="1"/>
          </p:cNvSpPr>
          <p:nvPr/>
        </p:nvSpPr>
        <p:spPr bwMode="auto">
          <a:xfrm>
            <a:off x="261582" y="5554304"/>
            <a:ext cx="10001534" cy="1979257"/>
          </a:xfrm>
          <a:prstGeom prst="rect">
            <a:avLst/>
          </a:prstGeom>
          <a:noFill/>
          <a:ln w="9525">
            <a:noFill/>
            <a:miter lim="800000"/>
            <a:headEnd/>
            <a:tailEnd/>
          </a:ln>
        </p:spPr>
        <p:txBody>
          <a:bodyPr vert="horz" wrap="square" lIns="106345" tIns="53172" rIns="106345" bIns="53172" numCol="1" anchor="t" anchorCtr="0" compatLnSpc="1">
            <a:prstTxWarp prst="textNoShape">
              <a:avLst/>
            </a:prstTxWarp>
          </a:bodyPr>
          <a:lstStyle/>
          <a:p>
            <a:pPr marL="863600" marR="0" lvl="1" indent="-331788"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kumimoji="0" lang="en-US" sz="2400" b="0" i="0" u="none" strike="noStrike" kern="0" cap="none" spc="0" normalizeH="0" baseline="0" noProof="0" dirty="0" smtClean="0">
                <a:ln>
                  <a:noFill/>
                </a:ln>
                <a:solidFill>
                  <a:schemeClr val="tx1"/>
                </a:solidFill>
                <a:effectLst/>
                <a:uLnTx/>
                <a:uFillTx/>
                <a:latin typeface="+mn-lt"/>
              </a:rPr>
              <a:t>ART Accelerator™ reducing the number of accesses to Flash</a:t>
            </a:r>
          </a:p>
          <a:p>
            <a:pPr marL="863600" marR="0" lvl="1" indent="-331788"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kumimoji="0" lang="en-US" sz="2400" b="0" i="0" u="none" strike="noStrike" kern="0" cap="none" spc="0" normalizeH="0" baseline="0" noProof="0" dirty="0" smtClean="0">
                <a:ln>
                  <a:noFill/>
                </a:ln>
                <a:solidFill>
                  <a:schemeClr val="tx1"/>
                </a:solidFill>
                <a:effectLst/>
                <a:uLnTx/>
                <a:uFillTx/>
                <a:latin typeface="+mn-lt"/>
              </a:rPr>
              <a:t>Voltage scaling to optimize performance/power consumption</a:t>
            </a: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kumimoji="0" lang="en-US" sz="2600" b="0" i="0" u="none" strike="noStrike" kern="0" cap="none" spc="0" normalizeH="0" baseline="0" noProof="0" dirty="0" smtClean="0">
                <a:ln>
                  <a:noFill/>
                </a:ln>
                <a:solidFill>
                  <a:schemeClr val="tx1"/>
                </a:solidFill>
                <a:effectLst/>
                <a:uLnTx/>
                <a:uFillTx/>
                <a:latin typeface="+mn-lt"/>
                <a:ea typeface="+mn-ea"/>
                <a:cs typeface="+mn-cs"/>
              </a:rPr>
              <a:t>V</a:t>
            </a:r>
            <a:r>
              <a:rPr kumimoji="0" lang="en-US" sz="2600" b="0" i="0" u="none" strike="noStrike" kern="0" cap="none" spc="0" normalizeH="0" baseline="-25000" noProof="0" dirty="0" smtClean="0">
                <a:ln>
                  <a:noFill/>
                </a:ln>
                <a:solidFill>
                  <a:schemeClr val="tx1"/>
                </a:solidFill>
                <a:effectLst/>
                <a:uLnTx/>
                <a:uFillTx/>
                <a:latin typeface="+mn-lt"/>
                <a:ea typeface="+mn-ea"/>
                <a:cs typeface="+mn-cs"/>
              </a:rPr>
              <a:t>DD</a:t>
            </a:r>
            <a:r>
              <a:rPr kumimoji="0" lang="en-US" sz="2600" b="0" i="0" u="none" strike="noStrike" kern="0" cap="none" spc="0" normalizeH="0" baseline="0" noProof="0" dirty="0" smtClean="0">
                <a:ln>
                  <a:noFill/>
                </a:ln>
                <a:solidFill>
                  <a:schemeClr val="tx1"/>
                </a:solidFill>
                <a:effectLst/>
                <a:uLnTx/>
                <a:uFillTx/>
                <a:latin typeface="+mn-lt"/>
                <a:ea typeface="+mn-ea"/>
                <a:cs typeface="+mn-cs"/>
              </a:rPr>
              <a:t> min down to 1.7 V</a:t>
            </a: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kumimoji="0" lang="en-US" sz="2600" b="0" i="0" u="none" strike="noStrike" kern="0" cap="none" spc="0" normalizeH="0" baseline="0" noProof="0" dirty="0" smtClean="0">
                <a:ln>
                  <a:noFill/>
                </a:ln>
                <a:solidFill>
                  <a:schemeClr val="tx1"/>
                </a:solidFill>
                <a:effectLst/>
                <a:uLnTx/>
                <a:uFillTx/>
                <a:latin typeface="+mn-lt"/>
                <a:ea typeface="+mn-ea"/>
                <a:cs typeface="+mn-cs"/>
              </a:rPr>
              <a:t>Low-power modes with backup SRAM and RTC support</a:t>
            </a:r>
            <a:endParaRPr kumimoji="0" lang="en-US" sz="2000" b="0" i="0" u="none" strike="noStrike" kern="0" cap="none" spc="0" normalizeH="0" baseline="0" noProof="0" dirty="0" smtClean="0">
              <a:ln>
                <a:noFill/>
              </a:ln>
              <a:solidFill>
                <a:schemeClr val="tx1"/>
              </a:solidFill>
              <a:effectLst/>
              <a:uLnTx/>
              <a:uFillTx/>
              <a:latin typeface="+mn-lt"/>
            </a:endParaRPr>
          </a:p>
          <a:p>
            <a:pPr marL="1143000" marR="0" lvl="2" indent="-228600"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fr-FR" sz="2000" b="0" i="0" u="none" strike="noStrike" kern="0" cap="none" spc="0" normalizeH="0" baseline="0" noProof="0" dirty="0" smtClean="0">
              <a:ln>
                <a:noFill/>
              </a:ln>
              <a:solidFill>
                <a:schemeClr val="tx1"/>
              </a:solidFill>
              <a:effectLst/>
              <a:uLnTx/>
              <a:uFillTx/>
              <a:latin typeface="+mn-lt"/>
            </a:endParaRPr>
          </a:p>
          <a:p>
            <a:pPr marL="1143000" marR="0" lvl="2" indent="-228600"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fr-FR" sz="2000" b="0" i="0" u="none" strike="noStrike" kern="0" cap="none" spc="0" normalizeH="0" baseline="0" noProof="0" dirty="0" smtClean="0">
              <a:ln>
                <a:noFill/>
              </a:ln>
              <a:solidFill>
                <a:schemeClr val="tx1"/>
              </a:solidFill>
              <a:effectLst/>
              <a:uLnTx/>
              <a:uFillTx/>
              <a:latin typeface="+mn-lt"/>
            </a:endParaRPr>
          </a:p>
          <a:p>
            <a:pPr marL="1143000" marR="0" lvl="2" indent="-228600"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fr-FR" sz="2000" b="0" i="0" u="none" strike="noStrike" kern="0" cap="none" spc="0" normalizeH="0" baseline="0" noProof="0" dirty="0" smtClean="0">
              <a:ln>
                <a:noFill/>
              </a:ln>
              <a:solidFill>
                <a:schemeClr val="tx1"/>
              </a:solidFill>
              <a:effectLst/>
              <a:uLnTx/>
              <a:uFillTx/>
              <a:latin typeface="+mn-lt"/>
            </a:endParaRPr>
          </a:p>
          <a:p>
            <a:pPr marL="1143000" marR="0" lvl="2" indent="-228600" algn="l" defTabSz="1063625" rtl="0" eaLnBrk="0" fontAlgn="base" latinLnBrk="0" hangingPunct="0">
              <a:lnSpc>
                <a:spcPct val="100000"/>
              </a:lnSpc>
              <a:spcBef>
                <a:spcPct val="20000"/>
              </a:spcBef>
              <a:spcAft>
                <a:spcPct val="0"/>
              </a:spcAft>
              <a:buClr>
                <a:srgbClr val="FF9900"/>
              </a:buClr>
              <a:buSzTx/>
              <a:buFont typeface="Wingdings" pitchFamily="2" charset="2"/>
              <a:buNone/>
              <a:tabLst/>
              <a:defRPr/>
            </a:pPr>
            <a:endParaRPr kumimoji="0" lang="en-US" sz="2400" b="0" i="0" u="none" strike="noStrike" kern="0" cap="none" spc="0" normalizeH="0" baseline="0" noProof="0" dirty="0" smtClean="0">
              <a:ln>
                <a:noFill/>
              </a:ln>
              <a:solidFill>
                <a:schemeClr val="tx1"/>
              </a:solidFill>
              <a:effectLst/>
              <a:uLnTx/>
              <a:uFillTx/>
              <a:latin typeface="+mn-lt"/>
            </a:endParaRP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en-US" sz="2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0" name="Rectangle 9"/>
          <p:cNvSpPr/>
          <p:nvPr/>
        </p:nvSpPr>
        <p:spPr>
          <a:xfrm>
            <a:off x="2756119" y="4607372"/>
            <a:ext cx="3583032" cy="400110"/>
          </a:xfrm>
          <a:prstGeom prst="rect">
            <a:avLst/>
          </a:prstGeom>
        </p:spPr>
        <p:txBody>
          <a:bodyPr wrap="none">
            <a:spAutoFit/>
          </a:bodyPr>
          <a:lstStyle/>
          <a:p>
            <a:r>
              <a:rPr lang="en-US" sz="2000" b="1" kern="0" dirty="0" smtClean="0">
                <a:solidFill>
                  <a:srgbClr val="0096D6"/>
                </a:solidFill>
              </a:rPr>
              <a:t>Typical values in V</a:t>
            </a:r>
            <a:r>
              <a:rPr lang="en-US" sz="2000" b="1" kern="0" baseline="-25000" dirty="0" smtClean="0">
                <a:solidFill>
                  <a:srgbClr val="0096D6"/>
                </a:solidFill>
              </a:rPr>
              <a:t>BAT</a:t>
            </a:r>
            <a:r>
              <a:rPr lang="en-US" sz="2000" b="1" kern="0" dirty="0" smtClean="0">
                <a:solidFill>
                  <a:srgbClr val="0096D6"/>
                </a:solidFill>
              </a:rPr>
              <a:t> mode</a:t>
            </a:r>
            <a:endParaRPr lang="en-US" sz="2000" b="1" dirty="0">
              <a:solidFill>
                <a:srgbClr val="0096D6"/>
              </a:solidFill>
            </a:endParaRPr>
          </a:p>
        </p:txBody>
      </p:sp>
      <p:sp>
        <p:nvSpPr>
          <p:cNvPr id="17411" name="Rectangle 3"/>
          <p:cNvSpPr>
            <a:spLocks noGrp="1" noChangeArrowheads="1"/>
          </p:cNvSpPr>
          <p:nvPr>
            <p:ph type="body" idx="1"/>
          </p:nvPr>
        </p:nvSpPr>
        <p:spPr>
          <a:xfrm>
            <a:off x="6277971" y="1648776"/>
            <a:ext cx="4282695" cy="3250774"/>
          </a:xfrm>
        </p:spPr>
        <p:txBody>
          <a:bodyPr/>
          <a:lstStyle/>
          <a:p>
            <a:r>
              <a:rPr lang="en-US" sz="2400" dirty="0" smtClean="0"/>
              <a:t>230 </a:t>
            </a:r>
            <a:r>
              <a:rPr lang="en-US" sz="2400" dirty="0" err="1" smtClean="0"/>
              <a:t>μA</a:t>
            </a:r>
            <a:r>
              <a:rPr lang="en-US" sz="2400" dirty="0" smtClean="0"/>
              <a:t>/MHz, 38.6 </a:t>
            </a:r>
            <a:r>
              <a:rPr lang="en-US" sz="2400" dirty="0" err="1" smtClean="0"/>
              <a:t>mA</a:t>
            </a:r>
            <a:r>
              <a:rPr lang="en-US" sz="2400" dirty="0" smtClean="0"/>
              <a:t> at 168 MHz executing </a:t>
            </a:r>
            <a:r>
              <a:rPr lang="en-US" sz="2400" dirty="0" err="1" smtClean="0"/>
              <a:t>Coremark</a:t>
            </a:r>
            <a:r>
              <a:rPr lang="en-US" sz="2400" dirty="0" smtClean="0"/>
              <a:t> benchmark from Flash memory (with peripherals off), made possible with:</a:t>
            </a:r>
          </a:p>
          <a:p>
            <a:pPr lvl="1"/>
            <a:r>
              <a:rPr lang="en-US" sz="2400" dirty="0" smtClean="0"/>
              <a:t>ST’s 90 nm process allowing the CPU core to run at only 1.2 V</a:t>
            </a:r>
          </a:p>
          <a:p>
            <a:pPr marL="1143000" lvl="2" indent="-228600">
              <a:buNone/>
            </a:pPr>
            <a:endParaRPr lang="fr-FR" sz="2000" dirty="0" smtClean="0"/>
          </a:p>
          <a:p>
            <a:pPr marL="1143000" lvl="2" indent="-228600">
              <a:buNone/>
            </a:pPr>
            <a:r>
              <a:rPr lang="en-US" sz="2000" dirty="0" smtClean="0"/>
              <a:t>		</a:t>
            </a:r>
          </a:p>
          <a:p>
            <a:pPr marL="1143000" lvl="2" indent="-228600"/>
            <a:endParaRPr lang="fr-FR" sz="2000" dirty="0" smtClean="0"/>
          </a:p>
          <a:p>
            <a:pPr marL="1143000" lvl="2" indent="-228600"/>
            <a:endParaRPr lang="fr-FR" sz="2000" dirty="0" smtClean="0"/>
          </a:p>
          <a:p>
            <a:pPr marL="1143000" lvl="2" indent="-228600"/>
            <a:endParaRPr lang="fr-FR" sz="2000" dirty="0" smtClean="0"/>
          </a:p>
          <a:p>
            <a:pPr marL="1143000" lvl="2" indent="-228600">
              <a:buNone/>
            </a:pPr>
            <a:endParaRPr lang="en-US" dirty="0" smtClean="0"/>
          </a:p>
          <a:p>
            <a:endParaRPr lang="en-US" sz="2600" dirty="0" smtClean="0"/>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idx="4294967295"/>
          </p:nvPr>
        </p:nvSpPr>
        <p:spPr>
          <a:xfrm>
            <a:off x="412551" y="287553"/>
            <a:ext cx="10388799" cy="864076"/>
          </a:xfrm>
          <a:prstGeom prst="rect">
            <a:avLst/>
          </a:prstGeom>
        </p:spPr>
        <p:txBody>
          <a:bodyPr lIns="111090" tIns="55545" rIns="111090" bIns="55545" anchor="ctr"/>
          <a:lstStyle/>
          <a:p>
            <a:pPr eaLnBrk="1" hangingPunct="1"/>
            <a:r>
              <a:rPr lang="en-US" dirty="0" smtClean="0"/>
              <a:t>Low power and real life applications</a:t>
            </a:r>
          </a:p>
        </p:txBody>
      </p:sp>
      <p:sp>
        <p:nvSpPr>
          <p:cNvPr id="13319" name="Right Arrow 20"/>
          <p:cNvSpPr>
            <a:spLocks noChangeArrowheads="1"/>
          </p:cNvSpPr>
          <p:nvPr/>
        </p:nvSpPr>
        <p:spPr bwMode="auto">
          <a:xfrm rot="5400000">
            <a:off x="4842629" y="6010524"/>
            <a:ext cx="816072" cy="423803"/>
          </a:xfrm>
          <a:prstGeom prst="rightArrow">
            <a:avLst>
              <a:gd name="adj1" fmla="val 50000"/>
              <a:gd name="adj2" fmla="val 49813"/>
            </a:avLst>
          </a:prstGeom>
          <a:noFill/>
          <a:ln w="38100" algn="ctr">
            <a:solidFill>
              <a:schemeClr val="tx2"/>
            </a:solidFill>
            <a:round/>
            <a:headEnd/>
            <a:tailEnd/>
          </a:ln>
        </p:spPr>
        <p:txBody>
          <a:bodyPr lIns="111090" tIns="55545" rIns="111090" bIns="55545"/>
          <a:lstStyle/>
          <a:p>
            <a:pPr eaLnBrk="0" hangingPunct="0"/>
            <a:endParaRPr lang="en-US" sz="2900" dirty="0"/>
          </a:p>
        </p:txBody>
      </p:sp>
      <p:grpSp>
        <p:nvGrpSpPr>
          <p:cNvPr id="27" name="Group 26"/>
          <p:cNvGrpSpPr/>
          <p:nvPr/>
        </p:nvGrpSpPr>
        <p:grpSpPr>
          <a:xfrm>
            <a:off x="1732725" y="2687175"/>
            <a:ext cx="8166646" cy="3032267"/>
            <a:chOff x="1732725" y="2687175"/>
            <a:chExt cx="8166646" cy="3032267"/>
          </a:xfrm>
        </p:grpSpPr>
        <p:cxnSp>
          <p:nvCxnSpPr>
            <p:cNvPr id="13321" name="Straight Arrow Connector 23"/>
            <p:cNvCxnSpPr>
              <a:cxnSpLocks noChangeShapeType="1"/>
            </p:cNvCxnSpPr>
            <p:nvPr/>
          </p:nvCxnSpPr>
          <p:spPr bwMode="auto">
            <a:xfrm rot="16200000" flipV="1">
              <a:off x="956303" y="4391700"/>
              <a:ext cx="2644233" cy="11251"/>
            </a:xfrm>
            <a:prstGeom prst="straightConnector1">
              <a:avLst/>
            </a:prstGeom>
            <a:noFill/>
            <a:ln w="19050" algn="ctr">
              <a:solidFill>
                <a:schemeClr val="tx2"/>
              </a:solidFill>
              <a:round/>
              <a:headEnd/>
              <a:tailEnd type="triangle" w="med" len="med"/>
            </a:ln>
          </p:spPr>
        </p:cxnSp>
        <p:grpSp>
          <p:nvGrpSpPr>
            <p:cNvPr id="25" name="Group 24"/>
            <p:cNvGrpSpPr/>
            <p:nvPr/>
          </p:nvGrpSpPr>
          <p:grpSpPr>
            <a:xfrm>
              <a:off x="1732725" y="2687175"/>
              <a:ext cx="8166646" cy="3032267"/>
              <a:chOff x="1732725" y="2687175"/>
              <a:chExt cx="8166646" cy="3032267"/>
            </a:xfrm>
          </p:grpSpPr>
          <p:sp>
            <p:nvSpPr>
              <p:cNvPr id="18" name="Rectangle 17"/>
              <p:cNvSpPr/>
              <p:nvPr/>
            </p:nvSpPr>
            <p:spPr bwMode="auto">
              <a:xfrm>
                <a:off x="2272793" y="4073296"/>
                <a:ext cx="1074509" cy="1460129"/>
              </a:xfrm>
              <a:prstGeom prst="rect">
                <a:avLst/>
              </a:prstGeom>
              <a:solidFill>
                <a:srgbClr val="FFC000"/>
              </a:solidFill>
              <a:ln w="9525" cap="flat" cmpd="sng" algn="ctr">
                <a:noFill/>
                <a:prstDash val="solid"/>
                <a:round/>
                <a:headEnd type="none" w="med" len="med"/>
                <a:tailEnd type="none" w="med" len="med"/>
              </a:ln>
              <a:effectLst/>
            </p:spPr>
            <p:txBody>
              <a:bodyPr lIns="111090" tIns="55545" rIns="111090" bIns="55545" anchor="ctr"/>
              <a:lstStyle/>
              <a:p>
                <a:pPr algn="ctr" eaLnBrk="0" hangingPunct="0">
                  <a:defRPr/>
                </a:pPr>
                <a:r>
                  <a:rPr lang="en-US" sz="1700" b="1" dirty="0">
                    <a:solidFill>
                      <a:srgbClr val="0070C0"/>
                    </a:solidFill>
                    <a:latin typeface="Arial" charset="0"/>
                    <a:ea typeface="ＭＳ Ｐゴシック" pitchFamily="-96" charset="-128"/>
                    <a:cs typeface="+mn-cs"/>
                  </a:rPr>
                  <a:t>Run</a:t>
                </a:r>
              </a:p>
            </p:txBody>
          </p:sp>
          <p:sp>
            <p:nvSpPr>
              <p:cNvPr id="13318" name="Rectangle 19"/>
              <p:cNvSpPr>
                <a:spLocks noChangeArrowheads="1"/>
              </p:cNvSpPr>
              <p:nvPr/>
            </p:nvSpPr>
            <p:spPr bwMode="auto">
              <a:xfrm>
                <a:off x="3347302" y="5171394"/>
                <a:ext cx="1903363" cy="364032"/>
              </a:xfrm>
              <a:prstGeom prst="rect">
                <a:avLst/>
              </a:prstGeom>
              <a:solidFill>
                <a:srgbClr val="92D050"/>
              </a:solidFill>
              <a:ln w="9525" algn="ctr">
                <a:noFill/>
                <a:round/>
                <a:headEnd/>
                <a:tailEnd/>
              </a:ln>
            </p:spPr>
            <p:txBody>
              <a:bodyPr lIns="111090" tIns="55545" rIns="111090" bIns="55545"/>
              <a:lstStyle/>
              <a:p>
                <a:pPr algn="ctr" eaLnBrk="0" hangingPunct="0"/>
                <a:r>
                  <a:rPr lang="en-US" sz="1700" b="1" dirty="0">
                    <a:solidFill>
                      <a:srgbClr val="0070C0"/>
                    </a:solidFill>
                  </a:rPr>
                  <a:t>Low </a:t>
                </a:r>
                <a:r>
                  <a:rPr lang="en-US" sz="1700" b="1" dirty="0" smtClean="0">
                    <a:solidFill>
                      <a:srgbClr val="0070C0"/>
                    </a:solidFill>
                  </a:rPr>
                  <a:t>power</a:t>
                </a:r>
                <a:endParaRPr lang="en-US" sz="1700" b="1" dirty="0">
                  <a:solidFill>
                    <a:srgbClr val="0070C0"/>
                  </a:solidFill>
                </a:endParaRPr>
              </a:p>
            </p:txBody>
          </p:sp>
          <p:sp>
            <p:nvSpPr>
              <p:cNvPr id="13320" name="TextBox 27"/>
              <p:cNvSpPr txBox="1">
                <a:spLocks noChangeArrowheads="1"/>
              </p:cNvSpPr>
              <p:nvPr/>
            </p:nvSpPr>
            <p:spPr bwMode="auto">
              <a:xfrm>
                <a:off x="3347302" y="3309229"/>
                <a:ext cx="1785223" cy="582052"/>
              </a:xfrm>
              <a:prstGeom prst="rect">
                <a:avLst/>
              </a:prstGeom>
              <a:noFill/>
              <a:ln w="9525">
                <a:noFill/>
                <a:miter lim="800000"/>
                <a:headEnd/>
                <a:tailEnd/>
              </a:ln>
            </p:spPr>
            <p:txBody>
              <a:bodyPr lIns="111090" tIns="55545" rIns="111090" bIns="55545">
                <a:spAutoFit/>
              </a:bodyPr>
              <a:lstStyle/>
              <a:p>
                <a:pPr algn="ctr"/>
                <a:r>
                  <a:rPr lang="en-US" sz="1500" b="1" dirty="0">
                    <a:solidFill>
                      <a:schemeClr val="tx2"/>
                    </a:solidFill>
                  </a:rPr>
                  <a:t>% </a:t>
                </a:r>
                <a:r>
                  <a:rPr lang="en-US" sz="1500" b="1" dirty="0" smtClean="0">
                    <a:solidFill>
                      <a:schemeClr val="tx2"/>
                    </a:solidFill>
                  </a:rPr>
                  <a:t>Low power mode</a:t>
                </a:r>
                <a:endParaRPr lang="en-US" sz="1500" b="1" dirty="0">
                  <a:solidFill>
                    <a:schemeClr val="tx2"/>
                  </a:solidFill>
                </a:endParaRPr>
              </a:p>
            </p:txBody>
          </p:sp>
          <p:sp>
            <p:nvSpPr>
              <p:cNvPr id="13322" name="TextBox 30"/>
              <p:cNvSpPr txBox="1">
                <a:spLocks noChangeArrowheads="1"/>
              </p:cNvSpPr>
              <p:nvPr/>
            </p:nvSpPr>
            <p:spPr bwMode="auto">
              <a:xfrm>
                <a:off x="8794859" y="5331408"/>
                <a:ext cx="1104512" cy="388034"/>
              </a:xfrm>
              <a:prstGeom prst="rect">
                <a:avLst/>
              </a:prstGeom>
              <a:noFill/>
              <a:ln w="9525">
                <a:noFill/>
                <a:miter lim="800000"/>
                <a:headEnd/>
                <a:tailEnd/>
              </a:ln>
            </p:spPr>
            <p:txBody>
              <a:bodyPr lIns="111090" tIns="55545" rIns="111090" bIns="55545">
                <a:spAutoFit/>
              </a:bodyPr>
              <a:lstStyle/>
              <a:p>
                <a:r>
                  <a:rPr lang="en-US" sz="1700" b="1" dirty="0">
                    <a:solidFill>
                      <a:schemeClr val="tx2"/>
                    </a:solidFill>
                  </a:rPr>
                  <a:t>time</a:t>
                </a:r>
              </a:p>
            </p:txBody>
          </p:sp>
          <p:sp>
            <p:nvSpPr>
              <p:cNvPr id="13323" name="TextBox 50"/>
              <p:cNvSpPr txBox="1">
                <a:spLocks noChangeArrowheads="1"/>
              </p:cNvSpPr>
              <p:nvPr/>
            </p:nvSpPr>
            <p:spPr bwMode="auto">
              <a:xfrm>
                <a:off x="1732725" y="2687175"/>
                <a:ext cx="1102638" cy="388034"/>
              </a:xfrm>
              <a:prstGeom prst="rect">
                <a:avLst/>
              </a:prstGeom>
              <a:noFill/>
              <a:ln w="9525">
                <a:noFill/>
                <a:miter lim="800000"/>
                <a:headEnd/>
                <a:tailEnd/>
              </a:ln>
            </p:spPr>
            <p:txBody>
              <a:bodyPr lIns="111090" tIns="55545" rIns="111090" bIns="55545">
                <a:spAutoFit/>
              </a:bodyPr>
              <a:lstStyle/>
              <a:p>
                <a:pPr algn="ctr"/>
                <a:r>
                  <a:rPr lang="en-US" sz="1700" b="1" dirty="0" err="1">
                    <a:solidFill>
                      <a:schemeClr val="tx2"/>
                    </a:solidFill>
                    <a:latin typeface="Symbol" pitchFamily="18" charset="2"/>
                  </a:rPr>
                  <a:t>m</a:t>
                </a:r>
                <a:r>
                  <a:rPr lang="en-US" sz="1700" b="1" dirty="0" err="1">
                    <a:solidFill>
                      <a:schemeClr val="tx2"/>
                    </a:solidFill>
                  </a:rPr>
                  <a:t>A</a:t>
                </a:r>
                <a:r>
                  <a:rPr lang="en-US" sz="1700" b="1" dirty="0">
                    <a:solidFill>
                      <a:schemeClr val="tx2"/>
                    </a:solidFill>
                  </a:rPr>
                  <a:t>/MHz</a:t>
                </a:r>
              </a:p>
            </p:txBody>
          </p:sp>
          <p:sp>
            <p:nvSpPr>
              <p:cNvPr id="13324" name="TextBox 27"/>
              <p:cNvSpPr txBox="1">
                <a:spLocks noChangeArrowheads="1"/>
              </p:cNvSpPr>
              <p:nvPr/>
            </p:nvSpPr>
            <p:spPr bwMode="auto">
              <a:xfrm>
                <a:off x="2284045" y="3047921"/>
                <a:ext cx="1063257" cy="804672"/>
              </a:xfrm>
              <a:prstGeom prst="rect">
                <a:avLst/>
              </a:prstGeom>
              <a:noFill/>
              <a:ln w="9525">
                <a:noFill/>
                <a:miter lim="800000"/>
                <a:headEnd/>
                <a:tailEnd/>
              </a:ln>
            </p:spPr>
            <p:txBody>
              <a:bodyPr lIns="111090" tIns="55545" rIns="111090" bIns="55545">
                <a:spAutoFit/>
              </a:bodyPr>
              <a:lstStyle/>
              <a:p>
                <a:pPr algn="ctr"/>
                <a:r>
                  <a:rPr lang="en-US" sz="1500" b="1" dirty="0">
                    <a:solidFill>
                      <a:schemeClr val="tx2"/>
                    </a:solidFill>
                  </a:rPr>
                  <a:t>%</a:t>
                </a:r>
              </a:p>
              <a:p>
                <a:pPr algn="ctr"/>
                <a:r>
                  <a:rPr lang="en-US" sz="1500" b="1" dirty="0" smtClean="0">
                    <a:solidFill>
                      <a:schemeClr val="tx2"/>
                    </a:solidFill>
                  </a:rPr>
                  <a:t>Run</a:t>
                </a:r>
              </a:p>
              <a:p>
                <a:pPr algn="ctr"/>
                <a:r>
                  <a:rPr lang="en-US" sz="1500" b="1" dirty="0" smtClean="0">
                    <a:solidFill>
                      <a:schemeClr val="tx2"/>
                    </a:solidFill>
                  </a:rPr>
                  <a:t>Mode</a:t>
                </a:r>
                <a:endParaRPr lang="en-US" sz="1500" b="1" dirty="0">
                  <a:solidFill>
                    <a:schemeClr val="tx2"/>
                  </a:solidFill>
                </a:endParaRPr>
              </a:p>
            </p:txBody>
          </p:sp>
          <p:sp>
            <p:nvSpPr>
              <p:cNvPr id="44" name="Rectangle 43"/>
              <p:cNvSpPr/>
              <p:nvPr/>
            </p:nvSpPr>
            <p:spPr bwMode="auto">
              <a:xfrm>
                <a:off x="5250666" y="4071297"/>
                <a:ext cx="1074509" cy="1460129"/>
              </a:xfrm>
              <a:prstGeom prst="rect">
                <a:avLst/>
              </a:prstGeom>
              <a:solidFill>
                <a:srgbClr val="FFC000"/>
              </a:solidFill>
              <a:ln w="9525" cap="flat" cmpd="sng" algn="ctr">
                <a:noFill/>
                <a:prstDash val="solid"/>
                <a:round/>
                <a:headEnd type="none" w="med" len="med"/>
                <a:tailEnd type="none" w="med" len="med"/>
              </a:ln>
              <a:effectLst/>
            </p:spPr>
            <p:txBody>
              <a:bodyPr lIns="111090" tIns="55545" rIns="111090" bIns="55545" anchor="ctr"/>
              <a:lstStyle/>
              <a:p>
                <a:pPr algn="ctr" eaLnBrk="0" hangingPunct="0">
                  <a:defRPr/>
                </a:pPr>
                <a:r>
                  <a:rPr lang="en-US" sz="1700" b="1" dirty="0">
                    <a:solidFill>
                      <a:srgbClr val="0070C0"/>
                    </a:solidFill>
                    <a:latin typeface="Arial" charset="0"/>
                    <a:ea typeface="ＭＳ Ｐゴシック" pitchFamily="-96" charset="-128"/>
                    <a:cs typeface="+mn-cs"/>
                  </a:rPr>
                  <a:t>Run</a:t>
                </a:r>
              </a:p>
            </p:txBody>
          </p:sp>
          <p:sp>
            <p:nvSpPr>
              <p:cNvPr id="13326" name="Rectangle 19"/>
              <p:cNvSpPr>
                <a:spLocks noChangeArrowheads="1"/>
              </p:cNvSpPr>
              <p:nvPr/>
            </p:nvSpPr>
            <p:spPr bwMode="auto">
              <a:xfrm>
                <a:off x="6325175" y="5169393"/>
                <a:ext cx="1903363" cy="364032"/>
              </a:xfrm>
              <a:prstGeom prst="rect">
                <a:avLst/>
              </a:prstGeom>
              <a:solidFill>
                <a:srgbClr val="92D050"/>
              </a:solidFill>
              <a:ln w="9525" algn="ctr">
                <a:noFill/>
                <a:round/>
                <a:headEnd/>
                <a:tailEnd/>
              </a:ln>
            </p:spPr>
            <p:txBody>
              <a:bodyPr lIns="111090" tIns="55545" rIns="111090" bIns="55545"/>
              <a:lstStyle/>
              <a:p>
                <a:pPr algn="ctr" eaLnBrk="0" hangingPunct="0"/>
                <a:r>
                  <a:rPr lang="en-US" sz="1700" b="1" dirty="0">
                    <a:solidFill>
                      <a:srgbClr val="0070C0"/>
                    </a:solidFill>
                  </a:rPr>
                  <a:t>Low </a:t>
                </a:r>
                <a:r>
                  <a:rPr lang="en-US" sz="1700" b="1" dirty="0" smtClean="0">
                    <a:solidFill>
                      <a:srgbClr val="0070C0"/>
                    </a:solidFill>
                  </a:rPr>
                  <a:t>power</a:t>
                </a:r>
                <a:endParaRPr lang="en-US" sz="1700" b="1" dirty="0">
                  <a:solidFill>
                    <a:srgbClr val="0070C0"/>
                  </a:solidFill>
                </a:endParaRPr>
              </a:p>
            </p:txBody>
          </p:sp>
          <p:cxnSp>
            <p:nvCxnSpPr>
              <p:cNvPr id="13327" name="Straight Arrow Connector 28"/>
              <p:cNvCxnSpPr>
                <a:cxnSpLocks noChangeShapeType="1"/>
              </p:cNvCxnSpPr>
              <p:nvPr/>
            </p:nvCxnSpPr>
            <p:spPr bwMode="auto">
              <a:xfrm>
                <a:off x="3347302" y="3893280"/>
                <a:ext cx="1903363" cy="4000"/>
              </a:xfrm>
              <a:prstGeom prst="straightConnector1">
                <a:avLst/>
              </a:prstGeom>
              <a:noFill/>
              <a:ln w="15875" algn="ctr">
                <a:solidFill>
                  <a:schemeClr val="tx2"/>
                </a:solidFill>
                <a:round/>
                <a:headEnd type="triangle" w="med" len="med"/>
                <a:tailEnd type="triangle" w="med" len="med"/>
              </a:ln>
            </p:spPr>
          </p:cxnSp>
          <p:cxnSp>
            <p:nvCxnSpPr>
              <p:cNvPr id="13328" name="Straight Arrow Connector 28"/>
              <p:cNvCxnSpPr>
                <a:cxnSpLocks noChangeShapeType="1"/>
              </p:cNvCxnSpPr>
              <p:nvPr/>
            </p:nvCxnSpPr>
            <p:spPr bwMode="auto">
              <a:xfrm>
                <a:off x="2284045" y="3891281"/>
                <a:ext cx="1063257" cy="2000"/>
              </a:xfrm>
              <a:prstGeom prst="straightConnector1">
                <a:avLst/>
              </a:prstGeom>
              <a:noFill/>
              <a:ln w="15875" algn="ctr">
                <a:solidFill>
                  <a:schemeClr val="tx2"/>
                </a:solidFill>
                <a:round/>
                <a:headEnd type="triangle" w="med" len="med"/>
                <a:tailEnd type="triangle" w="med" len="med"/>
              </a:ln>
            </p:spPr>
          </p:cxnSp>
          <p:cxnSp>
            <p:nvCxnSpPr>
              <p:cNvPr id="13329" name="Straight Arrow Connector 25"/>
              <p:cNvCxnSpPr>
                <a:cxnSpLocks noChangeShapeType="1"/>
              </p:cNvCxnSpPr>
              <p:nvPr/>
            </p:nvCxnSpPr>
            <p:spPr bwMode="auto">
              <a:xfrm flipV="1">
                <a:off x="2115273" y="5533424"/>
                <a:ext cx="6675834" cy="2001"/>
              </a:xfrm>
              <a:prstGeom prst="straightConnector1">
                <a:avLst/>
              </a:prstGeom>
              <a:noFill/>
              <a:ln w="19050" algn="ctr">
                <a:solidFill>
                  <a:schemeClr val="tx2"/>
                </a:solidFill>
                <a:round/>
                <a:headEnd/>
                <a:tailEnd type="triangle" w="med" len="med"/>
              </a:ln>
            </p:spPr>
          </p:cxnSp>
        </p:grpSp>
      </p:grpSp>
      <p:grpSp>
        <p:nvGrpSpPr>
          <p:cNvPr id="26" name="Group 25"/>
          <p:cNvGrpSpPr/>
          <p:nvPr/>
        </p:nvGrpSpPr>
        <p:grpSpPr>
          <a:xfrm>
            <a:off x="1748770" y="5958055"/>
            <a:ext cx="8174146" cy="1952172"/>
            <a:chOff x="1748770" y="5958055"/>
            <a:chExt cx="8174146" cy="1952172"/>
          </a:xfrm>
        </p:grpSpPr>
        <p:sp>
          <p:nvSpPr>
            <p:cNvPr id="13314" name="Rectangle 19"/>
            <p:cNvSpPr>
              <a:spLocks noChangeArrowheads="1"/>
            </p:cNvSpPr>
            <p:nvPr/>
          </p:nvSpPr>
          <p:spPr bwMode="auto">
            <a:xfrm>
              <a:off x="2315091" y="6982145"/>
              <a:ext cx="5944493" cy="734064"/>
            </a:xfrm>
            <a:prstGeom prst="rect">
              <a:avLst/>
            </a:prstGeom>
            <a:solidFill>
              <a:srgbClr val="00B0F0"/>
            </a:solidFill>
            <a:ln w="9525" algn="ctr">
              <a:noFill/>
              <a:round/>
              <a:headEnd/>
              <a:tailEnd/>
            </a:ln>
          </p:spPr>
          <p:txBody>
            <a:bodyPr lIns="111090" tIns="55545" rIns="111090" bIns="55545" anchor="ctr"/>
            <a:lstStyle/>
            <a:p>
              <a:pPr algn="ctr" eaLnBrk="0" hangingPunct="0"/>
              <a:r>
                <a:rPr lang="en-US" sz="1700" b="1" dirty="0">
                  <a:solidFill>
                    <a:schemeClr val="bg1"/>
                  </a:solidFill>
                </a:rPr>
                <a:t>Average consumption</a:t>
              </a:r>
            </a:p>
          </p:txBody>
        </p:sp>
        <p:cxnSp>
          <p:nvCxnSpPr>
            <p:cNvPr id="13330" name="Straight Arrow Connector 58"/>
            <p:cNvCxnSpPr>
              <a:cxnSpLocks noChangeShapeType="1"/>
            </p:cNvCxnSpPr>
            <p:nvPr/>
          </p:nvCxnSpPr>
          <p:spPr bwMode="auto">
            <a:xfrm rot="16200000" flipV="1">
              <a:off x="1531459" y="7118470"/>
              <a:ext cx="1554137" cy="9376"/>
            </a:xfrm>
            <a:prstGeom prst="straightConnector1">
              <a:avLst/>
            </a:prstGeom>
            <a:noFill/>
            <a:ln w="19050" algn="ctr">
              <a:solidFill>
                <a:schemeClr val="tx2"/>
              </a:solidFill>
              <a:round/>
              <a:headEnd/>
              <a:tailEnd type="triangle" w="med" len="med"/>
            </a:ln>
          </p:spPr>
        </p:cxnSp>
        <p:cxnSp>
          <p:nvCxnSpPr>
            <p:cNvPr id="13331" name="Straight Arrow Connector 25"/>
            <p:cNvCxnSpPr>
              <a:cxnSpLocks noChangeShapeType="1"/>
            </p:cNvCxnSpPr>
            <p:nvPr/>
          </p:nvCxnSpPr>
          <p:spPr bwMode="auto">
            <a:xfrm flipV="1">
              <a:off x="2146320" y="7716209"/>
              <a:ext cx="6675834" cy="2001"/>
            </a:xfrm>
            <a:prstGeom prst="straightConnector1">
              <a:avLst/>
            </a:prstGeom>
            <a:noFill/>
            <a:ln w="19050" algn="ctr">
              <a:solidFill>
                <a:schemeClr val="tx2"/>
              </a:solidFill>
              <a:round/>
              <a:headEnd/>
              <a:tailEnd type="triangle" w="med" len="med"/>
            </a:ln>
          </p:spPr>
        </p:cxnSp>
        <p:sp>
          <p:nvSpPr>
            <p:cNvPr id="13332" name="TextBox 30"/>
            <p:cNvSpPr txBox="1">
              <a:spLocks noChangeArrowheads="1"/>
            </p:cNvSpPr>
            <p:nvPr/>
          </p:nvSpPr>
          <p:spPr bwMode="auto">
            <a:xfrm>
              <a:off x="8818404" y="7522193"/>
              <a:ext cx="1104512" cy="388034"/>
            </a:xfrm>
            <a:prstGeom prst="rect">
              <a:avLst/>
            </a:prstGeom>
            <a:noFill/>
            <a:ln w="9525">
              <a:noFill/>
              <a:miter lim="800000"/>
              <a:headEnd/>
              <a:tailEnd/>
            </a:ln>
          </p:spPr>
          <p:txBody>
            <a:bodyPr lIns="111090" tIns="55545" rIns="111090" bIns="55545">
              <a:spAutoFit/>
            </a:bodyPr>
            <a:lstStyle/>
            <a:p>
              <a:r>
                <a:rPr lang="en-US" sz="1700" b="1" dirty="0">
                  <a:solidFill>
                    <a:schemeClr val="tx2"/>
                  </a:solidFill>
                </a:rPr>
                <a:t>time</a:t>
              </a:r>
            </a:p>
          </p:txBody>
        </p:sp>
        <p:sp>
          <p:nvSpPr>
            <p:cNvPr id="13333" name="TextBox 50"/>
            <p:cNvSpPr txBox="1">
              <a:spLocks noChangeArrowheads="1"/>
            </p:cNvSpPr>
            <p:nvPr/>
          </p:nvSpPr>
          <p:spPr bwMode="auto">
            <a:xfrm>
              <a:off x="1748770" y="5958055"/>
              <a:ext cx="1102638" cy="388034"/>
            </a:xfrm>
            <a:prstGeom prst="rect">
              <a:avLst/>
            </a:prstGeom>
            <a:noFill/>
            <a:ln w="9525">
              <a:noFill/>
              <a:miter lim="800000"/>
              <a:headEnd/>
              <a:tailEnd/>
            </a:ln>
          </p:spPr>
          <p:txBody>
            <a:bodyPr lIns="111090" tIns="55545" rIns="111090" bIns="55545">
              <a:spAutoFit/>
            </a:bodyPr>
            <a:lstStyle/>
            <a:p>
              <a:pPr algn="ctr"/>
              <a:r>
                <a:rPr lang="en-US" sz="1700" b="1" dirty="0" err="1">
                  <a:solidFill>
                    <a:schemeClr val="tx2"/>
                  </a:solidFill>
                  <a:latin typeface="Symbol" pitchFamily="18" charset="2"/>
                </a:rPr>
                <a:t>m</a:t>
              </a:r>
              <a:r>
                <a:rPr lang="en-US" sz="1700" b="1" dirty="0" err="1">
                  <a:solidFill>
                    <a:schemeClr val="tx2"/>
                  </a:solidFill>
                </a:rPr>
                <a:t>A</a:t>
              </a:r>
              <a:r>
                <a:rPr lang="en-US" sz="1700" b="1" dirty="0">
                  <a:solidFill>
                    <a:schemeClr val="tx2"/>
                  </a:solidFill>
                </a:rPr>
                <a:t>/MHz</a:t>
              </a:r>
            </a:p>
          </p:txBody>
        </p:sp>
      </p:grpSp>
      <p:sp>
        <p:nvSpPr>
          <p:cNvPr id="23" name="Rectangle 3"/>
          <p:cNvSpPr txBox="1">
            <a:spLocks noChangeArrowheads="1"/>
          </p:cNvSpPr>
          <p:nvPr/>
        </p:nvSpPr>
        <p:spPr>
          <a:xfrm>
            <a:off x="365125" y="1485945"/>
            <a:ext cx="9721850" cy="1366437"/>
          </a:xfrm>
          <a:prstGeom prst="rect">
            <a:avLst/>
          </a:prstGeom>
        </p:spPr>
        <p:txBody>
          <a:bodyPr/>
          <a:lstStyle/>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lang="en-US" sz="2400" kern="0" dirty="0" smtClean="0">
                <a:solidFill>
                  <a:schemeClr val="tx2"/>
                </a:solidFill>
              </a:rPr>
              <a:t>Low power in real life applications is </a:t>
            </a:r>
            <a:r>
              <a:rPr lang="en-US" sz="2400" b="1" kern="0" dirty="0" smtClean="0">
                <a:solidFill>
                  <a:schemeClr val="tx2"/>
                </a:solidFill>
              </a:rPr>
              <a:t>not just Low-power mode</a:t>
            </a: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lang="en-US" sz="2400" kern="0" dirty="0" smtClean="0">
                <a:solidFill>
                  <a:schemeClr val="tx2"/>
                </a:solidFill>
              </a:rPr>
              <a:t>Need to consider the % of time spend in LP mode </a:t>
            </a:r>
            <a:r>
              <a:rPr lang="en-US" sz="2400" b="1" kern="0" dirty="0" smtClean="0">
                <a:solidFill>
                  <a:schemeClr val="tx2"/>
                </a:solidFill>
              </a:rPr>
              <a:t>and</a:t>
            </a:r>
            <a:r>
              <a:rPr lang="en-US" sz="2400" kern="0" dirty="0" smtClean="0">
                <a:solidFill>
                  <a:schemeClr val="tx2"/>
                </a:solidFill>
              </a:rPr>
              <a:t> in Run mode</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lide(fromBottom)">
                                      <p:cBhvr>
                                        <p:cTn id="7" dur="500"/>
                                        <p:tgtEl>
                                          <p:spTgt spid="27"/>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13319"/>
                                        </p:tgtEl>
                                        <p:attrNameLst>
                                          <p:attrName>style.visibility</p:attrName>
                                        </p:attrNameLst>
                                      </p:cBhvr>
                                      <p:to>
                                        <p:strVal val="visible"/>
                                      </p:to>
                                    </p:set>
                                    <p:anim calcmode="lin" valueType="num">
                                      <p:cBhvr>
                                        <p:cTn id="11" dur="1000" fill="hold"/>
                                        <p:tgtEl>
                                          <p:spTgt spid="13319"/>
                                        </p:tgtEl>
                                        <p:attrNameLst>
                                          <p:attrName>ppt_w</p:attrName>
                                        </p:attrNameLst>
                                      </p:cBhvr>
                                      <p:tavLst>
                                        <p:tav tm="0">
                                          <p:val>
                                            <p:strVal val="#ppt_w*0.70"/>
                                          </p:val>
                                        </p:tav>
                                        <p:tav tm="100000">
                                          <p:val>
                                            <p:strVal val="#ppt_w"/>
                                          </p:val>
                                        </p:tav>
                                      </p:tavLst>
                                    </p:anim>
                                    <p:anim calcmode="lin" valueType="num">
                                      <p:cBhvr>
                                        <p:cTn id="12" dur="1000" fill="hold"/>
                                        <p:tgtEl>
                                          <p:spTgt spid="13319"/>
                                        </p:tgtEl>
                                        <p:attrNameLst>
                                          <p:attrName>ppt_h</p:attrName>
                                        </p:attrNameLst>
                                      </p:cBhvr>
                                      <p:tavLst>
                                        <p:tav tm="0">
                                          <p:val>
                                            <p:strVal val="#ppt_h"/>
                                          </p:val>
                                        </p:tav>
                                        <p:tav tm="100000">
                                          <p:val>
                                            <p:strVal val="#ppt_h"/>
                                          </p:val>
                                        </p:tav>
                                      </p:tavLst>
                                    </p:anim>
                                    <p:animEffect transition="in" filter="fade">
                                      <p:cBhvr>
                                        <p:cTn id="13" dur="1000"/>
                                        <p:tgtEl>
                                          <p:spTgt spid="133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slide(fromBottom)">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412551" y="301201"/>
            <a:ext cx="10082577" cy="864076"/>
          </a:xfrm>
          <a:prstGeom prst="rect">
            <a:avLst/>
          </a:prstGeom>
        </p:spPr>
        <p:txBody>
          <a:bodyPr lIns="111090" tIns="55545" rIns="111090" bIns="55545" anchor="ctr"/>
          <a:lstStyle/>
          <a:p>
            <a:pPr eaLnBrk="1" hangingPunct="1"/>
            <a:r>
              <a:rPr lang="en-US" dirty="0" smtClean="0"/>
              <a:t>Average consumption</a:t>
            </a:r>
          </a:p>
        </p:txBody>
      </p:sp>
      <p:sp>
        <p:nvSpPr>
          <p:cNvPr id="37" name="TextBox 50"/>
          <p:cNvSpPr txBox="1">
            <a:spLocks noChangeArrowheads="1"/>
          </p:cNvSpPr>
          <p:nvPr/>
        </p:nvSpPr>
        <p:spPr bwMode="auto">
          <a:xfrm>
            <a:off x="1054698" y="3112040"/>
            <a:ext cx="1797675" cy="389174"/>
          </a:xfrm>
          <a:prstGeom prst="rect">
            <a:avLst/>
          </a:prstGeom>
          <a:noFill/>
          <a:ln w="9525">
            <a:noFill/>
            <a:miter lim="800000"/>
            <a:headEnd/>
            <a:tailEnd/>
          </a:ln>
        </p:spPr>
        <p:txBody>
          <a:bodyPr wrap="square" lIns="111090" tIns="55545" rIns="111090" bIns="55545">
            <a:spAutoFit/>
          </a:bodyPr>
          <a:lstStyle/>
          <a:p>
            <a:pPr algn="ctr"/>
            <a:r>
              <a:rPr lang="en-US" sz="1800" b="1" dirty="0" err="1">
                <a:solidFill>
                  <a:schemeClr val="tx2"/>
                </a:solidFill>
                <a:latin typeface="+mn-lt"/>
              </a:rPr>
              <a:t>mA</a:t>
            </a:r>
            <a:r>
              <a:rPr lang="en-US" sz="1800" b="1" dirty="0">
                <a:solidFill>
                  <a:schemeClr val="tx2"/>
                </a:solidFill>
                <a:latin typeface="+mn-lt"/>
              </a:rPr>
              <a:t> @</a:t>
            </a:r>
            <a:r>
              <a:rPr lang="en-US" sz="1800" b="1" dirty="0" smtClean="0">
                <a:solidFill>
                  <a:schemeClr val="tx2"/>
                </a:solidFill>
                <a:latin typeface="+mn-lt"/>
              </a:rPr>
              <a:t>100 MHz</a:t>
            </a:r>
            <a:endParaRPr lang="en-US" sz="1800" b="1" dirty="0">
              <a:solidFill>
                <a:schemeClr val="tx2"/>
              </a:solidFill>
              <a:latin typeface="+mn-lt"/>
            </a:endParaRPr>
          </a:p>
        </p:txBody>
      </p:sp>
      <p:cxnSp>
        <p:nvCxnSpPr>
          <p:cNvPr id="38" name="Straight Arrow Connector 23"/>
          <p:cNvCxnSpPr>
            <a:cxnSpLocks noChangeShapeType="1"/>
          </p:cNvCxnSpPr>
          <p:nvPr/>
        </p:nvCxnSpPr>
        <p:spPr bwMode="auto">
          <a:xfrm rot="5400000" flipH="1" flipV="1">
            <a:off x="-62135" y="5642143"/>
            <a:ext cx="4040357" cy="1876"/>
          </a:xfrm>
          <a:prstGeom prst="straightConnector1">
            <a:avLst/>
          </a:prstGeom>
          <a:noFill/>
          <a:ln w="19050" algn="ctr">
            <a:solidFill>
              <a:schemeClr val="tx2"/>
            </a:solidFill>
            <a:round/>
            <a:headEnd/>
            <a:tailEnd type="triangle" w="med" len="med"/>
          </a:ln>
        </p:spPr>
      </p:cxnSp>
      <p:sp>
        <p:nvSpPr>
          <p:cNvPr id="39" name="TextBox 91"/>
          <p:cNvSpPr txBox="1">
            <a:spLocks noChangeArrowheads="1"/>
          </p:cNvSpPr>
          <p:nvPr/>
        </p:nvSpPr>
        <p:spPr bwMode="auto">
          <a:xfrm>
            <a:off x="1250143" y="5861101"/>
            <a:ext cx="697587" cy="358396"/>
          </a:xfrm>
          <a:prstGeom prst="rect">
            <a:avLst/>
          </a:prstGeom>
          <a:noFill/>
          <a:ln w="9525">
            <a:noFill/>
            <a:miter lim="800000"/>
            <a:headEnd/>
            <a:tailEnd/>
          </a:ln>
        </p:spPr>
        <p:txBody>
          <a:bodyPr lIns="111090" tIns="55545" rIns="111090" bIns="55545">
            <a:spAutoFit/>
          </a:bodyPr>
          <a:lstStyle/>
          <a:p>
            <a:pPr algn="r"/>
            <a:r>
              <a:rPr lang="en-US" sz="1600" b="1" dirty="0">
                <a:solidFill>
                  <a:schemeClr val="tx2"/>
                </a:solidFill>
              </a:rPr>
              <a:t>20</a:t>
            </a:r>
          </a:p>
        </p:txBody>
      </p:sp>
      <p:sp>
        <p:nvSpPr>
          <p:cNvPr id="40" name="TextBox 92"/>
          <p:cNvSpPr txBox="1">
            <a:spLocks noChangeArrowheads="1"/>
          </p:cNvSpPr>
          <p:nvPr/>
        </p:nvSpPr>
        <p:spPr bwMode="auto">
          <a:xfrm>
            <a:off x="1250143" y="4602990"/>
            <a:ext cx="697587" cy="358396"/>
          </a:xfrm>
          <a:prstGeom prst="rect">
            <a:avLst/>
          </a:prstGeom>
          <a:noFill/>
          <a:ln w="9525">
            <a:noFill/>
            <a:miter lim="800000"/>
            <a:headEnd/>
            <a:tailEnd/>
          </a:ln>
        </p:spPr>
        <p:txBody>
          <a:bodyPr lIns="111090" tIns="55545" rIns="111090" bIns="55545">
            <a:spAutoFit/>
          </a:bodyPr>
          <a:lstStyle/>
          <a:p>
            <a:pPr algn="r"/>
            <a:r>
              <a:rPr lang="en-US" sz="1600" b="1" dirty="0">
                <a:solidFill>
                  <a:schemeClr val="tx2"/>
                </a:solidFill>
              </a:rPr>
              <a:t>40</a:t>
            </a:r>
          </a:p>
        </p:txBody>
      </p:sp>
      <p:sp>
        <p:nvSpPr>
          <p:cNvPr id="41" name="TextBox 94"/>
          <p:cNvSpPr txBox="1">
            <a:spLocks noChangeArrowheads="1"/>
          </p:cNvSpPr>
          <p:nvPr/>
        </p:nvSpPr>
        <p:spPr bwMode="auto">
          <a:xfrm>
            <a:off x="1250143" y="3968934"/>
            <a:ext cx="697587" cy="358396"/>
          </a:xfrm>
          <a:prstGeom prst="rect">
            <a:avLst/>
          </a:prstGeom>
          <a:noFill/>
          <a:ln w="9525">
            <a:noFill/>
            <a:miter lim="800000"/>
            <a:headEnd/>
            <a:tailEnd/>
          </a:ln>
        </p:spPr>
        <p:txBody>
          <a:bodyPr lIns="111090" tIns="55545" rIns="111090" bIns="55545">
            <a:spAutoFit/>
          </a:bodyPr>
          <a:lstStyle/>
          <a:p>
            <a:pPr algn="r"/>
            <a:r>
              <a:rPr lang="en-US" sz="1600" b="1" dirty="0">
                <a:solidFill>
                  <a:schemeClr val="tx2"/>
                </a:solidFill>
              </a:rPr>
              <a:t>50</a:t>
            </a:r>
          </a:p>
        </p:txBody>
      </p:sp>
      <p:sp>
        <p:nvSpPr>
          <p:cNvPr id="42" name="TextBox 95"/>
          <p:cNvSpPr txBox="1">
            <a:spLocks noChangeArrowheads="1"/>
          </p:cNvSpPr>
          <p:nvPr/>
        </p:nvSpPr>
        <p:spPr bwMode="auto">
          <a:xfrm>
            <a:off x="1250143" y="5233046"/>
            <a:ext cx="697587" cy="358396"/>
          </a:xfrm>
          <a:prstGeom prst="rect">
            <a:avLst/>
          </a:prstGeom>
          <a:noFill/>
          <a:ln w="9525">
            <a:noFill/>
            <a:miter lim="800000"/>
            <a:headEnd/>
            <a:tailEnd/>
          </a:ln>
        </p:spPr>
        <p:txBody>
          <a:bodyPr lIns="111090" tIns="55545" rIns="111090" bIns="55545">
            <a:spAutoFit/>
          </a:bodyPr>
          <a:lstStyle/>
          <a:p>
            <a:pPr algn="r"/>
            <a:r>
              <a:rPr lang="en-US" sz="1600" b="1" dirty="0">
                <a:solidFill>
                  <a:schemeClr val="tx2"/>
                </a:solidFill>
              </a:rPr>
              <a:t>30</a:t>
            </a:r>
          </a:p>
        </p:txBody>
      </p:sp>
      <p:sp>
        <p:nvSpPr>
          <p:cNvPr id="43" name="TextBox 96"/>
          <p:cNvSpPr txBox="1">
            <a:spLocks noChangeArrowheads="1"/>
          </p:cNvSpPr>
          <p:nvPr/>
        </p:nvSpPr>
        <p:spPr bwMode="auto">
          <a:xfrm>
            <a:off x="1250143" y="6497158"/>
            <a:ext cx="697587" cy="358396"/>
          </a:xfrm>
          <a:prstGeom prst="rect">
            <a:avLst/>
          </a:prstGeom>
          <a:noFill/>
          <a:ln w="9525">
            <a:noFill/>
            <a:miter lim="800000"/>
            <a:headEnd/>
            <a:tailEnd/>
          </a:ln>
        </p:spPr>
        <p:txBody>
          <a:bodyPr lIns="111090" tIns="55545" rIns="111090" bIns="55545">
            <a:spAutoFit/>
          </a:bodyPr>
          <a:lstStyle/>
          <a:p>
            <a:pPr algn="r"/>
            <a:r>
              <a:rPr lang="en-US" sz="1600" b="1" dirty="0">
                <a:solidFill>
                  <a:schemeClr val="tx2"/>
                </a:solidFill>
              </a:rPr>
              <a:t>10</a:t>
            </a:r>
          </a:p>
        </p:txBody>
      </p:sp>
      <p:sp>
        <p:nvSpPr>
          <p:cNvPr id="44" name="TextBox 61"/>
          <p:cNvSpPr txBox="1">
            <a:spLocks noChangeArrowheads="1"/>
          </p:cNvSpPr>
          <p:nvPr/>
        </p:nvSpPr>
        <p:spPr bwMode="auto">
          <a:xfrm>
            <a:off x="1291398" y="7307228"/>
            <a:ext cx="697587" cy="358396"/>
          </a:xfrm>
          <a:prstGeom prst="rect">
            <a:avLst/>
          </a:prstGeom>
          <a:noFill/>
          <a:ln w="9525">
            <a:noFill/>
            <a:miter lim="800000"/>
            <a:headEnd/>
            <a:tailEnd/>
          </a:ln>
        </p:spPr>
        <p:txBody>
          <a:bodyPr lIns="111090" tIns="55545" rIns="111090" bIns="55545">
            <a:spAutoFit/>
          </a:bodyPr>
          <a:lstStyle/>
          <a:p>
            <a:pPr algn="r"/>
            <a:r>
              <a:rPr lang="en-US" sz="1600" b="1" dirty="0">
                <a:solidFill>
                  <a:schemeClr val="tx2"/>
                </a:solidFill>
              </a:rPr>
              <a:t>0</a:t>
            </a:r>
          </a:p>
        </p:txBody>
      </p:sp>
      <p:cxnSp>
        <p:nvCxnSpPr>
          <p:cNvPr id="45" name="Straight Connector 93"/>
          <p:cNvCxnSpPr>
            <a:cxnSpLocks noChangeShapeType="1"/>
          </p:cNvCxnSpPr>
          <p:nvPr/>
        </p:nvCxnSpPr>
        <p:spPr bwMode="auto">
          <a:xfrm>
            <a:off x="1958982" y="4142949"/>
            <a:ext cx="5668833" cy="0"/>
          </a:xfrm>
          <a:prstGeom prst="line">
            <a:avLst/>
          </a:prstGeom>
          <a:noFill/>
          <a:ln w="9525" algn="ctr">
            <a:solidFill>
              <a:schemeClr val="tx1"/>
            </a:solidFill>
            <a:prstDash val="dash"/>
            <a:round/>
            <a:headEnd/>
            <a:tailEnd/>
          </a:ln>
        </p:spPr>
      </p:cxnSp>
      <p:cxnSp>
        <p:nvCxnSpPr>
          <p:cNvPr id="46" name="Straight Connector 93"/>
          <p:cNvCxnSpPr>
            <a:cxnSpLocks noChangeShapeType="1"/>
          </p:cNvCxnSpPr>
          <p:nvPr/>
        </p:nvCxnSpPr>
        <p:spPr bwMode="auto">
          <a:xfrm>
            <a:off x="1958982" y="4779005"/>
            <a:ext cx="5668833" cy="0"/>
          </a:xfrm>
          <a:prstGeom prst="line">
            <a:avLst/>
          </a:prstGeom>
          <a:noFill/>
          <a:ln w="9525" algn="ctr">
            <a:solidFill>
              <a:schemeClr val="tx1"/>
            </a:solidFill>
            <a:prstDash val="dash"/>
            <a:round/>
            <a:headEnd/>
            <a:tailEnd/>
          </a:ln>
        </p:spPr>
      </p:cxnSp>
      <p:cxnSp>
        <p:nvCxnSpPr>
          <p:cNvPr id="47" name="Straight Connector 93"/>
          <p:cNvCxnSpPr>
            <a:cxnSpLocks noChangeShapeType="1"/>
          </p:cNvCxnSpPr>
          <p:nvPr/>
        </p:nvCxnSpPr>
        <p:spPr bwMode="auto">
          <a:xfrm>
            <a:off x="1958982" y="5401060"/>
            <a:ext cx="5668833" cy="0"/>
          </a:xfrm>
          <a:prstGeom prst="line">
            <a:avLst/>
          </a:prstGeom>
          <a:noFill/>
          <a:ln w="9525" algn="ctr">
            <a:solidFill>
              <a:schemeClr val="tx1"/>
            </a:solidFill>
            <a:prstDash val="dash"/>
            <a:round/>
            <a:headEnd/>
            <a:tailEnd/>
          </a:ln>
        </p:spPr>
      </p:cxnSp>
      <p:cxnSp>
        <p:nvCxnSpPr>
          <p:cNvPr id="48" name="Straight Connector 93"/>
          <p:cNvCxnSpPr>
            <a:cxnSpLocks noChangeShapeType="1"/>
          </p:cNvCxnSpPr>
          <p:nvPr/>
        </p:nvCxnSpPr>
        <p:spPr bwMode="auto">
          <a:xfrm>
            <a:off x="1958982" y="6035116"/>
            <a:ext cx="5668833" cy="0"/>
          </a:xfrm>
          <a:prstGeom prst="line">
            <a:avLst/>
          </a:prstGeom>
          <a:noFill/>
          <a:ln w="9525" algn="ctr">
            <a:solidFill>
              <a:schemeClr val="tx1"/>
            </a:solidFill>
            <a:prstDash val="dash"/>
            <a:round/>
            <a:headEnd/>
            <a:tailEnd/>
          </a:ln>
        </p:spPr>
      </p:cxnSp>
      <p:cxnSp>
        <p:nvCxnSpPr>
          <p:cNvPr id="49" name="Straight Connector 93"/>
          <p:cNvCxnSpPr>
            <a:cxnSpLocks noChangeShapeType="1"/>
          </p:cNvCxnSpPr>
          <p:nvPr/>
        </p:nvCxnSpPr>
        <p:spPr bwMode="auto">
          <a:xfrm>
            <a:off x="1958982" y="6671172"/>
            <a:ext cx="5668833" cy="0"/>
          </a:xfrm>
          <a:prstGeom prst="line">
            <a:avLst/>
          </a:prstGeom>
          <a:noFill/>
          <a:ln w="9525" algn="ctr">
            <a:solidFill>
              <a:schemeClr val="tx1"/>
            </a:solidFill>
            <a:prstDash val="dash"/>
            <a:round/>
            <a:headEnd/>
            <a:tailEnd/>
          </a:ln>
        </p:spPr>
      </p:cxnSp>
      <p:cxnSp>
        <p:nvCxnSpPr>
          <p:cNvPr id="50" name="Straight Arrow Connector 53"/>
          <p:cNvCxnSpPr>
            <a:cxnSpLocks noChangeShapeType="1"/>
          </p:cNvCxnSpPr>
          <p:nvPr/>
        </p:nvCxnSpPr>
        <p:spPr bwMode="auto">
          <a:xfrm>
            <a:off x="1702075" y="7341232"/>
            <a:ext cx="6267033" cy="2000"/>
          </a:xfrm>
          <a:prstGeom prst="straightConnector1">
            <a:avLst/>
          </a:prstGeom>
          <a:noFill/>
          <a:ln w="19050" algn="ctr">
            <a:solidFill>
              <a:schemeClr val="tx2"/>
            </a:solidFill>
            <a:round/>
            <a:headEnd/>
            <a:tailEnd type="triangle" w="med" len="med"/>
          </a:ln>
        </p:spPr>
      </p:cxnSp>
      <p:cxnSp>
        <p:nvCxnSpPr>
          <p:cNvPr id="51" name="Straight Connector 93"/>
          <p:cNvCxnSpPr>
            <a:cxnSpLocks noChangeShapeType="1"/>
          </p:cNvCxnSpPr>
          <p:nvPr/>
        </p:nvCxnSpPr>
        <p:spPr bwMode="auto">
          <a:xfrm rot="5400000" flipH="1" flipV="1">
            <a:off x="1349217" y="5655083"/>
            <a:ext cx="3372298" cy="0"/>
          </a:xfrm>
          <a:prstGeom prst="line">
            <a:avLst/>
          </a:prstGeom>
          <a:noFill/>
          <a:ln w="9525" algn="ctr">
            <a:solidFill>
              <a:schemeClr val="tx1"/>
            </a:solidFill>
            <a:prstDash val="dash"/>
            <a:round/>
            <a:headEnd/>
            <a:tailEnd/>
          </a:ln>
        </p:spPr>
      </p:cxnSp>
      <p:cxnSp>
        <p:nvCxnSpPr>
          <p:cNvPr id="52" name="Straight Connector 93"/>
          <p:cNvCxnSpPr>
            <a:cxnSpLocks noChangeShapeType="1"/>
          </p:cNvCxnSpPr>
          <p:nvPr/>
        </p:nvCxnSpPr>
        <p:spPr bwMode="auto">
          <a:xfrm rot="5400000" flipH="1" flipV="1">
            <a:off x="2458606" y="5652082"/>
            <a:ext cx="3366297" cy="0"/>
          </a:xfrm>
          <a:prstGeom prst="line">
            <a:avLst/>
          </a:prstGeom>
          <a:noFill/>
          <a:ln w="9525" algn="ctr">
            <a:solidFill>
              <a:schemeClr val="tx1"/>
            </a:solidFill>
            <a:prstDash val="dash"/>
            <a:round/>
            <a:headEnd/>
            <a:tailEnd/>
          </a:ln>
        </p:spPr>
      </p:cxnSp>
      <p:cxnSp>
        <p:nvCxnSpPr>
          <p:cNvPr id="53" name="Straight Connector 93"/>
          <p:cNvCxnSpPr>
            <a:cxnSpLocks noChangeShapeType="1"/>
          </p:cNvCxnSpPr>
          <p:nvPr/>
        </p:nvCxnSpPr>
        <p:spPr bwMode="auto">
          <a:xfrm rot="5400000" flipH="1" flipV="1">
            <a:off x="3577120" y="5638081"/>
            <a:ext cx="3338294" cy="0"/>
          </a:xfrm>
          <a:prstGeom prst="line">
            <a:avLst/>
          </a:prstGeom>
          <a:noFill/>
          <a:ln w="9525" algn="ctr">
            <a:solidFill>
              <a:schemeClr val="tx1"/>
            </a:solidFill>
            <a:prstDash val="dash"/>
            <a:round/>
            <a:headEnd/>
            <a:tailEnd/>
          </a:ln>
        </p:spPr>
      </p:cxnSp>
      <p:sp>
        <p:nvSpPr>
          <p:cNvPr id="54" name="TextBox 61"/>
          <p:cNvSpPr txBox="1">
            <a:spLocks noChangeArrowheads="1"/>
          </p:cNvSpPr>
          <p:nvPr/>
        </p:nvSpPr>
        <p:spPr bwMode="auto">
          <a:xfrm>
            <a:off x="2694074" y="7341232"/>
            <a:ext cx="697587" cy="358396"/>
          </a:xfrm>
          <a:prstGeom prst="rect">
            <a:avLst/>
          </a:prstGeom>
          <a:noFill/>
          <a:ln w="9525">
            <a:noFill/>
            <a:miter lim="800000"/>
            <a:headEnd/>
            <a:tailEnd/>
          </a:ln>
        </p:spPr>
        <p:txBody>
          <a:bodyPr lIns="111090" tIns="55545" rIns="111090" bIns="55545">
            <a:spAutoFit/>
          </a:bodyPr>
          <a:lstStyle/>
          <a:p>
            <a:pPr algn="ctr"/>
            <a:r>
              <a:rPr lang="en-US" sz="1600" b="1" dirty="0">
                <a:solidFill>
                  <a:schemeClr val="tx2"/>
                </a:solidFill>
              </a:rPr>
              <a:t>20</a:t>
            </a:r>
          </a:p>
        </p:txBody>
      </p:sp>
      <p:sp>
        <p:nvSpPr>
          <p:cNvPr id="55" name="TextBox 61"/>
          <p:cNvSpPr txBox="1">
            <a:spLocks noChangeArrowheads="1"/>
          </p:cNvSpPr>
          <p:nvPr/>
        </p:nvSpPr>
        <p:spPr bwMode="auto">
          <a:xfrm>
            <a:off x="3800462" y="7341232"/>
            <a:ext cx="697587" cy="358396"/>
          </a:xfrm>
          <a:prstGeom prst="rect">
            <a:avLst/>
          </a:prstGeom>
          <a:noFill/>
          <a:ln w="9525">
            <a:noFill/>
            <a:miter lim="800000"/>
            <a:headEnd/>
            <a:tailEnd/>
          </a:ln>
        </p:spPr>
        <p:txBody>
          <a:bodyPr lIns="111090" tIns="55545" rIns="111090" bIns="55545">
            <a:spAutoFit/>
          </a:bodyPr>
          <a:lstStyle/>
          <a:p>
            <a:pPr algn="ctr"/>
            <a:r>
              <a:rPr lang="en-US" sz="1600" b="1" dirty="0">
                <a:solidFill>
                  <a:schemeClr val="tx2"/>
                </a:solidFill>
              </a:rPr>
              <a:t>40</a:t>
            </a:r>
          </a:p>
        </p:txBody>
      </p:sp>
      <p:sp>
        <p:nvSpPr>
          <p:cNvPr id="56" name="TextBox 61"/>
          <p:cNvSpPr txBox="1">
            <a:spLocks noChangeArrowheads="1"/>
          </p:cNvSpPr>
          <p:nvPr/>
        </p:nvSpPr>
        <p:spPr bwMode="auto">
          <a:xfrm>
            <a:off x="4906850" y="7341232"/>
            <a:ext cx="697587" cy="358396"/>
          </a:xfrm>
          <a:prstGeom prst="rect">
            <a:avLst/>
          </a:prstGeom>
          <a:noFill/>
          <a:ln w="9525">
            <a:noFill/>
            <a:miter lim="800000"/>
            <a:headEnd/>
            <a:tailEnd/>
          </a:ln>
        </p:spPr>
        <p:txBody>
          <a:bodyPr lIns="111090" tIns="55545" rIns="111090" bIns="55545">
            <a:spAutoFit/>
          </a:bodyPr>
          <a:lstStyle/>
          <a:p>
            <a:pPr algn="ctr"/>
            <a:r>
              <a:rPr lang="en-US" sz="1600" b="1" dirty="0">
                <a:solidFill>
                  <a:schemeClr val="tx2"/>
                </a:solidFill>
              </a:rPr>
              <a:t>60</a:t>
            </a:r>
          </a:p>
        </p:txBody>
      </p:sp>
      <p:cxnSp>
        <p:nvCxnSpPr>
          <p:cNvPr id="57" name="Straight Connector 93"/>
          <p:cNvCxnSpPr>
            <a:cxnSpLocks noChangeShapeType="1"/>
          </p:cNvCxnSpPr>
          <p:nvPr/>
        </p:nvCxnSpPr>
        <p:spPr bwMode="auto">
          <a:xfrm rot="16200000" flipV="1">
            <a:off x="4693509" y="5628080"/>
            <a:ext cx="3318292" cy="0"/>
          </a:xfrm>
          <a:prstGeom prst="line">
            <a:avLst/>
          </a:prstGeom>
          <a:noFill/>
          <a:ln w="9525" algn="ctr">
            <a:solidFill>
              <a:schemeClr val="tx1"/>
            </a:solidFill>
            <a:prstDash val="dash"/>
            <a:round/>
            <a:headEnd/>
            <a:tailEnd/>
          </a:ln>
        </p:spPr>
      </p:cxnSp>
      <p:cxnSp>
        <p:nvCxnSpPr>
          <p:cNvPr id="58" name="Straight Connector 93"/>
          <p:cNvCxnSpPr>
            <a:cxnSpLocks noChangeShapeType="1"/>
          </p:cNvCxnSpPr>
          <p:nvPr/>
        </p:nvCxnSpPr>
        <p:spPr bwMode="auto">
          <a:xfrm rot="16200000" flipV="1">
            <a:off x="5798961" y="5627142"/>
            <a:ext cx="3318292" cy="1875"/>
          </a:xfrm>
          <a:prstGeom prst="line">
            <a:avLst/>
          </a:prstGeom>
          <a:noFill/>
          <a:ln w="9525" algn="ctr">
            <a:solidFill>
              <a:schemeClr val="tx1"/>
            </a:solidFill>
            <a:prstDash val="dash"/>
            <a:round/>
            <a:headEnd/>
            <a:tailEnd/>
          </a:ln>
        </p:spPr>
      </p:cxnSp>
      <p:sp>
        <p:nvSpPr>
          <p:cNvPr id="59" name="TextBox 61"/>
          <p:cNvSpPr txBox="1">
            <a:spLocks noChangeArrowheads="1"/>
          </p:cNvSpPr>
          <p:nvPr/>
        </p:nvSpPr>
        <p:spPr bwMode="auto">
          <a:xfrm>
            <a:off x="6011363" y="7341232"/>
            <a:ext cx="697587" cy="358396"/>
          </a:xfrm>
          <a:prstGeom prst="rect">
            <a:avLst/>
          </a:prstGeom>
          <a:noFill/>
          <a:ln w="9525">
            <a:noFill/>
            <a:miter lim="800000"/>
            <a:headEnd/>
            <a:tailEnd/>
          </a:ln>
        </p:spPr>
        <p:txBody>
          <a:bodyPr lIns="111090" tIns="55545" rIns="111090" bIns="55545">
            <a:spAutoFit/>
          </a:bodyPr>
          <a:lstStyle/>
          <a:p>
            <a:pPr algn="ctr"/>
            <a:r>
              <a:rPr lang="en-US" sz="1600" b="1" dirty="0">
                <a:solidFill>
                  <a:schemeClr val="tx2"/>
                </a:solidFill>
              </a:rPr>
              <a:t>80</a:t>
            </a:r>
          </a:p>
        </p:txBody>
      </p:sp>
      <p:sp>
        <p:nvSpPr>
          <p:cNvPr id="60" name="TextBox 61"/>
          <p:cNvSpPr txBox="1">
            <a:spLocks noChangeArrowheads="1"/>
          </p:cNvSpPr>
          <p:nvPr/>
        </p:nvSpPr>
        <p:spPr bwMode="auto">
          <a:xfrm>
            <a:off x="7117751" y="7341232"/>
            <a:ext cx="697587" cy="358396"/>
          </a:xfrm>
          <a:prstGeom prst="rect">
            <a:avLst/>
          </a:prstGeom>
          <a:noFill/>
          <a:ln w="9525">
            <a:noFill/>
            <a:miter lim="800000"/>
            <a:headEnd/>
            <a:tailEnd/>
          </a:ln>
        </p:spPr>
        <p:txBody>
          <a:bodyPr lIns="111090" tIns="55545" rIns="111090" bIns="55545">
            <a:spAutoFit/>
          </a:bodyPr>
          <a:lstStyle/>
          <a:p>
            <a:pPr algn="ctr"/>
            <a:r>
              <a:rPr lang="en-US" sz="1600" b="1" dirty="0">
                <a:solidFill>
                  <a:schemeClr val="tx2"/>
                </a:solidFill>
              </a:rPr>
              <a:t>100</a:t>
            </a:r>
          </a:p>
        </p:txBody>
      </p:sp>
      <p:sp>
        <p:nvSpPr>
          <p:cNvPr id="61" name="TextBox 50"/>
          <p:cNvSpPr txBox="1">
            <a:spLocks noChangeArrowheads="1"/>
          </p:cNvSpPr>
          <p:nvPr/>
        </p:nvSpPr>
        <p:spPr bwMode="auto">
          <a:xfrm>
            <a:off x="7969107" y="7141215"/>
            <a:ext cx="1530191" cy="388034"/>
          </a:xfrm>
          <a:prstGeom prst="rect">
            <a:avLst/>
          </a:prstGeom>
          <a:noFill/>
          <a:ln w="9525">
            <a:noFill/>
            <a:miter lim="800000"/>
            <a:headEnd/>
            <a:tailEnd/>
          </a:ln>
        </p:spPr>
        <p:txBody>
          <a:bodyPr lIns="111090" tIns="55545" rIns="111090" bIns="55545">
            <a:spAutoFit/>
          </a:bodyPr>
          <a:lstStyle/>
          <a:p>
            <a:pPr>
              <a:defRPr/>
            </a:pPr>
            <a:r>
              <a:rPr lang="en-US" sz="1800" b="1" dirty="0" smtClean="0">
                <a:solidFill>
                  <a:schemeClr val="tx2"/>
                </a:solidFill>
                <a:latin typeface="+mn-lt"/>
              </a:rPr>
              <a:t>% Run</a:t>
            </a:r>
            <a:endParaRPr lang="en-US" sz="1800" b="1" dirty="0">
              <a:solidFill>
                <a:schemeClr val="tx2"/>
              </a:solidFill>
              <a:latin typeface="+mn-lt"/>
            </a:endParaRPr>
          </a:p>
        </p:txBody>
      </p:sp>
      <p:cxnSp>
        <p:nvCxnSpPr>
          <p:cNvPr id="63" name="Straight Connector 43"/>
          <p:cNvCxnSpPr>
            <a:cxnSpLocks noChangeShapeType="1"/>
          </p:cNvCxnSpPr>
          <p:nvPr/>
        </p:nvCxnSpPr>
        <p:spPr bwMode="auto">
          <a:xfrm flipV="1">
            <a:off x="1958982" y="4676997"/>
            <a:ext cx="5485060" cy="2610230"/>
          </a:xfrm>
          <a:prstGeom prst="line">
            <a:avLst/>
          </a:prstGeom>
          <a:noFill/>
          <a:ln w="25400" algn="ctr">
            <a:solidFill>
              <a:srgbClr val="FF9900"/>
            </a:solidFill>
            <a:round/>
            <a:headEnd/>
            <a:tailEnd/>
          </a:ln>
        </p:spPr>
      </p:cxnSp>
      <p:sp>
        <p:nvSpPr>
          <p:cNvPr id="64" name="Oval 104"/>
          <p:cNvSpPr>
            <a:spLocks noChangeArrowheads="1"/>
          </p:cNvSpPr>
          <p:nvPr/>
        </p:nvSpPr>
        <p:spPr bwMode="auto">
          <a:xfrm>
            <a:off x="1786460" y="6875191"/>
            <a:ext cx="568195" cy="654058"/>
          </a:xfrm>
          <a:prstGeom prst="ellipse">
            <a:avLst/>
          </a:prstGeom>
          <a:solidFill>
            <a:schemeClr val="bg1">
              <a:lumMod val="75000"/>
              <a:alpha val="50195"/>
            </a:schemeClr>
          </a:solidFill>
          <a:ln w="9525" algn="ctr">
            <a:noFill/>
            <a:round/>
            <a:headEnd/>
            <a:tailEnd/>
          </a:ln>
        </p:spPr>
        <p:txBody>
          <a:bodyPr lIns="111090" tIns="55545" rIns="111090" bIns="55545"/>
          <a:lstStyle/>
          <a:p>
            <a:pPr eaLnBrk="0" hangingPunct="0"/>
            <a:endParaRPr lang="en-US" sz="2900" dirty="0"/>
          </a:p>
        </p:txBody>
      </p:sp>
      <p:sp>
        <p:nvSpPr>
          <p:cNvPr id="65" name="TextBox 46"/>
          <p:cNvSpPr txBox="1">
            <a:spLocks noChangeArrowheads="1"/>
          </p:cNvSpPr>
          <p:nvPr/>
        </p:nvSpPr>
        <p:spPr bwMode="auto">
          <a:xfrm>
            <a:off x="7210358" y="4448036"/>
            <a:ext cx="1638955" cy="296841"/>
          </a:xfrm>
          <a:prstGeom prst="rect">
            <a:avLst/>
          </a:prstGeom>
          <a:noFill/>
          <a:ln w="9525">
            <a:noFill/>
            <a:miter lim="800000"/>
            <a:headEnd/>
            <a:tailEnd/>
          </a:ln>
        </p:spPr>
        <p:txBody>
          <a:bodyPr lIns="111090" tIns="55545" rIns="111090" bIns="55545">
            <a:spAutoFit/>
          </a:bodyPr>
          <a:lstStyle/>
          <a:p>
            <a:pPr algn="ctr"/>
            <a:r>
              <a:rPr lang="en-US" sz="1200" b="1" dirty="0">
                <a:solidFill>
                  <a:srgbClr val="FF9900"/>
                </a:solidFill>
              </a:rPr>
              <a:t>Competitor </a:t>
            </a:r>
            <a:r>
              <a:rPr lang="en-US" sz="1200" b="1" dirty="0" smtClean="0">
                <a:solidFill>
                  <a:srgbClr val="FF9900"/>
                </a:solidFill>
              </a:rPr>
              <a:t>F</a:t>
            </a:r>
            <a:endParaRPr lang="en-US" sz="1200" b="1" dirty="0">
              <a:solidFill>
                <a:srgbClr val="FF9900"/>
              </a:solidFill>
            </a:endParaRPr>
          </a:p>
        </p:txBody>
      </p:sp>
      <p:cxnSp>
        <p:nvCxnSpPr>
          <p:cNvPr id="67" name="Straight Connector 33"/>
          <p:cNvCxnSpPr>
            <a:cxnSpLocks noChangeShapeType="1"/>
          </p:cNvCxnSpPr>
          <p:nvPr/>
        </p:nvCxnSpPr>
        <p:spPr bwMode="auto">
          <a:xfrm flipV="1">
            <a:off x="1958982" y="5077032"/>
            <a:ext cx="5500062" cy="2210195"/>
          </a:xfrm>
          <a:prstGeom prst="line">
            <a:avLst/>
          </a:prstGeom>
          <a:noFill/>
          <a:ln w="25400" algn="ctr">
            <a:solidFill>
              <a:srgbClr val="00B0F0"/>
            </a:solidFill>
            <a:round/>
            <a:headEnd/>
            <a:tailEnd/>
          </a:ln>
        </p:spPr>
      </p:cxnSp>
      <p:sp>
        <p:nvSpPr>
          <p:cNvPr id="68" name="TextBox 46"/>
          <p:cNvSpPr txBox="1">
            <a:spLocks noChangeArrowheads="1"/>
          </p:cNvSpPr>
          <p:nvPr/>
        </p:nvSpPr>
        <p:spPr bwMode="auto">
          <a:xfrm>
            <a:off x="7218380" y="4857486"/>
            <a:ext cx="1638955" cy="296841"/>
          </a:xfrm>
          <a:prstGeom prst="rect">
            <a:avLst/>
          </a:prstGeom>
          <a:noFill/>
          <a:ln w="9525">
            <a:noFill/>
            <a:miter lim="800000"/>
            <a:headEnd/>
            <a:tailEnd/>
          </a:ln>
        </p:spPr>
        <p:txBody>
          <a:bodyPr lIns="111090" tIns="55545" rIns="111090" bIns="55545">
            <a:spAutoFit/>
          </a:bodyPr>
          <a:lstStyle/>
          <a:p>
            <a:pPr algn="ctr"/>
            <a:r>
              <a:rPr lang="en-US" sz="1200" b="1" dirty="0">
                <a:solidFill>
                  <a:srgbClr val="0096D6"/>
                </a:solidFill>
              </a:rPr>
              <a:t>Competitor </a:t>
            </a:r>
            <a:r>
              <a:rPr lang="en-US" sz="1200" b="1" dirty="0" smtClean="0">
                <a:solidFill>
                  <a:srgbClr val="0096D6"/>
                </a:solidFill>
              </a:rPr>
              <a:t>R</a:t>
            </a:r>
            <a:endParaRPr lang="en-US" sz="1200" b="1" dirty="0">
              <a:solidFill>
                <a:srgbClr val="0096D6"/>
              </a:solidFill>
            </a:endParaRPr>
          </a:p>
        </p:txBody>
      </p:sp>
      <p:sp>
        <p:nvSpPr>
          <p:cNvPr id="69" name="Rectangle 3"/>
          <p:cNvSpPr txBox="1">
            <a:spLocks noChangeArrowheads="1"/>
          </p:cNvSpPr>
          <p:nvPr/>
        </p:nvSpPr>
        <p:spPr>
          <a:xfrm>
            <a:off x="365125" y="1485945"/>
            <a:ext cx="9721850" cy="5710238"/>
          </a:xfrm>
          <a:prstGeom prst="rect">
            <a:avLst/>
          </a:prstGeom>
        </p:spPr>
        <p:txBody>
          <a:bodyPr/>
          <a:lstStyle/>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r>
              <a:rPr lang="en-US" sz="2400" kern="0" dirty="0" smtClean="0">
                <a:solidFill>
                  <a:schemeClr val="tx2"/>
                </a:solidFill>
              </a:rPr>
              <a:t>If competitors are claiming better low-power modes, these are only an advantage if the overall system is spending </a:t>
            </a:r>
            <a:r>
              <a:rPr lang="en-US" sz="2400" b="1" kern="0" dirty="0" smtClean="0">
                <a:solidFill>
                  <a:schemeClr val="tx2"/>
                </a:solidFill>
              </a:rPr>
              <a:t>more than 90%</a:t>
            </a:r>
            <a:r>
              <a:rPr lang="en-US" sz="2400" kern="0" dirty="0" smtClean="0">
                <a:solidFill>
                  <a:schemeClr val="tx2"/>
                </a:solidFill>
              </a:rPr>
              <a:t> of the time </a:t>
            </a:r>
            <a:r>
              <a:rPr lang="en-US" sz="2400" b="1" kern="0" dirty="0" smtClean="0">
                <a:solidFill>
                  <a:schemeClr val="tx2"/>
                </a:solidFill>
              </a:rPr>
              <a:t>doing nothing </a:t>
            </a:r>
            <a:r>
              <a:rPr lang="en-US" sz="2400" kern="0" dirty="0" smtClean="0">
                <a:solidFill>
                  <a:schemeClr val="tx2"/>
                </a:solidFill>
              </a:rPr>
              <a:t>in low-power mode</a:t>
            </a: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en-US" sz="3000" b="0" i="0" u="none" strike="noStrike" kern="0" cap="none" spc="0" normalizeH="0" baseline="0" noProof="0" dirty="0" smtClean="0">
              <a:ln>
                <a:noFill/>
              </a:ln>
              <a:solidFill>
                <a:schemeClr val="tx1"/>
              </a:solidFill>
              <a:effectLst/>
              <a:uLnTx/>
              <a:uFillTx/>
              <a:latin typeface="+mn-lt"/>
              <a:ea typeface="+mn-ea"/>
              <a:cs typeface="+mn-cs"/>
            </a:endParaRP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None/>
              <a:tabLst/>
              <a:defRPr/>
            </a:pPr>
            <a:endParaRPr kumimoji="0" lang="en-US" sz="3000" b="0" i="0" u="none" strike="noStrike" kern="0" cap="none" spc="0" normalizeH="0" baseline="0" noProof="0" dirty="0" smtClean="0">
              <a:ln>
                <a:noFill/>
              </a:ln>
              <a:solidFill>
                <a:schemeClr val="tx1"/>
              </a:solidFill>
              <a:effectLst/>
              <a:uLnTx/>
              <a:uFillTx/>
              <a:latin typeface="+mn-lt"/>
              <a:ea typeface="+mn-ea"/>
              <a:cs typeface="+mn-cs"/>
            </a:endParaRP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en-US" sz="3000" b="0" i="0" u="none" strike="noStrike" kern="0" cap="none" spc="0" normalizeH="0" baseline="0" noProof="0" dirty="0" smtClean="0">
              <a:ln>
                <a:noFill/>
              </a:ln>
              <a:solidFill>
                <a:schemeClr val="tx1"/>
              </a:solidFill>
              <a:effectLst/>
              <a:uLnTx/>
              <a:uFillTx/>
              <a:latin typeface="+mn-lt"/>
              <a:ea typeface="+mn-ea"/>
              <a:cs typeface="+mn-cs"/>
            </a:endParaRPr>
          </a:p>
          <a:p>
            <a:pPr marL="398463" marR="0" lvl="0" indent="-398463" algn="l" defTabSz="1063625" rtl="0" eaLnBrk="0" fontAlgn="base" latinLnBrk="0" hangingPunct="0">
              <a:lnSpc>
                <a:spcPct val="100000"/>
              </a:lnSpc>
              <a:spcBef>
                <a:spcPct val="20000"/>
              </a:spcBef>
              <a:spcAft>
                <a:spcPct val="0"/>
              </a:spcAft>
              <a:buClr>
                <a:srgbClr val="FF9900"/>
              </a:buClr>
              <a:buSzTx/>
              <a:buFont typeface="Wingdings" pitchFamily="2" charset="2"/>
              <a:buChar char="§"/>
              <a:tabLst/>
              <a:defRPr/>
            </a:pPr>
            <a:endParaRPr kumimoji="0" lang="en-US" sz="3000" b="0" i="0" u="none" strike="noStrike" kern="0" cap="none" spc="0" normalizeH="0" baseline="0" noProof="0" dirty="0" smtClean="0">
              <a:ln>
                <a:noFill/>
              </a:ln>
              <a:solidFill>
                <a:schemeClr val="tx1"/>
              </a:solidFill>
              <a:effectLst/>
              <a:uLnTx/>
              <a:uFillTx/>
              <a:latin typeface="+mn-lt"/>
              <a:ea typeface="+mn-ea"/>
              <a:cs typeface="+mn-cs"/>
            </a:endParaRPr>
          </a:p>
        </p:txBody>
      </p:sp>
      <p:cxnSp>
        <p:nvCxnSpPr>
          <p:cNvPr id="62" name="Straight Connector 32"/>
          <p:cNvCxnSpPr>
            <a:cxnSpLocks noChangeShapeType="1"/>
          </p:cNvCxnSpPr>
          <p:nvPr/>
        </p:nvCxnSpPr>
        <p:spPr bwMode="auto">
          <a:xfrm flipV="1">
            <a:off x="1938354" y="6091121"/>
            <a:ext cx="5516940" cy="1170104"/>
          </a:xfrm>
          <a:prstGeom prst="line">
            <a:avLst/>
          </a:prstGeom>
          <a:noFill/>
          <a:ln w="28575" algn="ctr">
            <a:solidFill>
              <a:srgbClr val="DA2A69"/>
            </a:solidFill>
            <a:round/>
            <a:headEnd/>
            <a:tailEnd/>
          </a:ln>
        </p:spPr>
      </p:cxnSp>
      <p:grpSp>
        <p:nvGrpSpPr>
          <p:cNvPr id="72" name="Group 71"/>
          <p:cNvGrpSpPr/>
          <p:nvPr/>
        </p:nvGrpSpPr>
        <p:grpSpPr>
          <a:xfrm>
            <a:off x="7150137" y="5593205"/>
            <a:ext cx="1695212" cy="646623"/>
            <a:chOff x="7150137" y="5593205"/>
            <a:chExt cx="1695212" cy="646623"/>
          </a:xfrm>
        </p:grpSpPr>
        <p:sp>
          <p:nvSpPr>
            <p:cNvPr id="66" name="TextBox 48"/>
            <p:cNvSpPr txBox="1">
              <a:spLocks noChangeArrowheads="1"/>
            </p:cNvSpPr>
            <p:nvPr/>
          </p:nvSpPr>
          <p:spPr bwMode="auto">
            <a:xfrm>
              <a:off x="7150137" y="5942987"/>
              <a:ext cx="1695212" cy="296841"/>
            </a:xfrm>
            <a:prstGeom prst="rect">
              <a:avLst/>
            </a:prstGeom>
            <a:noFill/>
            <a:ln w="9525">
              <a:noFill/>
              <a:miter lim="800000"/>
              <a:headEnd/>
              <a:tailEnd/>
            </a:ln>
          </p:spPr>
          <p:txBody>
            <a:bodyPr lIns="111090" tIns="55545" rIns="111090" bIns="55545">
              <a:spAutoFit/>
            </a:bodyPr>
            <a:lstStyle/>
            <a:p>
              <a:pPr algn="ctr"/>
              <a:r>
                <a:rPr lang="en-US" sz="1200" b="1" dirty="0">
                  <a:solidFill>
                    <a:srgbClr val="DA2A69"/>
                  </a:solidFill>
                </a:rPr>
                <a:t>STM32 </a:t>
              </a:r>
              <a:r>
                <a:rPr lang="en-US" sz="1200" b="1" dirty="0" smtClean="0">
                  <a:solidFill>
                    <a:srgbClr val="DA2A69"/>
                  </a:solidFill>
                </a:rPr>
                <a:t>F4</a:t>
              </a:r>
              <a:endParaRPr lang="en-US" sz="1200" b="1" dirty="0">
                <a:solidFill>
                  <a:srgbClr val="DA2A69"/>
                </a:solidFill>
              </a:endParaRPr>
            </a:p>
          </p:txBody>
        </p:sp>
        <p:pic>
          <p:nvPicPr>
            <p:cNvPr id="70" name="Picture 69" descr="branding_F4.png"/>
            <p:cNvPicPr>
              <a:picLocks noChangeAspect="1"/>
            </p:cNvPicPr>
            <p:nvPr/>
          </p:nvPicPr>
          <p:blipFill>
            <a:blip r:embed="rId3" cstate="print"/>
            <a:stretch>
              <a:fillRect/>
            </a:stretch>
          </p:blipFill>
          <p:spPr>
            <a:xfrm>
              <a:off x="7695574" y="5593205"/>
              <a:ext cx="544076" cy="412591"/>
            </a:xfrm>
            <a:prstGeom prst="rect">
              <a:avLst/>
            </a:prstGeom>
          </p:spPr>
        </p:pic>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1000" fill="hold"/>
                                        <p:tgtEl>
                                          <p:spTgt spid="62"/>
                                        </p:tgtEl>
                                        <p:attrNameLst>
                                          <p:attrName>ppt_w</p:attrName>
                                        </p:attrNameLst>
                                      </p:cBhvr>
                                      <p:tavLst>
                                        <p:tav tm="0">
                                          <p:val>
                                            <p:strVal val="#ppt_w*0.70"/>
                                          </p:val>
                                        </p:tav>
                                        <p:tav tm="100000">
                                          <p:val>
                                            <p:strVal val="#ppt_w"/>
                                          </p:val>
                                        </p:tav>
                                      </p:tavLst>
                                    </p:anim>
                                    <p:anim calcmode="lin" valueType="num">
                                      <p:cBhvr>
                                        <p:cTn id="8" dur="1000" fill="hold"/>
                                        <p:tgtEl>
                                          <p:spTgt spid="62"/>
                                        </p:tgtEl>
                                        <p:attrNameLst>
                                          <p:attrName>ppt_h</p:attrName>
                                        </p:attrNameLst>
                                      </p:cBhvr>
                                      <p:tavLst>
                                        <p:tav tm="0">
                                          <p:val>
                                            <p:strVal val="#ppt_h"/>
                                          </p:val>
                                        </p:tav>
                                        <p:tav tm="100000">
                                          <p:val>
                                            <p:strVal val="#ppt_h"/>
                                          </p:val>
                                        </p:tav>
                                      </p:tavLst>
                                    </p:anim>
                                    <p:animEffect transition="in" filter="fade">
                                      <p:cBhvr>
                                        <p:cTn id="9" dur="1000"/>
                                        <p:tgtEl>
                                          <p:spTgt spid="62"/>
                                        </p:tgtEl>
                                      </p:cBhvr>
                                    </p:animEffect>
                                  </p:childTnLst>
                                </p:cTn>
                              </p:par>
                              <p:par>
                                <p:cTn id="10" presetID="10" presetClass="entr" presetSubtype="0"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19"/>
          <p:cNvSpPr>
            <a:spLocks noGrp="1" noChangeArrowheads="1"/>
          </p:cNvSpPr>
          <p:nvPr>
            <p:ph type="title"/>
          </p:nvPr>
        </p:nvSpPr>
        <p:spPr bwMode="auto">
          <a:xfrm>
            <a:off x="261938" y="418792"/>
            <a:ext cx="9721850" cy="665162"/>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STM32 F4 block diagram</a:t>
            </a:r>
          </a:p>
        </p:txBody>
      </p:sp>
      <p:sp>
        <p:nvSpPr>
          <p:cNvPr id="11267" name="Rectangle 87"/>
          <p:cNvSpPr>
            <a:spLocks noChangeArrowheads="1"/>
          </p:cNvSpPr>
          <p:nvPr/>
        </p:nvSpPr>
        <p:spPr bwMode="auto">
          <a:xfrm>
            <a:off x="396875" y="1417638"/>
            <a:ext cx="4095750" cy="5748337"/>
          </a:xfrm>
          <a:prstGeom prst="rect">
            <a:avLst/>
          </a:prstGeom>
          <a:noFill/>
          <a:ln w="9525">
            <a:noFill/>
            <a:miter lim="800000"/>
            <a:headEnd/>
            <a:tailEnd/>
          </a:ln>
        </p:spPr>
        <p:txBody>
          <a:bodyPr lIns="94160" tIns="47077" rIns="94160" bIns="47077"/>
          <a:lstStyle/>
          <a:p>
            <a:pPr marL="398463" indent="-398463" defTabSz="1063625" eaLnBrk="0" hangingPunct="0">
              <a:lnSpc>
                <a:spcPct val="95000"/>
              </a:lnSpc>
              <a:spcBef>
                <a:spcPct val="20000"/>
              </a:spcBef>
              <a:spcAft>
                <a:spcPct val="45000"/>
              </a:spcAft>
              <a:buClr>
                <a:srgbClr val="FF9900"/>
              </a:buClr>
              <a:buFont typeface="Wingdings" pitchFamily="2" charset="2"/>
              <a:buNone/>
            </a:pPr>
            <a:r>
              <a:rPr lang="en-US" sz="2000" b="1" dirty="0" smtClean="0"/>
              <a:t>Feature </a:t>
            </a:r>
            <a:r>
              <a:rPr lang="en-US" sz="2000" b="1" dirty="0"/>
              <a:t>highlight </a:t>
            </a:r>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a:t>168 MHz Cortex-M4 CPU</a:t>
            </a:r>
          </a:p>
          <a:p>
            <a:pPr marL="855663" lvl="1"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smtClean="0"/>
              <a:t>Floating point unit </a:t>
            </a:r>
            <a:r>
              <a:rPr lang="en-US" sz="2000" dirty="0"/>
              <a:t>(FPU)</a:t>
            </a:r>
          </a:p>
          <a:p>
            <a:pPr marL="855663" lvl="1"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a:t>ART Accelerator </a:t>
            </a:r>
            <a:r>
              <a:rPr lang="en-US" sz="2000" baseline="30000" dirty="0"/>
              <a:t>TM</a:t>
            </a:r>
          </a:p>
          <a:p>
            <a:pPr marL="855663" lvl="1"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smtClean="0"/>
              <a:t>Multi-level </a:t>
            </a:r>
            <a:r>
              <a:rPr lang="en-US" sz="2000" dirty="0"/>
              <a:t>AHB </a:t>
            </a:r>
            <a:r>
              <a:rPr lang="en-US" sz="2000" dirty="0" smtClean="0"/>
              <a:t>bus matrix</a:t>
            </a:r>
            <a:endParaRPr lang="en-US" sz="2000" dirty="0"/>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smtClean="0"/>
              <a:t>1-Mbyte </a:t>
            </a:r>
            <a:r>
              <a:rPr lang="en-US" sz="2000" dirty="0"/>
              <a:t>Flash, </a:t>
            </a:r>
            <a:r>
              <a:rPr lang="en-US" sz="2000" dirty="0" smtClean="0"/>
              <a:t/>
            </a:r>
            <a:br>
              <a:rPr lang="en-US" sz="2000" dirty="0" smtClean="0"/>
            </a:br>
            <a:r>
              <a:rPr lang="en-US" sz="2000" dirty="0" smtClean="0"/>
              <a:t>192-Kbyte </a:t>
            </a:r>
            <a:r>
              <a:rPr lang="en-US" sz="2000" dirty="0"/>
              <a:t>SRAM</a:t>
            </a:r>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a:t>1.7 to </a:t>
            </a:r>
            <a:r>
              <a:rPr lang="en-US" sz="2000" dirty="0" smtClean="0"/>
              <a:t>3.6 V supply</a:t>
            </a:r>
            <a:endParaRPr lang="en-US" sz="2000" dirty="0"/>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a:t>RTC: &lt;</a:t>
            </a:r>
            <a:r>
              <a:rPr lang="en-US" sz="2000" dirty="0" smtClean="0"/>
              <a:t>1 µA </a:t>
            </a:r>
            <a:r>
              <a:rPr lang="en-US" sz="2000" dirty="0" err="1"/>
              <a:t>typ</a:t>
            </a:r>
            <a:r>
              <a:rPr lang="en-US" sz="2000" dirty="0"/>
              <a:t>, sub second accuracy</a:t>
            </a:r>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a:t>2x full duplex I²S</a:t>
            </a:r>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smtClean="0"/>
              <a:t>3x 12-bit </a:t>
            </a:r>
            <a:r>
              <a:rPr lang="en-US" sz="2000" dirty="0"/>
              <a:t>ADC </a:t>
            </a:r>
            <a:r>
              <a:rPr lang="en-US" sz="2000" dirty="0" smtClean="0"/>
              <a:t/>
            </a:r>
            <a:br>
              <a:rPr lang="en-US" sz="2000" dirty="0" smtClean="0"/>
            </a:br>
            <a:r>
              <a:rPr lang="en-US" sz="2000" dirty="0" smtClean="0"/>
              <a:t>0.41 µs/2.4 </a:t>
            </a:r>
            <a:r>
              <a:rPr lang="en-US" sz="2000" dirty="0"/>
              <a:t>MSPS</a:t>
            </a:r>
          </a:p>
          <a:p>
            <a:pPr marL="398463" indent="-398463" defTabSz="1063625" eaLnBrk="0" hangingPunct="0">
              <a:lnSpc>
                <a:spcPct val="95000"/>
              </a:lnSpc>
              <a:spcBef>
                <a:spcPct val="20000"/>
              </a:spcBef>
              <a:spcAft>
                <a:spcPct val="45000"/>
              </a:spcAft>
              <a:buClr>
                <a:srgbClr val="FF9900"/>
              </a:buClr>
              <a:buFont typeface="Wingdings" pitchFamily="2" charset="2"/>
              <a:buChar char="§"/>
            </a:pPr>
            <a:r>
              <a:rPr lang="en-US" sz="2000" dirty="0"/>
              <a:t>168 MHz timers</a:t>
            </a:r>
          </a:p>
          <a:p>
            <a:pPr marL="398463" indent="-398463" defTabSz="1063625" eaLnBrk="0" hangingPunct="0">
              <a:lnSpc>
                <a:spcPct val="95000"/>
              </a:lnSpc>
              <a:spcBef>
                <a:spcPct val="20000"/>
              </a:spcBef>
              <a:spcAft>
                <a:spcPct val="45000"/>
              </a:spcAft>
              <a:buClr>
                <a:srgbClr val="FF9900"/>
              </a:buClr>
              <a:buFont typeface="Wingdings" pitchFamily="2" charset="2"/>
              <a:buChar char="§"/>
            </a:pPr>
            <a:endParaRPr lang="en-US" sz="2000" dirty="0"/>
          </a:p>
        </p:txBody>
      </p:sp>
      <p:pic>
        <p:nvPicPr>
          <p:cNvPr id="5" name="Picture 4" descr="stm32f4_bd.jpg"/>
          <p:cNvPicPr>
            <a:picLocks noChangeAspect="1"/>
          </p:cNvPicPr>
          <p:nvPr/>
        </p:nvPicPr>
        <p:blipFill>
          <a:blip r:embed="rId3" cstate="print"/>
          <a:stretch>
            <a:fillRect/>
          </a:stretch>
        </p:blipFill>
        <p:spPr>
          <a:xfrm>
            <a:off x="4740676" y="1591415"/>
            <a:ext cx="5830190" cy="6065857"/>
          </a:xfrm>
          <a:prstGeom prst="rect">
            <a:avLst/>
          </a:prstGeom>
        </p:spPr>
      </p:pic>
    </p:spTree>
    <p:extLst>
      <p:ext uri="{BB962C8B-B14F-4D97-AF65-F5344CB8AC3E}">
        <p14:creationId xmlns:p14="http://schemas.microsoft.com/office/powerpoint/2010/main" val="59327314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Rectangle 44"/>
          <p:cNvSpPr>
            <a:spLocks noGrp="1" noChangeArrowheads="1"/>
          </p:cNvSpPr>
          <p:nvPr>
            <p:ph type="title" idx="4294967295"/>
          </p:nvPr>
        </p:nvSpPr>
        <p:spPr bwMode="auto">
          <a:xfrm>
            <a:off x="373333" y="424149"/>
            <a:ext cx="9721850" cy="612775"/>
          </a:xfrm>
          <a:prstGeom prst="rect">
            <a:avLst/>
          </a:prstGeom>
          <a:noFill/>
          <a:ln>
            <a:miter lim="800000"/>
            <a:headEnd/>
            <a:tailEnd/>
          </a:ln>
        </p:spPr>
        <p:txBody>
          <a:bodyPr lIns="111090" tIns="55545" rIns="111090" bIns="55545"/>
          <a:lstStyle/>
          <a:p>
            <a:r>
              <a:rPr lang="en-US" dirty="0" smtClean="0"/>
              <a:t>STM32 F4 portfolio</a:t>
            </a:r>
            <a:endParaRPr lang="en-US" sz="2400" dirty="0" smtClean="0"/>
          </a:p>
        </p:txBody>
      </p:sp>
      <p:pic>
        <p:nvPicPr>
          <p:cNvPr id="7" name="Picture 6" descr="branding_F4.png"/>
          <p:cNvPicPr>
            <a:picLocks noChangeAspect="1"/>
          </p:cNvPicPr>
          <p:nvPr/>
        </p:nvPicPr>
        <p:blipFill>
          <a:blip r:embed="rId3" cstate="print"/>
          <a:stretch>
            <a:fillRect/>
          </a:stretch>
        </p:blipFill>
        <p:spPr>
          <a:xfrm>
            <a:off x="8772525" y="1593887"/>
            <a:ext cx="1821527" cy="1381325"/>
          </a:xfrm>
          <a:prstGeom prst="rect">
            <a:avLst/>
          </a:prstGeom>
        </p:spPr>
      </p:pic>
      <p:pic>
        <p:nvPicPr>
          <p:cNvPr id="6" name="Picture 5" descr="STM32F4_portofolio.jpg"/>
          <p:cNvPicPr>
            <a:picLocks noChangeAspect="1"/>
          </p:cNvPicPr>
          <p:nvPr/>
        </p:nvPicPr>
        <p:blipFill>
          <a:blip r:embed="rId4" cstate="print"/>
          <a:stretch>
            <a:fillRect/>
          </a:stretch>
        </p:blipFill>
        <p:spPr>
          <a:xfrm>
            <a:off x="492369" y="1468272"/>
            <a:ext cx="8370429" cy="6500071"/>
          </a:xfrm>
          <a:prstGeom prst="rect">
            <a:avLst/>
          </a:prstGeom>
        </p:spPr>
      </p:pic>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8049" name="Rectangle 3"/>
          <p:cNvSpPr>
            <a:spLocks noChangeArrowheads="1"/>
          </p:cNvSpPr>
          <p:nvPr/>
        </p:nvSpPr>
        <p:spPr bwMode="auto">
          <a:xfrm>
            <a:off x="404813" y="1754188"/>
            <a:ext cx="7119937" cy="1479550"/>
          </a:xfrm>
          <a:prstGeom prst="rect">
            <a:avLst/>
          </a:prstGeom>
          <a:noFill/>
          <a:ln w="9525">
            <a:noFill/>
            <a:miter lim="800000"/>
            <a:headEnd/>
            <a:tailEnd/>
          </a:ln>
        </p:spPr>
        <p:txBody>
          <a:bodyPr lIns="100732" tIns="50364" rIns="100732" bIns="50364"/>
          <a:lstStyle/>
          <a:p>
            <a:pPr marL="425450" indent="-425450" defTabSz="1133475">
              <a:spcBef>
                <a:spcPct val="20000"/>
              </a:spcBef>
              <a:buClr>
                <a:srgbClr val="FF9900"/>
              </a:buClr>
              <a:buFont typeface="Wingdings" pitchFamily="2" charset="2"/>
              <a:buChar char="§"/>
              <a:defRPr/>
            </a:pPr>
            <a:r>
              <a:rPr lang="en-US" sz="2200" dirty="0"/>
              <a:t>Evaluation board for full product feature evaluation</a:t>
            </a:r>
          </a:p>
          <a:p>
            <a:pPr marL="920750" lvl="1" indent="-354013" defTabSz="1133475">
              <a:spcBef>
                <a:spcPct val="20000"/>
              </a:spcBef>
              <a:buClr>
                <a:srgbClr val="FF9900"/>
              </a:buClr>
              <a:buFont typeface="Wingdings" pitchFamily="2" charset="2"/>
              <a:buChar char="§"/>
              <a:defRPr/>
            </a:pPr>
            <a:r>
              <a:rPr lang="en-US" sz="2200" dirty="0"/>
              <a:t>Hardware evaluation platform for all </a:t>
            </a:r>
            <a:r>
              <a:rPr lang="en-US" sz="2200" dirty="0" smtClean="0"/>
              <a:t>interfaces</a:t>
            </a:r>
            <a:endParaRPr lang="en-US" sz="2200" dirty="0"/>
          </a:p>
          <a:p>
            <a:pPr marL="920750" lvl="1" indent="-354013" defTabSz="1133475">
              <a:spcBef>
                <a:spcPct val="20000"/>
              </a:spcBef>
              <a:buClr>
                <a:srgbClr val="FF9900"/>
              </a:buClr>
              <a:buFont typeface="Wingdings" pitchFamily="2" charset="2"/>
              <a:buChar char="§"/>
              <a:defRPr/>
            </a:pPr>
            <a:r>
              <a:rPr lang="en-US" sz="2200" dirty="0"/>
              <a:t>Possible connection to all I/Os and all peripherals</a:t>
            </a:r>
          </a:p>
          <a:p>
            <a:pPr marL="463550" indent="-354013" defTabSz="1133475">
              <a:spcBef>
                <a:spcPct val="20000"/>
              </a:spcBef>
              <a:buClr>
                <a:srgbClr val="FF9900"/>
              </a:buClr>
              <a:buFont typeface="Wingdings" pitchFamily="2" charset="2"/>
              <a:buChar char="§"/>
              <a:defRPr/>
            </a:pPr>
            <a:r>
              <a:rPr lang="en-US" sz="2200" dirty="0"/>
              <a:t>Discovery kit for </a:t>
            </a:r>
            <a:r>
              <a:rPr lang="en-US" sz="2200" dirty="0" smtClean="0"/>
              <a:t>cost-effective </a:t>
            </a:r>
            <a:r>
              <a:rPr lang="en-US" sz="2200" dirty="0"/>
              <a:t>evaluation and </a:t>
            </a:r>
            <a:r>
              <a:rPr lang="en-US" sz="2200" dirty="0" smtClean="0"/>
              <a:t>prototyping</a:t>
            </a:r>
            <a:endParaRPr lang="en-US" sz="2200" dirty="0"/>
          </a:p>
          <a:p>
            <a:pPr marL="920750" lvl="1" indent="-354013" defTabSz="1133475">
              <a:spcBef>
                <a:spcPct val="20000"/>
              </a:spcBef>
              <a:buClr>
                <a:srgbClr val="FF9900"/>
              </a:buClr>
              <a:buFont typeface="Wingdings" pitchFamily="2" charset="2"/>
              <a:buNone/>
              <a:defRPr/>
            </a:pPr>
            <a:endParaRPr lang="en-US" sz="2200" dirty="0"/>
          </a:p>
          <a:p>
            <a:pPr marL="425450" indent="-425450" defTabSz="1133475">
              <a:spcBef>
                <a:spcPct val="20000"/>
              </a:spcBef>
              <a:buClr>
                <a:srgbClr val="FF9900"/>
              </a:buClr>
              <a:buFont typeface="Wingdings" pitchFamily="2" charset="2"/>
              <a:buChar char="§"/>
              <a:defRPr/>
            </a:pPr>
            <a:r>
              <a:rPr lang="en-US" dirty="0"/>
              <a:t>Large choice of development IDE solutions from the STM32 and ARM </a:t>
            </a:r>
            <a:r>
              <a:rPr lang="en-US" dirty="0" smtClean="0"/>
              <a:t>ecosystem</a:t>
            </a:r>
            <a:endParaRPr lang="en-US" dirty="0"/>
          </a:p>
          <a:p>
            <a:pPr marL="920750" lvl="1" indent="-354013" defTabSz="1133475">
              <a:spcBef>
                <a:spcPct val="20000"/>
              </a:spcBef>
              <a:buClr>
                <a:srgbClr val="FF9900"/>
              </a:buClr>
              <a:buFont typeface="Wingdings" pitchFamily="2" charset="2"/>
              <a:buChar char="§"/>
              <a:defRPr/>
            </a:pPr>
            <a:endParaRPr lang="en-US" sz="2200" dirty="0"/>
          </a:p>
          <a:p>
            <a:pPr marL="425450" indent="-425450" defTabSz="1133475">
              <a:spcBef>
                <a:spcPct val="20000"/>
              </a:spcBef>
              <a:buClr>
                <a:srgbClr val="FF9900"/>
              </a:buClr>
              <a:buFont typeface="Wingdings" pitchFamily="2" charset="2"/>
              <a:buChar char="§"/>
              <a:defRPr/>
            </a:pPr>
            <a:endParaRPr lang="en-US" sz="2200" dirty="0"/>
          </a:p>
        </p:txBody>
      </p:sp>
      <p:grpSp>
        <p:nvGrpSpPr>
          <p:cNvPr id="20483" name="Group 3"/>
          <p:cNvGrpSpPr>
            <a:grpSpLocks/>
          </p:cNvGrpSpPr>
          <p:nvPr/>
        </p:nvGrpSpPr>
        <p:grpSpPr bwMode="auto">
          <a:xfrm>
            <a:off x="911225" y="5724525"/>
            <a:ext cx="9059863" cy="1274763"/>
            <a:chOff x="606" y="4038"/>
            <a:chExt cx="4707" cy="843"/>
          </a:xfrm>
        </p:grpSpPr>
        <p:pic>
          <p:nvPicPr>
            <p:cNvPr id="20490" name="Picture 42" descr="signum_systems">
              <a:hlinkClick r:id="rId5"/>
            </p:cNvPr>
            <p:cNvPicPr>
              <a:picLocks noChangeAspect="1" noChangeArrowheads="1"/>
            </p:cNvPicPr>
            <p:nvPr/>
          </p:nvPicPr>
          <p:blipFill>
            <a:blip r:embed="rId6" cstate="print"/>
            <a:srcRect/>
            <a:stretch>
              <a:fillRect/>
            </a:stretch>
          </p:blipFill>
          <p:spPr bwMode="auto">
            <a:xfrm>
              <a:off x="2618" y="4607"/>
              <a:ext cx="542" cy="213"/>
            </a:xfrm>
            <a:prstGeom prst="rect">
              <a:avLst/>
            </a:prstGeom>
            <a:noFill/>
            <a:ln w="9525">
              <a:noFill/>
              <a:miter lim="800000"/>
              <a:headEnd/>
              <a:tailEnd/>
            </a:ln>
          </p:spPr>
        </p:pic>
        <p:pic>
          <p:nvPicPr>
            <p:cNvPr id="20491" name="Picture 38" descr="TASKING_logo_DEV_FR">
              <a:hlinkClick r:id="rId7"/>
            </p:cNvPr>
            <p:cNvPicPr>
              <a:picLocks noChangeAspect="1" noChangeArrowheads="1"/>
            </p:cNvPicPr>
            <p:nvPr/>
          </p:nvPicPr>
          <p:blipFill>
            <a:blip r:embed="rId8" cstate="print"/>
            <a:srcRect/>
            <a:stretch>
              <a:fillRect/>
            </a:stretch>
          </p:blipFill>
          <p:spPr bwMode="auto">
            <a:xfrm>
              <a:off x="3342" y="4614"/>
              <a:ext cx="506" cy="210"/>
            </a:xfrm>
            <a:prstGeom prst="rect">
              <a:avLst/>
            </a:prstGeom>
            <a:noFill/>
            <a:ln w="9525">
              <a:noFill/>
              <a:miter lim="800000"/>
              <a:headEnd/>
              <a:tailEnd/>
            </a:ln>
          </p:spPr>
        </p:pic>
        <p:pic>
          <p:nvPicPr>
            <p:cNvPr id="20492" name="Picture 36" descr="120">
              <a:hlinkClick r:id="rId9"/>
            </p:cNvPr>
            <p:cNvPicPr>
              <a:picLocks noChangeAspect="1" noChangeArrowheads="1"/>
            </p:cNvPicPr>
            <p:nvPr/>
          </p:nvPicPr>
          <p:blipFill>
            <a:blip r:embed="rId10" cstate="print"/>
            <a:srcRect/>
            <a:stretch>
              <a:fillRect/>
            </a:stretch>
          </p:blipFill>
          <p:spPr bwMode="auto">
            <a:xfrm>
              <a:off x="1441" y="4049"/>
              <a:ext cx="430" cy="246"/>
            </a:xfrm>
            <a:prstGeom prst="rect">
              <a:avLst/>
            </a:prstGeom>
            <a:noFill/>
            <a:ln w="9525">
              <a:noFill/>
              <a:miter lim="800000"/>
              <a:headEnd/>
              <a:tailEnd/>
            </a:ln>
          </p:spPr>
        </p:pic>
        <p:pic>
          <p:nvPicPr>
            <p:cNvPr id="20493" name="Picture 4" descr="Greenhills"/>
            <p:cNvPicPr>
              <a:picLocks noChangeAspect="1" noChangeArrowheads="1"/>
            </p:cNvPicPr>
            <p:nvPr/>
          </p:nvPicPr>
          <p:blipFill>
            <a:blip r:embed="rId11" cstate="print"/>
            <a:srcRect/>
            <a:stretch>
              <a:fillRect/>
            </a:stretch>
          </p:blipFill>
          <p:spPr bwMode="auto">
            <a:xfrm>
              <a:off x="4758" y="4089"/>
              <a:ext cx="555" cy="297"/>
            </a:xfrm>
            <a:prstGeom prst="rect">
              <a:avLst/>
            </a:prstGeom>
            <a:noFill/>
            <a:ln w="9525">
              <a:noFill/>
              <a:miter lim="800000"/>
              <a:headEnd/>
              <a:tailEnd/>
            </a:ln>
          </p:spPr>
        </p:pic>
        <p:pic>
          <p:nvPicPr>
            <p:cNvPr id="20494" name="Picture 6" descr="Keil"/>
            <p:cNvPicPr>
              <a:picLocks noChangeAspect="1" noChangeArrowheads="1"/>
            </p:cNvPicPr>
            <p:nvPr/>
          </p:nvPicPr>
          <p:blipFill>
            <a:blip r:embed="rId12" cstate="print"/>
            <a:srcRect/>
            <a:stretch>
              <a:fillRect/>
            </a:stretch>
          </p:blipFill>
          <p:spPr bwMode="auto">
            <a:xfrm>
              <a:off x="1307" y="4521"/>
              <a:ext cx="565" cy="319"/>
            </a:xfrm>
            <a:prstGeom prst="rect">
              <a:avLst/>
            </a:prstGeom>
            <a:noFill/>
            <a:ln w="9525">
              <a:noFill/>
              <a:miter lim="800000"/>
              <a:headEnd/>
              <a:tailEnd/>
            </a:ln>
          </p:spPr>
        </p:pic>
        <p:pic>
          <p:nvPicPr>
            <p:cNvPr id="20495" name="Picture 13" descr="Hitex"/>
            <p:cNvPicPr>
              <a:picLocks noChangeAspect="1" noChangeArrowheads="1"/>
            </p:cNvPicPr>
            <p:nvPr/>
          </p:nvPicPr>
          <p:blipFill>
            <a:blip r:embed="rId13" cstate="print"/>
            <a:srcRect/>
            <a:stretch>
              <a:fillRect/>
            </a:stretch>
          </p:blipFill>
          <p:spPr bwMode="auto">
            <a:xfrm>
              <a:off x="1997" y="4038"/>
              <a:ext cx="652" cy="360"/>
            </a:xfrm>
            <a:prstGeom prst="rect">
              <a:avLst/>
            </a:prstGeom>
            <a:noFill/>
            <a:ln w="9525">
              <a:noFill/>
              <a:miter lim="800000"/>
              <a:headEnd/>
              <a:tailEnd/>
            </a:ln>
          </p:spPr>
        </p:pic>
        <p:pic>
          <p:nvPicPr>
            <p:cNvPr id="20496" name="Picture 14" descr="iSystem"/>
            <p:cNvPicPr>
              <a:picLocks noChangeAspect="1" noChangeArrowheads="1"/>
            </p:cNvPicPr>
            <p:nvPr/>
          </p:nvPicPr>
          <p:blipFill>
            <a:blip r:embed="rId14" cstate="print"/>
            <a:srcRect/>
            <a:stretch>
              <a:fillRect/>
            </a:stretch>
          </p:blipFill>
          <p:spPr bwMode="auto">
            <a:xfrm>
              <a:off x="4134" y="4040"/>
              <a:ext cx="495" cy="309"/>
            </a:xfrm>
            <a:prstGeom prst="rect">
              <a:avLst/>
            </a:prstGeom>
            <a:noFill/>
            <a:ln w="9525">
              <a:noFill/>
              <a:miter lim="800000"/>
              <a:headEnd/>
              <a:tailEnd/>
            </a:ln>
          </p:spPr>
        </p:pic>
        <p:pic>
          <p:nvPicPr>
            <p:cNvPr id="20497" name="Picture 15" descr="lauterbach"/>
            <p:cNvPicPr>
              <a:picLocks noChangeAspect="1" noChangeArrowheads="1"/>
            </p:cNvPicPr>
            <p:nvPr/>
          </p:nvPicPr>
          <p:blipFill>
            <a:blip r:embed="rId15" cstate="print"/>
            <a:srcRect/>
            <a:stretch>
              <a:fillRect/>
            </a:stretch>
          </p:blipFill>
          <p:spPr bwMode="auto">
            <a:xfrm>
              <a:off x="2032" y="4570"/>
              <a:ext cx="431" cy="251"/>
            </a:xfrm>
            <a:prstGeom prst="rect">
              <a:avLst/>
            </a:prstGeom>
            <a:noFill/>
            <a:ln w="9525">
              <a:noFill/>
              <a:miter lim="800000"/>
              <a:headEnd/>
              <a:tailEnd/>
            </a:ln>
          </p:spPr>
        </p:pic>
        <p:pic>
          <p:nvPicPr>
            <p:cNvPr id="20498" name="Picture 2" descr="http://t2.gstatic.com/images?q=tbn:bX_CP9oUcnwGKM:http://www.soccentral.com/SOCContent/Logos/Atollic.gif">
              <a:hlinkClick r:id="rId16"/>
            </p:cNvPr>
            <p:cNvPicPr>
              <a:picLocks noChangeAspect="1" noChangeArrowheads="1"/>
            </p:cNvPicPr>
            <p:nvPr/>
          </p:nvPicPr>
          <p:blipFill>
            <a:blip r:embed="rId17" cstate="print"/>
            <a:srcRect/>
            <a:stretch>
              <a:fillRect/>
            </a:stretch>
          </p:blipFill>
          <p:spPr bwMode="auto">
            <a:xfrm>
              <a:off x="3338" y="4063"/>
              <a:ext cx="694" cy="221"/>
            </a:xfrm>
            <a:prstGeom prst="rect">
              <a:avLst/>
            </a:prstGeom>
            <a:noFill/>
            <a:ln w="9525">
              <a:noFill/>
              <a:miter lim="800000"/>
              <a:headEnd/>
              <a:tailEnd/>
            </a:ln>
          </p:spPr>
        </p:pic>
        <p:pic>
          <p:nvPicPr>
            <p:cNvPr id="20499" name="Picture 66"/>
            <p:cNvPicPr>
              <a:picLocks noChangeAspect="1" noChangeArrowheads="1"/>
            </p:cNvPicPr>
            <p:nvPr>
              <p:custDataLst>
                <p:tags r:id="rId1"/>
              </p:custDataLst>
            </p:nvPr>
          </p:nvPicPr>
          <p:blipFill>
            <a:blip r:embed="rId18" cstate="print"/>
            <a:srcRect/>
            <a:stretch>
              <a:fillRect/>
            </a:stretch>
          </p:blipFill>
          <p:spPr bwMode="auto">
            <a:xfrm>
              <a:off x="2759" y="4043"/>
              <a:ext cx="445" cy="398"/>
            </a:xfrm>
            <a:prstGeom prst="rect">
              <a:avLst/>
            </a:prstGeom>
            <a:noFill/>
            <a:ln w="9525">
              <a:noFill/>
              <a:miter lim="800000"/>
              <a:headEnd/>
              <a:tailEnd/>
            </a:ln>
          </p:spPr>
        </p:pic>
        <p:grpSp>
          <p:nvGrpSpPr>
            <p:cNvPr id="20500" name="Group 67"/>
            <p:cNvGrpSpPr>
              <a:grpSpLocks/>
            </p:cNvGrpSpPr>
            <p:nvPr/>
          </p:nvGrpSpPr>
          <p:grpSpPr bwMode="auto">
            <a:xfrm>
              <a:off x="610" y="4447"/>
              <a:ext cx="536" cy="434"/>
              <a:chOff x="282" y="3545"/>
              <a:chExt cx="555" cy="313"/>
            </a:xfrm>
          </p:grpSpPr>
          <p:pic>
            <p:nvPicPr>
              <p:cNvPr id="20504" name="Picture 68"/>
              <p:cNvPicPr>
                <a:picLocks noChangeAspect="1" noChangeArrowheads="1"/>
              </p:cNvPicPr>
              <p:nvPr/>
            </p:nvPicPr>
            <p:blipFill>
              <a:blip r:embed="rId19" cstate="print"/>
              <a:srcRect/>
              <a:stretch>
                <a:fillRect/>
              </a:stretch>
            </p:blipFill>
            <p:spPr bwMode="auto">
              <a:xfrm>
                <a:off x="282" y="3545"/>
                <a:ext cx="555" cy="313"/>
              </a:xfrm>
              <a:prstGeom prst="rect">
                <a:avLst/>
              </a:prstGeom>
              <a:noFill/>
              <a:ln w="9525">
                <a:noFill/>
                <a:miter lim="800000"/>
                <a:headEnd/>
                <a:tailEnd/>
              </a:ln>
            </p:spPr>
          </p:pic>
          <p:pic>
            <p:nvPicPr>
              <p:cNvPr id="20505" name="Picture 69"/>
              <p:cNvPicPr>
                <a:picLocks noChangeAspect="1" noChangeArrowheads="1"/>
              </p:cNvPicPr>
              <p:nvPr/>
            </p:nvPicPr>
            <p:blipFill>
              <a:blip r:embed="rId20" cstate="print"/>
              <a:srcRect/>
              <a:stretch>
                <a:fillRect/>
              </a:stretch>
            </p:blipFill>
            <p:spPr bwMode="auto">
              <a:xfrm>
                <a:off x="282" y="3545"/>
                <a:ext cx="555" cy="313"/>
              </a:xfrm>
              <a:prstGeom prst="rect">
                <a:avLst/>
              </a:prstGeom>
              <a:noFill/>
              <a:ln w="9525">
                <a:noFill/>
                <a:miter lim="800000"/>
                <a:headEnd/>
                <a:tailEnd/>
              </a:ln>
            </p:spPr>
          </p:pic>
        </p:grpSp>
        <p:pic>
          <p:nvPicPr>
            <p:cNvPr id="20501" name="Picture 72"/>
            <p:cNvPicPr>
              <a:picLocks noChangeAspect="1" noChangeArrowheads="1"/>
            </p:cNvPicPr>
            <p:nvPr>
              <p:custDataLst>
                <p:tags r:id="rId2"/>
              </p:custDataLst>
            </p:nvPr>
          </p:nvPicPr>
          <p:blipFill>
            <a:blip r:embed="rId21" cstate="print"/>
            <a:srcRect/>
            <a:stretch>
              <a:fillRect/>
            </a:stretch>
          </p:blipFill>
          <p:spPr bwMode="auto">
            <a:xfrm>
              <a:off x="606" y="4047"/>
              <a:ext cx="741" cy="277"/>
            </a:xfrm>
            <a:prstGeom prst="rect">
              <a:avLst/>
            </a:prstGeom>
            <a:noFill/>
            <a:ln w="9525">
              <a:noFill/>
              <a:miter lim="800000"/>
              <a:headEnd/>
              <a:tailEnd/>
            </a:ln>
          </p:spPr>
        </p:pic>
        <p:pic>
          <p:nvPicPr>
            <p:cNvPr id="20502" name="Picture 37" descr="cmx"/>
            <p:cNvPicPr>
              <a:picLocks noChangeAspect="1" noChangeArrowheads="1"/>
            </p:cNvPicPr>
            <p:nvPr/>
          </p:nvPicPr>
          <p:blipFill>
            <a:blip r:embed="rId22" cstate="print"/>
            <a:srcRect/>
            <a:stretch>
              <a:fillRect/>
            </a:stretch>
          </p:blipFill>
          <p:spPr bwMode="auto">
            <a:xfrm>
              <a:off x="4818" y="4503"/>
              <a:ext cx="435" cy="335"/>
            </a:xfrm>
            <a:prstGeom prst="rect">
              <a:avLst/>
            </a:prstGeom>
            <a:noFill/>
            <a:ln w="9525">
              <a:noFill/>
              <a:miter lim="800000"/>
              <a:headEnd/>
              <a:tailEnd/>
            </a:ln>
          </p:spPr>
        </p:pic>
        <p:pic>
          <p:nvPicPr>
            <p:cNvPr id="20503" name="Picture 38" descr="expresslogic"/>
            <p:cNvPicPr>
              <a:picLocks noChangeAspect="1" noChangeArrowheads="1"/>
            </p:cNvPicPr>
            <p:nvPr/>
          </p:nvPicPr>
          <p:blipFill>
            <a:blip r:embed="rId23" cstate="print"/>
            <a:srcRect/>
            <a:stretch>
              <a:fillRect/>
            </a:stretch>
          </p:blipFill>
          <p:spPr bwMode="auto">
            <a:xfrm>
              <a:off x="3988" y="4623"/>
              <a:ext cx="728" cy="169"/>
            </a:xfrm>
            <a:prstGeom prst="rect">
              <a:avLst/>
            </a:prstGeom>
            <a:noFill/>
            <a:ln w="9525">
              <a:noFill/>
              <a:miter lim="800000"/>
              <a:headEnd/>
              <a:tailEnd/>
            </a:ln>
          </p:spPr>
        </p:pic>
      </p:grpSp>
      <p:sp>
        <p:nvSpPr>
          <p:cNvPr id="20484" name="Rectangle 21"/>
          <p:cNvSpPr>
            <a:spLocks noGrp="1" noChangeArrowheads="1"/>
          </p:cNvSpPr>
          <p:nvPr>
            <p:ph type="title"/>
          </p:nvPr>
        </p:nvSpPr>
        <p:spPr bwMode="auto">
          <a:xfrm>
            <a:off x="323850" y="447675"/>
            <a:ext cx="9721850" cy="1439863"/>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	Extensive tools and SW</a:t>
            </a:r>
          </a:p>
        </p:txBody>
      </p:sp>
      <p:pic>
        <p:nvPicPr>
          <p:cNvPr id="20485" name="Picture 23"/>
          <p:cNvPicPr>
            <a:picLocks noChangeAspect="1" noChangeArrowheads="1"/>
          </p:cNvPicPr>
          <p:nvPr/>
        </p:nvPicPr>
        <p:blipFill>
          <a:blip r:embed="rId24" cstate="print"/>
          <a:srcRect/>
          <a:stretch>
            <a:fillRect/>
          </a:stretch>
        </p:blipFill>
        <p:spPr bwMode="auto">
          <a:xfrm>
            <a:off x="342900" y="371475"/>
            <a:ext cx="720725" cy="720725"/>
          </a:xfrm>
          <a:prstGeom prst="rect">
            <a:avLst/>
          </a:prstGeom>
          <a:noFill/>
          <a:ln w="9525">
            <a:noFill/>
            <a:miter lim="800000"/>
            <a:headEnd/>
            <a:tailEnd/>
          </a:ln>
        </p:spPr>
      </p:pic>
      <p:pic>
        <p:nvPicPr>
          <p:cNvPr id="20486" name="Picture 25" descr="stm32f4discovery.JPG"/>
          <p:cNvPicPr>
            <a:picLocks noChangeAspect="1"/>
          </p:cNvPicPr>
          <p:nvPr/>
        </p:nvPicPr>
        <p:blipFill>
          <a:blip r:embed="rId25" cstate="print"/>
          <a:srcRect/>
          <a:stretch>
            <a:fillRect/>
          </a:stretch>
        </p:blipFill>
        <p:spPr bwMode="auto">
          <a:xfrm>
            <a:off x="8286750" y="3730625"/>
            <a:ext cx="1760538" cy="1174750"/>
          </a:xfrm>
          <a:prstGeom prst="rect">
            <a:avLst/>
          </a:prstGeom>
          <a:noFill/>
          <a:ln w="9525">
            <a:noFill/>
            <a:miter lim="800000"/>
            <a:headEnd/>
            <a:tailEnd/>
          </a:ln>
        </p:spPr>
      </p:pic>
      <p:sp>
        <p:nvSpPr>
          <p:cNvPr id="20487" name="Text Box 39"/>
          <p:cNvSpPr txBox="1">
            <a:spLocks noChangeArrowheads="1"/>
          </p:cNvSpPr>
          <p:nvPr/>
        </p:nvSpPr>
        <p:spPr bwMode="auto">
          <a:xfrm>
            <a:off x="7821613" y="4802188"/>
            <a:ext cx="2711450" cy="668390"/>
          </a:xfrm>
          <a:prstGeom prst="rect">
            <a:avLst/>
          </a:prstGeom>
          <a:noFill/>
          <a:ln w="19050" algn="ctr">
            <a:noFill/>
            <a:miter lim="800000"/>
            <a:headEnd/>
            <a:tailEnd/>
          </a:ln>
        </p:spPr>
        <p:txBody>
          <a:bodyPr lIns="113285" tIns="56643" rIns="113285" bIns="56643">
            <a:spAutoFit/>
          </a:bodyPr>
          <a:lstStyle/>
          <a:p>
            <a:pPr algn="ctr" defTabSz="1133475">
              <a:spcBef>
                <a:spcPct val="50000"/>
              </a:spcBef>
            </a:pPr>
            <a:r>
              <a:rPr lang="fr-FR" sz="1700" b="1" dirty="0" smtClean="0"/>
              <a:t>STM32F4DISCOVERY </a:t>
            </a:r>
            <a:r>
              <a:rPr lang="en-US" sz="1800" dirty="0" smtClean="0"/>
              <a:t>  </a:t>
            </a:r>
            <a:br>
              <a:rPr lang="en-US" sz="1800" dirty="0" smtClean="0"/>
            </a:br>
            <a:r>
              <a:rPr lang="en-US" sz="1800" b="1" dirty="0" smtClean="0"/>
              <a:t>$14.90</a:t>
            </a:r>
            <a:endParaRPr lang="en-US" sz="1700" b="1" dirty="0"/>
          </a:p>
        </p:txBody>
      </p:sp>
      <p:sp>
        <p:nvSpPr>
          <p:cNvPr id="20488" name="Text Box 39"/>
          <p:cNvSpPr txBox="1">
            <a:spLocks noChangeArrowheads="1"/>
          </p:cNvSpPr>
          <p:nvPr/>
        </p:nvSpPr>
        <p:spPr bwMode="auto">
          <a:xfrm>
            <a:off x="7975600" y="2986088"/>
            <a:ext cx="2359025" cy="768350"/>
          </a:xfrm>
          <a:prstGeom prst="rect">
            <a:avLst/>
          </a:prstGeom>
          <a:noFill/>
          <a:ln w="19050" algn="ctr">
            <a:noFill/>
            <a:miter lim="800000"/>
            <a:headEnd/>
            <a:tailEnd/>
          </a:ln>
        </p:spPr>
        <p:txBody>
          <a:bodyPr lIns="113285" tIns="56643" rIns="113285" bIns="56643">
            <a:spAutoFit/>
          </a:bodyPr>
          <a:lstStyle/>
          <a:p>
            <a:pPr algn="ctr" defTabSz="1133475">
              <a:spcBef>
                <a:spcPct val="50000"/>
              </a:spcBef>
            </a:pPr>
            <a:r>
              <a:rPr lang="fr-FR" sz="1700" b="1" dirty="0"/>
              <a:t>STM3240G-EVAL</a:t>
            </a:r>
          </a:p>
          <a:p>
            <a:pPr algn="ctr" defTabSz="1133475">
              <a:spcBef>
                <a:spcPct val="50000"/>
              </a:spcBef>
            </a:pPr>
            <a:r>
              <a:rPr lang="fr-FR" sz="1700" b="1" dirty="0" smtClean="0"/>
              <a:t>$349</a:t>
            </a:r>
            <a:endParaRPr lang="en-US" sz="1700" b="1" dirty="0"/>
          </a:p>
        </p:txBody>
      </p:sp>
      <p:pic>
        <p:nvPicPr>
          <p:cNvPr id="20489" name="Picture 26"/>
          <p:cNvPicPr>
            <a:picLocks noChangeAspect="1" noChangeArrowheads="1"/>
          </p:cNvPicPr>
          <p:nvPr/>
        </p:nvPicPr>
        <p:blipFill>
          <a:blip r:embed="rId26" cstate="print"/>
          <a:srcRect l="28101" t="31313" r="53900" b="60500"/>
          <a:stretch>
            <a:fillRect/>
          </a:stretch>
        </p:blipFill>
        <p:spPr bwMode="auto">
          <a:xfrm>
            <a:off x="8097838" y="1492250"/>
            <a:ext cx="2057400" cy="1497013"/>
          </a:xfrm>
          <a:prstGeom prst="rect">
            <a:avLst/>
          </a:prstGeom>
          <a:noFill/>
          <a:ln w="9525">
            <a:noFill/>
            <a:miter lim="800000"/>
            <a:headEnd/>
            <a:tailEnd/>
          </a:ln>
        </p:spPr>
      </p:pic>
    </p:spTree>
    <p:extLst>
      <p:ext uri="{BB962C8B-B14F-4D97-AF65-F5344CB8AC3E}">
        <p14:creationId xmlns:p14="http://schemas.microsoft.com/office/powerpoint/2010/main" val="91541749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a:spLocks noGrp="1"/>
          </p:cNvSpPr>
          <p:nvPr>
            <p:ph type="sldNum" sz="quarter" idx="4294967295"/>
          </p:nvPr>
        </p:nvSpPr>
        <p:spPr>
          <a:xfrm>
            <a:off x="10178772" y="8344737"/>
            <a:ext cx="540068" cy="346031"/>
          </a:xfrm>
          <a:prstGeom prst="rect">
            <a:avLst/>
          </a:prstGeom>
        </p:spPr>
        <p:txBody>
          <a:bodyPr lIns="111090" tIns="55545" rIns="111090" bIns="55545"/>
          <a:lstStyle/>
          <a:p>
            <a:pPr defTabSz="1111293">
              <a:defRPr/>
            </a:pPr>
            <a:fld id="{128EEB87-36E5-41CD-B91F-1E0F1C84391D}" type="slidenum">
              <a:rPr lang="en-US">
                <a:latin typeface="+mn-lt"/>
              </a:rPr>
              <a:pPr defTabSz="1111293">
                <a:defRPr/>
              </a:pPr>
              <a:t>27</a:t>
            </a:fld>
            <a:endParaRPr lang="en-US" sz="1700" dirty="0">
              <a:latin typeface="+mn-lt"/>
            </a:endParaRPr>
          </a:p>
        </p:txBody>
      </p:sp>
      <p:sp>
        <p:nvSpPr>
          <p:cNvPr id="60419" name="Rectangle 2"/>
          <p:cNvSpPr>
            <a:spLocks noGrp="1" noChangeArrowheads="1"/>
          </p:cNvSpPr>
          <p:nvPr>
            <p:ph type="title"/>
          </p:nvPr>
        </p:nvSpPr>
        <p:spPr/>
        <p:txBody>
          <a:bodyPr lIns="111090" tIns="55545" rIns="111090" bIns="55545"/>
          <a:lstStyle/>
          <a:p>
            <a:r>
              <a:rPr lang="en-US" sz="4000" dirty="0"/>
              <a:t>	Software Libraries</a:t>
            </a:r>
          </a:p>
        </p:txBody>
      </p:sp>
      <p:sp>
        <p:nvSpPr>
          <p:cNvPr id="60420" name="Rectangle 3"/>
          <p:cNvSpPr>
            <a:spLocks noChangeArrowheads="1"/>
          </p:cNvSpPr>
          <p:nvPr/>
        </p:nvSpPr>
        <p:spPr bwMode="auto">
          <a:xfrm>
            <a:off x="179414" y="1206621"/>
            <a:ext cx="7570312" cy="3358708"/>
          </a:xfrm>
          <a:prstGeom prst="rect">
            <a:avLst/>
          </a:prstGeom>
          <a:noFill/>
          <a:ln w="9525">
            <a:noFill/>
            <a:miter lim="800000"/>
            <a:headEnd/>
            <a:tailEnd/>
          </a:ln>
        </p:spPr>
        <p:txBody>
          <a:bodyPr lIns="105947" tIns="52976" rIns="105947" bIns="52976"/>
          <a:lstStyle/>
          <a:p>
            <a:pPr marL="416735" indent="-416735" defTabSz="1111293" eaLnBrk="0" hangingPunct="0">
              <a:spcBef>
                <a:spcPct val="20000"/>
              </a:spcBef>
              <a:buClr>
                <a:schemeClr val="accent2"/>
              </a:buClr>
              <a:buFont typeface="Wingdings" pitchFamily="2" charset="2"/>
              <a:buChar char=""/>
            </a:pPr>
            <a:r>
              <a:rPr lang="en-US" sz="2700" dirty="0"/>
              <a:t>ST software libraries free at</a:t>
            </a:r>
            <a:r>
              <a:rPr lang="en-US" sz="2900" dirty="0"/>
              <a:t> </a:t>
            </a:r>
            <a:r>
              <a:rPr lang="en-US" sz="2900" dirty="0">
                <a:solidFill>
                  <a:srgbClr val="0033CC"/>
                </a:solidFill>
              </a:rPr>
              <a:t>www.st.com/mcu</a:t>
            </a:r>
          </a:p>
          <a:p>
            <a:pPr marL="416735" indent="-416735" defTabSz="1111293" eaLnBrk="0" hangingPunct="0">
              <a:spcBef>
                <a:spcPct val="20000"/>
              </a:spcBef>
              <a:buClr>
                <a:schemeClr val="accent2"/>
              </a:buClr>
            </a:pPr>
            <a:r>
              <a:rPr lang="en-US" sz="2400" dirty="0"/>
              <a:t>	C source code for easy implementation of all STM32 peripherals in any application</a:t>
            </a:r>
          </a:p>
          <a:p>
            <a:pPr marL="902068" lvl="1" indent="-346421" defTabSz="1111293" eaLnBrk="0" hangingPunct="0">
              <a:spcBef>
                <a:spcPct val="20000"/>
              </a:spcBef>
              <a:buClr>
                <a:schemeClr val="accent2"/>
              </a:buClr>
              <a:buFont typeface="Wingdings" pitchFamily="2" charset="2"/>
              <a:buChar char=""/>
            </a:pPr>
            <a:r>
              <a:rPr lang="en-US" dirty="0"/>
              <a:t>Standard library </a:t>
            </a:r>
            <a:r>
              <a:rPr lang="en-US" sz="1500" dirty="0"/>
              <a:t>– source code for implementation of all standard peripherals. Code implemented in demos for STM32 evaluation board</a:t>
            </a:r>
          </a:p>
          <a:p>
            <a:pPr marL="902068" lvl="1" indent="-346421" defTabSz="1111293" eaLnBrk="0" hangingPunct="0">
              <a:spcBef>
                <a:spcPct val="20000"/>
              </a:spcBef>
              <a:buClr>
                <a:schemeClr val="accent2"/>
              </a:buClr>
              <a:buFont typeface="Wingdings" pitchFamily="2" charset="2"/>
              <a:buChar char=""/>
            </a:pPr>
            <a:r>
              <a:rPr lang="en-US" dirty="0"/>
              <a:t>Motor Control library</a:t>
            </a:r>
            <a:r>
              <a:rPr lang="en-US" sz="1500" dirty="0"/>
              <a:t> </a:t>
            </a:r>
            <a:r>
              <a:rPr lang="en-US" dirty="0"/>
              <a:t>– </a:t>
            </a:r>
            <a:r>
              <a:rPr lang="en-US" sz="1500" dirty="0" err="1"/>
              <a:t>Sensorless</a:t>
            </a:r>
            <a:r>
              <a:rPr lang="en-US" sz="1500" dirty="0"/>
              <a:t> Vector Control for 3-phase brushless motors </a:t>
            </a:r>
          </a:p>
          <a:p>
            <a:pPr marL="902068" lvl="1" indent="-346421" defTabSz="1111293" eaLnBrk="0" hangingPunct="0">
              <a:spcBef>
                <a:spcPct val="20000"/>
              </a:spcBef>
              <a:buClr>
                <a:schemeClr val="accent2"/>
              </a:buClr>
              <a:buFont typeface="Wingdings" pitchFamily="2" charset="2"/>
              <a:buChar char=""/>
            </a:pPr>
            <a:endParaRPr lang="en-US" sz="1500" dirty="0"/>
          </a:p>
          <a:p>
            <a:pPr marL="416735" indent="-416735" defTabSz="1111293" eaLnBrk="0" hangingPunct="0">
              <a:spcBef>
                <a:spcPct val="20000"/>
              </a:spcBef>
              <a:buClr>
                <a:schemeClr val="accent2"/>
              </a:buClr>
              <a:buFont typeface="Wingdings" pitchFamily="2" charset="2"/>
              <a:buChar char=""/>
            </a:pPr>
            <a:r>
              <a:rPr lang="en-US" sz="2700" dirty="0"/>
              <a:t>ARM CMSIS DSP library</a:t>
            </a:r>
            <a:r>
              <a:rPr lang="en-US" sz="1700" dirty="0"/>
              <a:t> </a:t>
            </a:r>
            <a:r>
              <a:rPr lang="en-US" sz="2700" dirty="0"/>
              <a:t>– </a:t>
            </a:r>
            <a:r>
              <a:rPr lang="en-US" sz="1700" dirty="0"/>
              <a:t> (free with license agreement)</a:t>
            </a:r>
          </a:p>
          <a:p>
            <a:pPr marL="416735" indent="-416735" defTabSz="1111293" eaLnBrk="0" hangingPunct="0">
              <a:spcBef>
                <a:spcPct val="20000"/>
              </a:spcBef>
              <a:buClr>
                <a:schemeClr val="accent2"/>
              </a:buClr>
              <a:buFont typeface="Wingdings" pitchFamily="2" charset="2"/>
              <a:buChar char=""/>
            </a:pPr>
            <a:endParaRPr lang="en-US" sz="1700" dirty="0"/>
          </a:p>
          <a:p>
            <a:pPr marL="416735" indent="-416735" defTabSz="1111293" eaLnBrk="0" hangingPunct="0">
              <a:spcBef>
                <a:spcPct val="20000"/>
              </a:spcBef>
              <a:buClr>
                <a:schemeClr val="accent2"/>
              </a:buClr>
              <a:buFont typeface="Wingdings" pitchFamily="2" charset="2"/>
              <a:buChar char=""/>
            </a:pPr>
            <a:r>
              <a:rPr lang="en-US" sz="2700" dirty="0"/>
              <a:t>Audio library</a:t>
            </a:r>
            <a:r>
              <a:rPr lang="en-US" sz="1700" dirty="0"/>
              <a:t> </a:t>
            </a:r>
            <a:r>
              <a:rPr lang="en-US" sz="2700" dirty="0"/>
              <a:t>– </a:t>
            </a:r>
            <a:r>
              <a:rPr lang="en-US" sz="1700" dirty="0"/>
              <a:t>MP3/WMA decoder, volume control, equalizer </a:t>
            </a:r>
          </a:p>
          <a:p>
            <a:pPr marL="416735" indent="-416735" defTabSz="1111293" eaLnBrk="0" hangingPunct="0">
              <a:spcBef>
                <a:spcPct val="20000"/>
              </a:spcBef>
              <a:buClr>
                <a:schemeClr val="accent2"/>
              </a:buClr>
            </a:pPr>
            <a:r>
              <a:rPr lang="en-US" sz="1700" dirty="0"/>
              <a:t>	(free with license agreement).</a:t>
            </a:r>
          </a:p>
          <a:p>
            <a:pPr marL="902068" lvl="1" indent="-346421" defTabSz="1111293" eaLnBrk="0" hangingPunct="0">
              <a:spcBef>
                <a:spcPct val="20000"/>
              </a:spcBef>
              <a:buClr>
                <a:schemeClr val="accent2"/>
              </a:buClr>
            </a:pPr>
            <a:endParaRPr lang="en-US" sz="1500" dirty="0"/>
          </a:p>
          <a:p>
            <a:pPr marL="902068" lvl="1" indent="-346421" defTabSz="1111293" eaLnBrk="0" hangingPunct="0">
              <a:spcBef>
                <a:spcPct val="20000"/>
              </a:spcBef>
              <a:buClr>
                <a:schemeClr val="accent2"/>
              </a:buClr>
            </a:pPr>
            <a:endParaRPr lang="en-US" sz="1500" dirty="0"/>
          </a:p>
          <a:p>
            <a:pPr marL="902068" lvl="1" indent="-346421" defTabSz="1111293" eaLnBrk="0" hangingPunct="0">
              <a:spcBef>
                <a:spcPct val="20000"/>
              </a:spcBef>
              <a:buClr>
                <a:schemeClr val="accent2"/>
              </a:buClr>
            </a:pPr>
            <a:endParaRPr lang="en-US" sz="1500" dirty="0"/>
          </a:p>
        </p:txBody>
      </p:sp>
      <p:sp>
        <p:nvSpPr>
          <p:cNvPr id="60421" name="Text Box 4"/>
          <p:cNvSpPr txBox="1">
            <a:spLocks noChangeArrowheads="1"/>
          </p:cNvSpPr>
          <p:nvPr/>
        </p:nvSpPr>
        <p:spPr bwMode="auto">
          <a:xfrm>
            <a:off x="8011702" y="4668263"/>
            <a:ext cx="2789648" cy="615073"/>
          </a:xfrm>
          <a:prstGeom prst="rect">
            <a:avLst/>
          </a:prstGeom>
          <a:noFill/>
          <a:ln w="9525" algn="ctr">
            <a:noFill/>
            <a:miter lim="800000"/>
            <a:headEnd/>
            <a:tailEnd/>
          </a:ln>
        </p:spPr>
        <p:txBody>
          <a:bodyPr lIns="105947" tIns="52976" rIns="105947" bIns="52976">
            <a:spAutoFit/>
          </a:bodyPr>
          <a:lstStyle/>
          <a:p>
            <a:pPr defTabSz="1061560" eaLnBrk="0" hangingPunct="0">
              <a:spcBef>
                <a:spcPct val="50000"/>
              </a:spcBef>
            </a:pPr>
            <a:r>
              <a:rPr lang="en-US" sz="1600" i="1" dirty="0">
                <a:latin typeface="Verdana" pitchFamily="34" charset="0"/>
              </a:rPr>
              <a:t>ST engineered, tested, documented and free</a:t>
            </a:r>
          </a:p>
        </p:txBody>
      </p:sp>
      <p:pic>
        <p:nvPicPr>
          <p:cNvPr id="60422" name="Picture 5"/>
          <p:cNvPicPr>
            <a:picLocks noChangeAspect="1" noChangeArrowheads="1"/>
          </p:cNvPicPr>
          <p:nvPr/>
        </p:nvPicPr>
        <p:blipFill>
          <a:blip r:embed="rId3" cstate="print"/>
          <a:srcRect/>
          <a:stretch>
            <a:fillRect/>
          </a:stretch>
        </p:blipFill>
        <p:spPr bwMode="auto">
          <a:xfrm>
            <a:off x="7227362" y="1155152"/>
            <a:ext cx="3573988" cy="6799383"/>
          </a:xfrm>
          <a:prstGeom prst="rect">
            <a:avLst/>
          </a:prstGeom>
          <a:noFill/>
          <a:ln w="9525">
            <a:noFill/>
            <a:miter lim="800000"/>
            <a:headEnd/>
            <a:tailEnd/>
          </a:ln>
        </p:spPr>
      </p:pic>
      <p:pic>
        <p:nvPicPr>
          <p:cNvPr id="60423" name="Picture 23"/>
          <p:cNvPicPr>
            <a:picLocks noChangeAspect="1" noChangeArrowheads="1"/>
          </p:cNvPicPr>
          <p:nvPr/>
        </p:nvPicPr>
        <p:blipFill>
          <a:blip r:embed="rId4" cstate="print"/>
          <a:srcRect/>
          <a:stretch>
            <a:fillRect/>
          </a:stretch>
        </p:blipFill>
        <p:spPr bwMode="auto">
          <a:xfrm>
            <a:off x="368356" y="243992"/>
            <a:ext cx="720831" cy="720540"/>
          </a:xfrm>
          <a:prstGeom prst="rect">
            <a:avLst/>
          </a:prstGeom>
          <a:noFill/>
          <a:ln w="9525">
            <a:noFill/>
            <a:miter lim="800000"/>
            <a:headEnd/>
            <a:tailEnd/>
          </a:ln>
        </p:spPr>
      </p:pic>
    </p:spTree>
    <p:extLst>
      <p:ext uri="{BB962C8B-B14F-4D97-AF65-F5344CB8AC3E}">
        <p14:creationId xmlns:p14="http://schemas.microsoft.com/office/powerpoint/2010/main" val="112442895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bwMode="auto">
          <a:xfrm>
            <a:off x="6179575" y="4193710"/>
            <a:ext cx="4085303" cy="892192"/>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81" name="Rectangle 80"/>
          <p:cNvSpPr/>
          <p:nvPr/>
        </p:nvSpPr>
        <p:spPr bwMode="auto">
          <a:xfrm>
            <a:off x="6179579" y="1445339"/>
            <a:ext cx="4085303" cy="1614950"/>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2" name="Title 1"/>
          <p:cNvSpPr>
            <a:spLocks noGrp="1"/>
          </p:cNvSpPr>
          <p:nvPr>
            <p:ph type="title"/>
          </p:nvPr>
        </p:nvSpPr>
        <p:spPr/>
        <p:txBody>
          <a:bodyPr/>
          <a:lstStyle/>
          <a:p>
            <a:r>
              <a:rPr lang="en-US" altLang="ko-KR" dirty="0" smtClean="0"/>
              <a:t>JPEG Demo</a:t>
            </a:r>
            <a:endParaRPr lang="ko-KR" altLang="en-US" dirty="0"/>
          </a:p>
        </p:txBody>
      </p:sp>
      <p:sp>
        <p:nvSpPr>
          <p:cNvPr id="5" name="Rectangle 4"/>
          <p:cNvSpPr/>
          <p:nvPr/>
        </p:nvSpPr>
        <p:spPr bwMode="auto">
          <a:xfrm>
            <a:off x="693208" y="1445338"/>
            <a:ext cx="5043920" cy="6371304"/>
          </a:xfrm>
          <a:prstGeom prst="rect">
            <a:avLst/>
          </a:prstGeom>
          <a:solidFill>
            <a:srgbClr val="FFC000"/>
          </a:solidFill>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STM32F4</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8" name="Rectangle 7"/>
          <p:cNvSpPr/>
          <p:nvPr/>
        </p:nvSpPr>
        <p:spPr bwMode="auto">
          <a:xfrm>
            <a:off x="7079231" y="6061582"/>
            <a:ext cx="1858296" cy="1179882"/>
          </a:xfrm>
          <a:prstGeom prst="rect">
            <a:avLst/>
          </a:prstGeom>
          <a:solidFill>
            <a:schemeClr val="bg2">
              <a:lumMod val="60000"/>
              <a:lumOff val="40000"/>
            </a:schemeClr>
          </a:solidFill>
          <a:ln>
            <a:noFill/>
            <a:headEnd type="none" w="med" len="med"/>
            <a:tailEnd type="none" w="med" len="med"/>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LCD</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9" name="Rectangle 8"/>
          <p:cNvSpPr/>
          <p:nvPr/>
        </p:nvSpPr>
        <p:spPr bwMode="auto">
          <a:xfrm>
            <a:off x="3539632" y="2079521"/>
            <a:ext cx="1858296" cy="1622322"/>
          </a:xfrm>
          <a:prstGeom prst="rect">
            <a:avLst/>
          </a:prstGeom>
          <a:solidFill>
            <a:schemeClr val="bg2">
              <a:lumMod val="20000"/>
              <a:lumOff val="80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lang="en-US" altLang="ko-KR" dirty="0" smtClean="0">
                <a:solidFill>
                  <a:srgbClr val="005596"/>
                </a:solidFill>
                <a:latin typeface="Arial" charset="0"/>
                <a:cs typeface="Arial" charset="0"/>
              </a:rPr>
              <a:t>Cortex-M4 Core</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0" name="Rectangle 9"/>
          <p:cNvSpPr/>
          <p:nvPr/>
        </p:nvSpPr>
        <p:spPr bwMode="auto">
          <a:xfrm>
            <a:off x="973413" y="2079519"/>
            <a:ext cx="1858296" cy="3126657"/>
          </a:xfrm>
          <a:prstGeom prst="rect">
            <a:avLst/>
          </a:prstGeom>
          <a:solidFill>
            <a:schemeClr val="bg2">
              <a:lumMod val="20000"/>
              <a:lumOff val="80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Flash memory</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1" name="Rectangle 10"/>
          <p:cNvSpPr/>
          <p:nvPr/>
        </p:nvSpPr>
        <p:spPr bwMode="auto">
          <a:xfrm>
            <a:off x="973413" y="5825605"/>
            <a:ext cx="1858296" cy="1873010"/>
          </a:xfrm>
          <a:prstGeom prst="rect">
            <a:avLst/>
          </a:prstGeom>
          <a:solidFill>
            <a:schemeClr val="bg2">
              <a:lumMod val="20000"/>
              <a:lumOff val="80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SRAM</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3" name="Rectangle 12"/>
          <p:cNvSpPr/>
          <p:nvPr/>
        </p:nvSpPr>
        <p:spPr bwMode="auto">
          <a:xfrm>
            <a:off x="3539632" y="3959939"/>
            <a:ext cx="1858296" cy="811161"/>
          </a:xfrm>
          <a:prstGeom prst="rect">
            <a:avLst/>
          </a:prstGeom>
          <a:solidFill>
            <a:schemeClr val="bg2">
              <a:lumMod val="20000"/>
              <a:lumOff val="80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DMA</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4" name="Rectangle 13"/>
          <p:cNvSpPr/>
          <p:nvPr/>
        </p:nvSpPr>
        <p:spPr bwMode="auto">
          <a:xfrm>
            <a:off x="3539632" y="5840362"/>
            <a:ext cx="1858296" cy="1622322"/>
          </a:xfrm>
          <a:prstGeom prst="rect">
            <a:avLst/>
          </a:prstGeom>
          <a:solidFill>
            <a:schemeClr val="bg2">
              <a:lumMod val="20000"/>
              <a:lumOff val="80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FSMC</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5" name="Rectangle 14"/>
          <p:cNvSpPr/>
          <p:nvPr/>
        </p:nvSpPr>
        <p:spPr bwMode="auto">
          <a:xfrm>
            <a:off x="1047153" y="2846438"/>
            <a:ext cx="1740310" cy="427700"/>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Code</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6" name="Rectangle 15"/>
          <p:cNvSpPr/>
          <p:nvPr/>
        </p:nvSpPr>
        <p:spPr bwMode="auto">
          <a:xfrm>
            <a:off x="1047153" y="3486306"/>
            <a:ext cx="1740310" cy="1570702"/>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lang="en-US" altLang="ko-KR" dirty="0" smtClean="0">
                <a:solidFill>
                  <a:srgbClr val="005596"/>
                </a:solidFill>
                <a:latin typeface="Arial" charset="0"/>
                <a:cs typeface="Arial" charset="0"/>
              </a:rPr>
              <a:t>JPEG Images</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17" name="Rectangle 16"/>
          <p:cNvSpPr/>
          <p:nvPr/>
        </p:nvSpPr>
        <p:spPr bwMode="auto">
          <a:xfrm>
            <a:off x="1047153" y="6382361"/>
            <a:ext cx="1740310" cy="1039756"/>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kumimoji="0" lang="en-US" altLang="ko-KR" sz="2100" b="0" i="0" u="none" strike="noStrike" cap="none" normalizeH="0" baseline="0" dirty="0" smtClean="0">
                <a:ln>
                  <a:noFill/>
                </a:ln>
                <a:solidFill>
                  <a:srgbClr val="005596"/>
                </a:solidFill>
                <a:effectLst/>
                <a:latin typeface="Arial" charset="0"/>
                <a:cs typeface="Arial" charset="0"/>
              </a:rPr>
              <a:t>Decoded pixel buffer</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cxnSp>
        <p:nvCxnSpPr>
          <p:cNvPr id="20" name="Straight Connector 19"/>
          <p:cNvCxnSpPr/>
          <p:nvPr/>
        </p:nvCxnSpPr>
        <p:spPr bwMode="auto">
          <a:xfrm>
            <a:off x="5397928" y="6961231"/>
            <a:ext cx="1681303"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21" name="TextBox 20"/>
          <p:cNvSpPr txBox="1"/>
          <p:nvPr/>
        </p:nvSpPr>
        <p:spPr>
          <a:xfrm>
            <a:off x="5840368" y="7050863"/>
            <a:ext cx="1279517" cy="338554"/>
          </a:xfrm>
          <a:prstGeom prst="rect">
            <a:avLst/>
          </a:prstGeom>
          <a:noFill/>
        </p:spPr>
        <p:txBody>
          <a:bodyPr wrap="none" rtlCol="0">
            <a:spAutoFit/>
          </a:bodyPr>
          <a:lstStyle/>
          <a:p>
            <a:r>
              <a:rPr lang="en-US" altLang="ko-KR" sz="1600" dirty="0" smtClean="0"/>
              <a:t>Data[0…15]</a:t>
            </a:r>
            <a:endParaRPr lang="ko-KR" altLang="en-US" sz="1600" dirty="0"/>
          </a:p>
        </p:txBody>
      </p:sp>
      <p:cxnSp>
        <p:nvCxnSpPr>
          <p:cNvPr id="23" name="Straight Connector 22"/>
          <p:cNvCxnSpPr/>
          <p:nvPr/>
        </p:nvCxnSpPr>
        <p:spPr bwMode="auto">
          <a:xfrm>
            <a:off x="5397928" y="6260666"/>
            <a:ext cx="1681303"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24" name="TextBox 23"/>
          <p:cNvSpPr txBox="1"/>
          <p:nvPr/>
        </p:nvSpPr>
        <p:spPr>
          <a:xfrm>
            <a:off x="5840368" y="6303645"/>
            <a:ext cx="1279517" cy="338554"/>
          </a:xfrm>
          <a:prstGeom prst="rect">
            <a:avLst/>
          </a:prstGeom>
          <a:noFill/>
        </p:spPr>
        <p:txBody>
          <a:bodyPr wrap="none" rtlCol="0">
            <a:spAutoFit/>
          </a:bodyPr>
          <a:lstStyle/>
          <a:p>
            <a:r>
              <a:rPr lang="en-US" altLang="ko-KR" sz="1600" dirty="0" err="1" smtClean="0"/>
              <a:t>Addr</a:t>
            </a:r>
            <a:r>
              <a:rPr lang="en-US" altLang="ko-KR" sz="1600" dirty="0" smtClean="0"/>
              <a:t>[0…20]</a:t>
            </a:r>
            <a:endParaRPr lang="ko-KR" altLang="en-US" sz="1600" dirty="0"/>
          </a:p>
        </p:txBody>
      </p:sp>
      <p:cxnSp>
        <p:nvCxnSpPr>
          <p:cNvPr id="30" name="Straight Connector 29"/>
          <p:cNvCxnSpPr>
            <a:stCxn id="15" idx="3"/>
          </p:cNvCxnSpPr>
          <p:nvPr/>
        </p:nvCxnSpPr>
        <p:spPr bwMode="auto">
          <a:xfrm>
            <a:off x="2787463" y="3060288"/>
            <a:ext cx="752169"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32" name="Straight Connector 31"/>
          <p:cNvCxnSpPr/>
          <p:nvPr/>
        </p:nvCxnSpPr>
        <p:spPr bwMode="auto">
          <a:xfrm>
            <a:off x="3163547" y="3060288"/>
            <a:ext cx="0" cy="3701822"/>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33" name="Straight Connector 32"/>
          <p:cNvCxnSpPr/>
          <p:nvPr/>
        </p:nvCxnSpPr>
        <p:spPr bwMode="auto">
          <a:xfrm>
            <a:off x="2787463" y="6762110"/>
            <a:ext cx="752169"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35" name="Straight Connector 34"/>
          <p:cNvCxnSpPr>
            <a:endCxn id="13" idx="1"/>
          </p:cNvCxnSpPr>
          <p:nvPr/>
        </p:nvCxnSpPr>
        <p:spPr bwMode="auto">
          <a:xfrm>
            <a:off x="3163547" y="4365519"/>
            <a:ext cx="376085" cy="1"/>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38" name="Straight Arrow Connector 37"/>
          <p:cNvCxnSpPr/>
          <p:nvPr/>
        </p:nvCxnSpPr>
        <p:spPr bwMode="auto">
          <a:xfrm>
            <a:off x="2787463" y="3052910"/>
            <a:ext cx="752169" cy="0"/>
          </a:xfrm>
          <a:prstGeom prst="straightConnector1">
            <a:avLst/>
          </a:prstGeom>
          <a:ln w="76200">
            <a:solidFill>
              <a:srgbClr val="FFFF00"/>
            </a:solidFill>
            <a:headEnd type="none" w="med" len="med"/>
            <a:tailEnd type="arrow"/>
          </a:ln>
        </p:spPr>
        <p:style>
          <a:lnRef idx="3">
            <a:schemeClr val="accent5"/>
          </a:lnRef>
          <a:fillRef idx="0">
            <a:schemeClr val="accent5"/>
          </a:fillRef>
          <a:effectRef idx="2">
            <a:schemeClr val="accent5"/>
          </a:effectRef>
          <a:fontRef idx="minor">
            <a:schemeClr val="tx1"/>
          </a:fontRef>
        </p:style>
      </p:cxnSp>
      <p:cxnSp>
        <p:nvCxnSpPr>
          <p:cNvPr id="50" name="Straight Arrow Connector 49"/>
          <p:cNvCxnSpPr/>
          <p:nvPr/>
        </p:nvCxnSpPr>
        <p:spPr bwMode="auto">
          <a:xfrm flipH="1">
            <a:off x="2787463" y="3060288"/>
            <a:ext cx="752169" cy="3539594"/>
          </a:xfrm>
          <a:prstGeom prst="straightConnector1">
            <a:avLst/>
          </a:prstGeom>
          <a:ln w="76200">
            <a:solidFill>
              <a:srgbClr val="FFFF00"/>
            </a:solidFill>
            <a:headEnd type="none" w="med" len="med"/>
            <a:tailEnd type="arrow"/>
          </a:ln>
        </p:spPr>
        <p:style>
          <a:lnRef idx="3">
            <a:schemeClr val="accent5"/>
          </a:lnRef>
          <a:fillRef idx="0">
            <a:schemeClr val="accent5"/>
          </a:fillRef>
          <a:effectRef idx="2">
            <a:schemeClr val="accent5"/>
          </a:effectRef>
          <a:fontRef idx="minor">
            <a:schemeClr val="tx1"/>
          </a:fontRef>
        </p:style>
      </p:cxnSp>
      <p:cxnSp>
        <p:nvCxnSpPr>
          <p:cNvPr id="52" name="Straight Arrow Connector 51"/>
          <p:cNvCxnSpPr>
            <a:stCxn id="11" idx="3"/>
          </p:cNvCxnSpPr>
          <p:nvPr/>
        </p:nvCxnSpPr>
        <p:spPr bwMode="auto">
          <a:xfrm>
            <a:off x="2831709" y="6762110"/>
            <a:ext cx="707923" cy="0"/>
          </a:xfrm>
          <a:prstGeom prst="straightConnector1">
            <a:avLst/>
          </a:prstGeom>
          <a:ln w="76200">
            <a:solidFill>
              <a:srgbClr val="FFFF00"/>
            </a:solidFill>
            <a:headEnd type="none" w="med" len="med"/>
            <a:tailEnd type="arrow"/>
          </a:ln>
        </p:spPr>
        <p:style>
          <a:lnRef idx="3">
            <a:schemeClr val="accent5"/>
          </a:lnRef>
          <a:fillRef idx="0">
            <a:schemeClr val="accent5"/>
          </a:fillRef>
          <a:effectRef idx="2">
            <a:schemeClr val="accent5"/>
          </a:effectRef>
          <a:fontRef idx="minor">
            <a:schemeClr val="tx1"/>
          </a:fontRef>
        </p:style>
      </p:cxnSp>
      <p:grpSp>
        <p:nvGrpSpPr>
          <p:cNvPr id="65" name="Group 64"/>
          <p:cNvGrpSpPr/>
          <p:nvPr/>
        </p:nvGrpSpPr>
        <p:grpSpPr>
          <a:xfrm>
            <a:off x="1104291" y="4288392"/>
            <a:ext cx="1623556" cy="689925"/>
            <a:chOff x="7490322" y="2933227"/>
            <a:chExt cx="1623556" cy="689925"/>
          </a:xfrm>
        </p:grpSpPr>
        <p:sp>
          <p:nvSpPr>
            <p:cNvPr id="60" name="Rectangle 59"/>
            <p:cNvSpPr/>
            <p:nvPr/>
          </p:nvSpPr>
          <p:spPr bwMode="auto">
            <a:xfrm>
              <a:off x="8206851" y="2933227"/>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61" name="Rectangle 60"/>
            <p:cNvSpPr/>
            <p:nvPr/>
          </p:nvSpPr>
          <p:spPr bwMode="auto">
            <a:xfrm>
              <a:off x="8329755" y="3041383"/>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62" name="Rectangle 61"/>
            <p:cNvSpPr/>
            <p:nvPr/>
          </p:nvSpPr>
          <p:spPr bwMode="auto">
            <a:xfrm>
              <a:off x="8482155" y="3193783"/>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63" name="Rectangle 62"/>
            <p:cNvSpPr/>
            <p:nvPr/>
          </p:nvSpPr>
          <p:spPr bwMode="auto">
            <a:xfrm>
              <a:off x="8634555" y="3346183"/>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55" name="Rectangle 54"/>
            <p:cNvSpPr/>
            <p:nvPr/>
          </p:nvSpPr>
          <p:spPr bwMode="auto">
            <a:xfrm>
              <a:off x="7490322" y="2936504"/>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57" name="Rectangle 56"/>
            <p:cNvSpPr/>
            <p:nvPr/>
          </p:nvSpPr>
          <p:spPr bwMode="auto">
            <a:xfrm>
              <a:off x="7613226" y="3044660"/>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58" name="Rectangle 57"/>
            <p:cNvSpPr/>
            <p:nvPr/>
          </p:nvSpPr>
          <p:spPr bwMode="auto">
            <a:xfrm>
              <a:off x="7765626" y="3197060"/>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sp>
          <p:nvSpPr>
            <p:cNvPr id="59" name="Rectangle 58"/>
            <p:cNvSpPr/>
            <p:nvPr/>
          </p:nvSpPr>
          <p:spPr bwMode="auto">
            <a:xfrm>
              <a:off x="7918026" y="3349460"/>
              <a:ext cx="479323" cy="27369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dirty="0" smtClean="0">
                <a:ln>
                  <a:noFill/>
                </a:ln>
                <a:solidFill>
                  <a:srgbClr val="005596"/>
                </a:solidFill>
                <a:effectLst/>
                <a:latin typeface="Arial" charset="0"/>
                <a:cs typeface="Arial" charset="0"/>
              </a:endParaRPr>
            </a:p>
          </p:txBody>
        </p:sp>
      </p:grpSp>
      <p:cxnSp>
        <p:nvCxnSpPr>
          <p:cNvPr id="66" name="Straight Arrow Connector 65"/>
          <p:cNvCxnSpPr>
            <a:stCxn id="16" idx="3"/>
          </p:cNvCxnSpPr>
          <p:nvPr/>
        </p:nvCxnSpPr>
        <p:spPr bwMode="auto">
          <a:xfrm flipV="1">
            <a:off x="2787463" y="3060288"/>
            <a:ext cx="752170" cy="1211369"/>
          </a:xfrm>
          <a:prstGeom prst="straightConnector1">
            <a:avLst/>
          </a:prstGeom>
          <a:ln w="76200">
            <a:solidFill>
              <a:srgbClr val="FFFF00"/>
            </a:solidFill>
            <a:headEnd type="none" w="med" len="med"/>
            <a:tailEnd type="arrow"/>
          </a:ln>
        </p:spPr>
        <p:style>
          <a:lnRef idx="3">
            <a:schemeClr val="accent5"/>
          </a:lnRef>
          <a:fillRef idx="0">
            <a:schemeClr val="accent5"/>
          </a:fillRef>
          <a:effectRef idx="2">
            <a:schemeClr val="accent5"/>
          </a:effectRef>
          <a:fontRef idx="minor">
            <a:schemeClr val="tx1"/>
          </a:fontRef>
        </p:style>
      </p:cxnSp>
      <p:pic>
        <p:nvPicPr>
          <p:cNvPr id="71" name="Picture 6" descr="branding_F4_fondblc.jpg"/>
          <p:cNvPicPr>
            <a:picLocks noChangeAspect="1"/>
          </p:cNvPicPr>
          <p:nvPr/>
        </p:nvPicPr>
        <p:blipFill>
          <a:blip r:embed="rId3" cstate="print"/>
          <a:srcRect t="9479" b="25502"/>
          <a:stretch>
            <a:fillRect/>
          </a:stretch>
        </p:blipFill>
        <p:spPr bwMode="auto">
          <a:xfrm>
            <a:off x="7357736" y="6462708"/>
            <a:ext cx="1294992" cy="595204"/>
          </a:xfrm>
          <a:prstGeom prst="rect">
            <a:avLst/>
          </a:prstGeom>
          <a:noFill/>
          <a:ln w="9525">
            <a:noFill/>
            <a:miter lim="800000"/>
            <a:headEnd/>
            <a:tailEnd/>
          </a:ln>
        </p:spPr>
      </p:pic>
      <p:cxnSp>
        <p:nvCxnSpPr>
          <p:cNvPr id="72" name="Straight Arrow Connector 71"/>
          <p:cNvCxnSpPr/>
          <p:nvPr/>
        </p:nvCxnSpPr>
        <p:spPr bwMode="auto">
          <a:xfrm>
            <a:off x="5397928" y="6762110"/>
            <a:ext cx="1681303" cy="0"/>
          </a:xfrm>
          <a:prstGeom prst="straightConnector1">
            <a:avLst/>
          </a:prstGeom>
          <a:ln w="76200">
            <a:solidFill>
              <a:srgbClr val="FFFF00"/>
            </a:solidFill>
            <a:headEnd type="none" w="med" len="med"/>
            <a:tailEnd type="arrow"/>
          </a:ln>
        </p:spPr>
        <p:style>
          <a:lnRef idx="3">
            <a:schemeClr val="accent5"/>
          </a:lnRef>
          <a:fillRef idx="0">
            <a:schemeClr val="accent5"/>
          </a:fillRef>
          <a:effectRef idx="2">
            <a:schemeClr val="accent5"/>
          </a:effectRef>
          <a:fontRef idx="minor">
            <a:schemeClr val="tx1"/>
          </a:fontRef>
        </p:style>
      </p:cxnSp>
      <p:sp>
        <p:nvSpPr>
          <p:cNvPr id="75" name="Content Placeholder 2"/>
          <p:cNvSpPr>
            <a:spLocks noGrp="1"/>
          </p:cNvSpPr>
          <p:nvPr>
            <p:ph idx="1"/>
          </p:nvPr>
        </p:nvSpPr>
        <p:spPr>
          <a:xfrm>
            <a:off x="6150082" y="1357878"/>
            <a:ext cx="4232788" cy="4305500"/>
          </a:xfrm>
        </p:spPr>
        <p:txBody>
          <a:bodyPr/>
          <a:lstStyle/>
          <a:p>
            <a:pPr marL="457200" indent="-457200">
              <a:buAutoNum type="arabicPeriod"/>
            </a:pPr>
            <a:r>
              <a:rPr lang="en-US" altLang="ko-KR" sz="2000" dirty="0"/>
              <a:t>Fetch code and </a:t>
            </a:r>
            <a:r>
              <a:rPr lang="en-US" altLang="ko-KR" sz="2000" dirty="0" smtClean="0"/>
              <a:t>Image block from Flash to Core</a:t>
            </a:r>
          </a:p>
          <a:p>
            <a:pPr marL="457200" indent="-457200">
              <a:buAutoNum type="arabicPeriod"/>
            </a:pPr>
            <a:r>
              <a:rPr lang="en-US" altLang="ko-KR" sz="2000" dirty="0" smtClean="0"/>
              <a:t>Decode JPEG block</a:t>
            </a:r>
            <a:endParaRPr lang="en-US" altLang="ko-KR" sz="2000" dirty="0"/>
          </a:p>
          <a:p>
            <a:pPr marL="457200" indent="-457200">
              <a:buAutoNum type="arabicPeriod"/>
            </a:pPr>
            <a:r>
              <a:rPr lang="en-US" altLang="ko-KR" sz="2000" dirty="0"/>
              <a:t>Store </a:t>
            </a:r>
            <a:r>
              <a:rPr lang="en-US" altLang="ko-KR" sz="2000" dirty="0" smtClean="0"/>
              <a:t>decoded image block </a:t>
            </a:r>
            <a:r>
              <a:rPr lang="en-US" altLang="ko-KR" sz="2000" dirty="0"/>
              <a:t>to SRAM </a:t>
            </a:r>
            <a:r>
              <a:rPr lang="en-US" altLang="ko-KR" sz="2000" dirty="0" smtClean="0"/>
              <a:t>pixel buffer</a:t>
            </a:r>
          </a:p>
          <a:p>
            <a:pPr marL="457200" indent="-457200">
              <a:buAutoNum type="arabicPeriod"/>
            </a:pPr>
            <a:r>
              <a:rPr lang="en-US" altLang="ko-KR" sz="2000" dirty="0" smtClean="0"/>
              <a:t>Continue above process until SRAM Pixel buffer full.</a:t>
            </a:r>
          </a:p>
          <a:p>
            <a:pPr marL="457200" indent="-457200">
              <a:buAutoNum type="arabicPeriod"/>
            </a:pPr>
            <a:r>
              <a:rPr lang="en-US" altLang="ko-KR" sz="2000" dirty="0" smtClean="0"/>
              <a:t>Set DMA.</a:t>
            </a:r>
          </a:p>
          <a:p>
            <a:pPr marL="457200" indent="-457200">
              <a:buAutoNum type="arabicPeriod"/>
            </a:pPr>
            <a:r>
              <a:rPr lang="en-US" altLang="ko-KR" sz="2000" dirty="0" smtClean="0"/>
              <a:t>DMA transfers pixel data from </a:t>
            </a:r>
            <a:r>
              <a:rPr lang="en-US" altLang="ko-KR" sz="2000" dirty="0"/>
              <a:t>SRAM to LCD through </a:t>
            </a:r>
            <a:r>
              <a:rPr lang="en-US" altLang="ko-KR" sz="2000" dirty="0" smtClean="0"/>
              <a:t>FSMC without Core</a:t>
            </a:r>
          </a:p>
          <a:p>
            <a:pPr marL="457200" indent="-457200">
              <a:buAutoNum type="arabicPeriod"/>
            </a:pPr>
            <a:r>
              <a:rPr lang="en-US" altLang="ko-KR" sz="2000" dirty="0" smtClean="0"/>
              <a:t>Continue first process until whole image drawn</a:t>
            </a:r>
            <a:endParaRPr lang="en-US" altLang="ko-KR" sz="2000" dirty="0"/>
          </a:p>
          <a:p>
            <a:endParaRPr lang="ko-KR" altLang="en-US" dirty="0"/>
          </a:p>
        </p:txBody>
      </p:sp>
      <p:sp>
        <p:nvSpPr>
          <p:cNvPr id="87" name="Rectangle 86"/>
          <p:cNvSpPr/>
          <p:nvPr/>
        </p:nvSpPr>
        <p:spPr bwMode="auto">
          <a:xfrm>
            <a:off x="6179579" y="1425313"/>
            <a:ext cx="4085303" cy="576063"/>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88" name="Rectangle 87"/>
          <p:cNvSpPr/>
          <p:nvPr/>
        </p:nvSpPr>
        <p:spPr bwMode="auto">
          <a:xfrm>
            <a:off x="6179579" y="2016124"/>
            <a:ext cx="4085303" cy="387863"/>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90" name="Rectangle 89"/>
          <p:cNvSpPr/>
          <p:nvPr/>
        </p:nvSpPr>
        <p:spPr bwMode="auto">
          <a:xfrm>
            <a:off x="6179578" y="2411352"/>
            <a:ext cx="4085303" cy="641558"/>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91" name="Rectangle 90"/>
          <p:cNvSpPr/>
          <p:nvPr/>
        </p:nvSpPr>
        <p:spPr bwMode="auto">
          <a:xfrm>
            <a:off x="6179576" y="3701843"/>
            <a:ext cx="4085303" cy="446096"/>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92" name="Rectangle 91"/>
          <p:cNvSpPr/>
          <p:nvPr/>
        </p:nvSpPr>
        <p:spPr bwMode="auto">
          <a:xfrm>
            <a:off x="6179574" y="4147938"/>
            <a:ext cx="4085303" cy="909069"/>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94" name="Rectangle 93"/>
          <p:cNvSpPr/>
          <p:nvPr/>
        </p:nvSpPr>
        <p:spPr bwMode="auto">
          <a:xfrm>
            <a:off x="3628121" y="2829009"/>
            <a:ext cx="1740310" cy="445129"/>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lang="en-US" altLang="ko-KR" dirty="0" smtClean="0">
                <a:solidFill>
                  <a:srgbClr val="005596"/>
                </a:solidFill>
                <a:latin typeface="Arial" charset="0"/>
                <a:cs typeface="Arial" charset="0"/>
              </a:rPr>
              <a:t>FPU</a:t>
            </a:r>
            <a:endParaRPr kumimoji="0" lang="ko-KR" altLang="en-US" sz="2100" b="0" i="0" u="none" strike="noStrike" cap="none" normalizeH="0" baseline="0" dirty="0" smtClean="0">
              <a:ln>
                <a:noFill/>
              </a:ln>
              <a:solidFill>
                <a:srgbClr val="005596"/>
              </a:solidFill>
              <a:effectLst/>
              <a:latin typeface="Arial" charset="0"/>
              <a:cs typeface="Arial" charset="0"/>
            </a:endParaRPr>
          </a:p>
        </p:txBody>
      </p:sp>
      <p:pic>
        <p:nvPicPr>
          <p:cNvPr id="68610" name="Picture 2" descr="C:\Documents and Settings\lloyd hyun\Local Settings\Temporary Internet Files\Content.IE5\MAZ5IV2F\MC91021630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9179" y="1641530"/>
            <a:ext cx="1112105" cy="1249152"/>
          </a:xfrm>
          <a:prstGeom prst="rect">
            <a:avLst/>
          </a:prstGeom>
          <a:noFill/>
        </p:spPr>
      </p:pic>
      <p:pic>
        <p:nvPicPr>
          <p:cNvPr id="96" name="Picture 2" descr="C:\Documents and Settings\lloyd hyun\Local Settings\Temporary Internet Files\Content.IE5\MAZ5IV2F\MC91021630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40623" y="4006414"/>
            <a:ext cx="1112105" cy="1249152"/>
          </a:xfrm>
          <a:prstGeom prst="rect">
            <a:avLst/>
          </a:prstGeom>
          <a:noFill/>
        </p:spPr>
      </p:pic>
      <p:sp>
        <p:nvSpPr>
          <p:cNvPr id="97" name="Rectangle 96"/>
          <p:cNvSpPr/>
          <p:nvPr/>
        </p:nvSpPr>
        <p:spPr bwMode="auto">
          <a:xfrm>
            <a:off x="6179576" y="3060289"/>
            <a:ext cx="4085303" cy="641554"/>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sp>
        <p:nvSpPr>
          <p:cNvPr id="99" name="Rectangle 98"/>
          <p:cNvSpPr/>
          <p:nvPr/>
        </p:nvSpPr>
        <p:spPr bwMode="auto">
          <a:xfrm>
            <a:off x="6176013" y="1425313"/>
            <a:ext cx="4085303" cy="1627597"/>
          </a:xfrm>
          <a:prstGeom prst="rect">
            <a:avLst/>
          </a:prstGeom>
          <a:noFill/>
          <a:ln w="762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endParaRPr kumimoji="0" lang="ko-KR" altLang="en-US" sz="2100" b="0" i="0" u="none" strike="noStrike" cap="none" normalizeH="0" baseline="0" smtClean="0">
              <a:ln>
                <a:noFill/>
              </a:ln>
              <a:solidFill>
                <a:srgbClr val="005596"/>
              </a:solidFill>
              <a:effectLst/>
              <a:latin typeface="Arial" charset="0"/>
              <a:cs typeface="Arial" charset="0"/>
            </a:endParaRPr>
          </a:p>
        </p:txBody>
      </p:sp>
      <p:pic>
        <p:nvPicPr>
          <p:cNvPr id="101" name="Picture 2" descr="C:\Documents and Settings\lloyd hyun\Local Settings\Temporary Internet Files\Content.IE5\MAZ5IV2F\MC910216308[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95531" y="2968872"/>
            <a:ext cx="540937" cy="607598"/>
          </a:xfrm>
          <a:prstGeom prst="rect">
            <a:avLst/>
          </a:prstGeom>
          <a:noFill/>
        </p:spPr>
      </p:pic>
      <p:sp>
        <p:nvSpPr>
          <p:cNvPr id="102" name="Rectangle 101"/>
          <p:cNvSpPr/>
          <p:nvPr/>
        </p:nvSpPr>
        <p:spPr bwMode="auto">
          <a:xfrm>
            <a:off x="3628121" y="4325279"/>
            <a:ext cx="1740310" cy="314527"/>
          </a:xfrm>
          <a:prstGeom prst="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63625" rtl="0" eaLnBrk="1" fontAlgn="base" latinLnBrk="0" hangingPunct="1">
              <a:lnSpc>
                <a:spcPct val="100000"/>
              </a:lnSpc>
              <a:spcBef>
                <a:spcPct val="0"/>
              </a:spcBef>
              <a:spcAft>
                <a:spcPct val="0"/>
              </a:spcAft>
              <a:buClrTx/>
              <a:buSzTx/>
              <a:buFontTx/>
              <a:buNone/>
              <a:tabLst/>
            </a:pPr>
            <a:r>
              <a:rPr lang="en-US" altLang="ko-KR" sz="1600" dirty="0" smtClean="0">
                <a:solidFill>
                  <a:srgbClr val="005596"/>
                </a:solidFill>
                <a:latin typeface="Arial" charset="0"/>
                <a:cs typeface="Arial" charset="0"/>
              </a:rPr>
              <a:t>SRMA -&gt;FSMC</a:t>
            </a:r>
            <a:endParaRPr kumimoji="0" lang="ko-KR" altLang="en-US" sz="1600" b="0" i="0" u="none" strike="noStrike" cap="none" normalizeH="0" baseline="0" dirty="0" smtClean="0">
              <a:ln>
                <a:noFill/>
              </a:ln>
              <a:solidFill>
                <a:srgbClr val="005596"/>
              </a:solidFill>
              <a:effectLst/>
              <a:latin typeface="Arial" charset="0"/>
              <a:cs typeface="Arial" charset="0"/>
            </a:endParaRPr>
          </a:p>
        </p:txBody>
      </p:sp>
    </p:spTree>
    <p:extLst>
      <p:ext uri="{BB962C8B-B14F-4D97-AF65-F5344CB8AC3E}">
        <p14:creationId xmlns:p14="http://schemas.microsoft.com/office/powerpoint/2010/main" val="277007693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1"/>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87"/>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38"/>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6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88"/>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10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7"/>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90"/>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5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86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childTnLst>
                                </p:cTn>
                              </p:par>
                              <p:par>
                                <p:cTn id="49" presetID="1" presetClass="exit" presetSubtype="0" fill="hold" grpId="1" nodeType="withEffect">
                                  <p:stCondLst>
                                    <p:cond delay="0"/>
                                  </p:stCondLst>
                                  <p:childTnLst>
                                    <p:set>
                                      <p:cBhvr>
                                        <p:cTn id="50" dur="1" fill="hold">
                                          <p:stCondLst>
                                            <p:cond delay="0"/>
                                          </p:stCondLst>
                                        </p:cTn>
                                        <p:tgtEl>
                                          <p:spTgt spid="9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childTnLst>
                                </p:cTn>
                              </p:par>
                              <p:par>
                                <p:cTn id="57" presetID="1" presetClass="exit" presetSubtype="0" fill="hold" grpId="2" nodeType="withEffect">
                                  <p:stCondLst>
                                    <p:cond delay="0"/>
                                  </p:stCondLst>
                                  <p:childTnLst>
                                    <p:set>
                                      <p:cBhvr>
                                        <p:cTn id="58" dur="1" fill="hold">
                                          <p:stCondLst>
                                            <p:cond delay="0"/>
                                          </p:stCondLst>
                                        </p:cTn>
                                        <p:tgtEl>
                                          <p:spTgt spid="87"/>
                                        </p:tgtEl>
                                        <p:attrNameLst>
                                          <p:attrName>style.visibility</p:attrName>
                                        </p:attrNameLst>
                                      </p:cBhvr>
                                      <p:to>
                                        <p:strVal val="hidden"/>
                                      </p:to>
                                    </p:set>
                                  </p:childTnLst>
                                </p:cTn>
                              </p:par>
                              <p:par>
                                <p:cTn id="59" presetID="1" presetClass="exit" presetSubtype="0" fill="hold" grpId="2" nodeType="withEffect">
                                  <p:stCondLst>
                                    <p:cond delay="0"/>
                                  </p:stCondLst>
                                  <p:childTnLst>
                                    <p:set>
                                      <p:cBhvr>
                                        <p:cTn id="60" dur="1" fill="hold">
                                          <p:stCondLst>
                                            <p:cond delay="0"/>
                                          </p:stCondLst>
                                        </p:cTn>
                                        <p:tgtEl>
                                          <p:spTgt spid="88"/>
                                        </p:tgtEl>
                                        <p:attrNameLst>
                                          <p:attrName>style.visibility</p:attrName>
                                        </p:attrNameLst>
                                      </p:cBhvr>
                                      <p:to>
                                        <p:strVal val="hidden"/>
                                      </p:to>
                                    </p:set>
                                  </p:childTnLst>
                                </p:cTn>
                              </p:par>
                              <p:par>
                                <p:cTn id="61" presetID="1" presetClass="exit" presetSubtype="0" fill="hold" grpId="2" nodeType="withEffect">
                                  <p:stCondLst>
                                    <p:cond delay="0"/>
                                  </p:stCondLst>
                                  <p:childTnLst>
                                    <p:set>
                                      <p:cBhvr>
                                        <p:cTn id="62" dur="1" fill="hold">
                                          <p:stCondLst>
                                            <p:cond delay="0"/>
                                          </p:stCondLst>
                                        </p:cTn>
                                        <p:tgtEl>
                                          <p:spTgt spid="90"/>
                                        </p:tgtEl>
                                        <p:attrNameLst>
                                          <p:attrName>style.visibility</p:attrName>
                                        </p:attrNameLst>
                                      </p:cBhvr>
                                      <p:to>
                                        <p:strVal val="hidden"/>
                                      </p:to>
                                    </p:set>
                                  </p:childTnLst>
                                </p:cTn>
                              </p:par>
                              <p:par>
                                <p:cTn id="63" presetID="1" presetClass="exit" presetSubtype="0" fill="hold" grpId="2" nodeType="withEffect">
                                  <p:stCondLst>
                                    <p:cond delay="0"/>
                                  </p:stCondLst>
                                  <p:childTnLst>
                                    <p:set>
                                      <p:cBhvr>
                                        <p:cTn id="64" dur="1" fill="hold">
                                          <p:stCondLst>
                                            <p:cond delay="0"/>
                                          </p:stCondLst>
                                        </p:cTn>
                                        <p:tgtEl>
                                          <p:spTgt spid="97"/>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68610"/>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99"/>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92"/>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2"/>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72"/>
                                        </p:tgtEl>
                                        <p:attrNameLst>
                                          <p:attrName>style.visibility</p:attrName>
                                        </p:attrNameLst>
                                      </p:cBhvr>
                                      <p:to>
                                        <p:strVal val="visible"/>
                                      </p:to>
                                    </p:set>
                                  </p:childTnLst>
                                </p:cTn>
                              </p:par>
                              <p:par>
                                <p:cTn id="77" presetID="1" presetClass="exit" presetSubtype="0" fill="hold" grpId="1" nodeType="withEffect">
                                  <p:stCondLst>
                                    <p:cond delay="0"/>
                                  </p:stCondLst>
                                  <p:childTnLst>
                                    <p:set>
                                      <p:cBhvr>
                                        <p:cTn id="78" dur="1" fill="hold">
                                          <p:stCondLst>
                                            <p:cond delay="0"/>
                                          </p:stCondLst>
                                        </p:cTn>
                                        <p:tgtEl>
                                          <p:spTgt spid="91"/>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96"/>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68610"/>
                                        </p:tgtEl>
                                        <p:attrNameLst>
                                          <p:attrName>style.visibility</p:attrName>
                                        </p:attrNameLst>
                                      </p:cBhvr>
                                      <p:to>
                                        <p:strVal val="visible"/>
                                      </p:to>
                                    </p:set>
                                  </p:childTnLst>
                                </p:cTn>
                              </p:par>
                              <p:par>
                                <p:cTn id="89" presetID="1" presetClass="entr" presetSubtype="0" fill="hold" grpId="2" nodeType="withEffect">
                                  <p:stCondLst>
                                    <p:cond delay="0"/>
                                  </p:stCondLst>
                                  <p:childTnLst>
                                    <p:set>
                                      <p:cBhvr>
                                        <p:cTn id="90" dur="1" fill="hold">
                                          <p:stCondLst>
                                            <p:cond delay="0"/>
                                          </p:stCondLst>
                                        </p:cTn>
                                        <p:tgtEl>
                                          <p:spTgt spid="99"/>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3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2"/>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72"/>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wipe(down)">
                                      <p:cBhvr>
                                        <p:cTn id="10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animBg="1"/>
      <p:bldP spid="87" grpId="0" animBg="1"/>
      <p:bldP spid="87" grpId="1" animBg="1"/>
      <p:bldP spid="87" grpId="2" animBg="1"/>
      <p:bldP spid="88" grpId="0" animBg="1"/>
      <p:bldP spid="88" grpId="1" animBg="1"/>
      <p:bldP spid="88" grpId="2" animBg="1"/>
      <p:bldP spid="90" grpId="0" animBg="1"/>
      <p:bldP spid="90" grpId="1" animBg="1"/>
      <p:bldP spid="90" grpId="2" animBg="1"/>
      <p:bldP spid="91" grpId="0" animBg="1"/>
      <p:bldP spid="91" grpId="1" animBg="1"/>
      <p:bldP spid="92" grpId="0" animBg="1"/>
      <p:bldP spid="97" grpId="0" animBg="1"/>
      <p:bldP spid="97" grpId="1" animBg="1"/>
      <p:bldP spid="97" grpId="2" animBg="1"/>
      <p:bldP spid="99" grpId="0" animBg="1"/>
      <p:bldP spid="99" grpId="1" animBg="1"/>
      <p:bldP spid="99" grpId="2" animBg="1"/>
      <p:bldP spid="102"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10"/>
          <p:cNvSpPr>
            <a:spLocks noGrp="1" noChangeArrowheads="1"/>
          </p:cNvSpPr>
          <p:nvPr>
            <p:ph type="title"/>
          </p:nvPr>
        </p:nvSpPr>
        <p:spPr bwMode="auto">
          <a:xfrm>
            <a:off x="375977" y="0"/>
            <a:ext cx="9721850" cy="1439863"/>
          </a:xfrm>
          <a:prstGeom prst="rect">
            <a:avLst/>
          </a:prstGeom>
          <a:noFill/>
          <a:ln>
            <a:miter lim="800000"/>
            <a:headEnd/>
            <a:tailEnd/>
          </a:ln>
        </p:spPr>
        <p:txBody>
          <a:bodyPr lIns="106336" tIns="53167" rIns="106336" bIns="53167" anchor="ctr"/>
          <a:lstStyle/>
          <a:p>
            <a:pPr eaLnBrk="1" hangingPunct="1"/>
            <a:r>
              <a:rPr lang="en-US" dirty="0" smtClean="0"/>
              <a:t>Thank you</a:t>
            </a:r>
          </a:p>
        </p:txBody>
      </p:sp>
      <p:sp>
        <p:nvSpPr>
          <p:cNvPr id="11" name="Content Placeholder 2"/>
          <p:cNvSpPr txBox="1">
            <a:spLocks/>
          </p:cNvSpPr>
          <p:nvPr/>
        </p:nvSpPr>
        <p:spPr>
          <a:xfrm>
            <a:off x="480988" y="2422451"/>
            <a:ext cx="9877663" cy="1631950"/>
          </a:xfrm>
          <a:prstGeom prst="rect">
            <a:avLst/>
          </a:prstGeom>
        </p:spPr>
        <p:txBody>
          <a:bodyPr/>
          <a:lstStyle/>
          <a:p>
            <a:pPr marL="398463" marR="0" lvl="0" indent="-398463" algn="l" defTabSz="1063625" rtl="0" eaLnBrk="1" fontAlgn="base" latinLnBrk="0" hangingPunct="1">
              <a:lnSpc>
                <a:spcPct val="100000"/>
              </a:lnSpc>
              <a:spcBef>
                <a:spcPct val="20000"/>
              </a:spcBef>
              <a:spcAft>
                <a:spcPct val="0"/>
              </a:spcAft>
              <a:buClr>
                <a:srgbClr val="FF9900"/>
              </a:buClr>
              <a:buSzTx/>
              <a:buFont typeface="Wingdings" pitchFamily="2" charset="2"/>
              <a:buChar char="§"/>
              <a:tabLst/>
              <a:defRPr/>
            </a:pPr>
            <a:endParaRPr lang="en-US" sz="3200" dirty="0" smtClean="0"/>
          </a:p>
        </p:txBody>
      </p:sp>
      <p:pic>
        <p:nvPicPr>
          <p:cNvPr id="8" name="Picture 6" descr="branding_F4_fondblc.jpg"/>
          <p:cNvPicPr>
            <a:picLocks noChangeAspect="1"/>
          </p:cNvPicPr>
          <p:nvPr/>
        </p:nvPicPr>
        <p:blipFill>
          <a:blip r:embed="rId3" cstate="print"/>
          <a:srcRect t="9479" b="25502"/>
          <a:stretch>
            <a:fillRect/>
          </a:stretch>
        </p:blipFill>
        <p:spPr bwMode="auto">
          <a:xfrm>
            <a:off x="11113" y="1611313"/>
            <a:ext cx="10693400" cy="4914900"/>
          </a:xfrm>
          <a:prstGeom prst="rect">
            <a:avLst/>
          </a:prstGeom>
          <a:noFill/>
          <a:ln w="9525">
            <a:noFill/>
            <a:miter lim="800000"/>
            <a:headEnd/>
            <a:tailEnd/>
          </a:ln>
        </p:spPr>
      </p:pic>
      <p:sp>
        <p:nvSpPr>
          <p:cNvPr id="9" name="Text Box 5"/>
          <p:cNvSpPr txBox="1">
            <a:spLocks noChangeArrowheads="1"/>
          </p:cNvSpPr>
          <p:nvPr/>
        </p:nvSpPr>
        <p:spPr bwMode="auto">
          <a:xfrm>
            <a:off x="2698750" y="6900863"/>
            <a:ext cx="5186363" cy="568325"/>
          </a:xfrm>
          <a:prstGeom prst="rect">
            <a:avLst/>
          </a:prstGeom>
          <a:noFill/>
          <a:ln w="9525" algn="ctr">
            <a:noFill/>
            <a:miter lim="800000"/>
            <a:headEnd/>
            <a:tailEnd/>
          </a:ln>
        </p:spPr>
        <p:txBody>
          <a:bodyPr lIns="106336" tIns="53167" rIns="106336" bIns="53167">
            <a:spAutoFit/>
          </a:bodyPr>
          <a:lstStyle/>
          <a:p>
            <a:pPr marL="398463" indent="-398463" algn="ctr" defTabSz="1063625">
              <a:spcBef>
                <a:spcPct val="50000"/>
              </a:spcBef>
              <a:buClr>
                <a:srgbClr val="FF9900"/>
              </a:buClr>
              <a:buFont typeface="Wingdings" pitchFamily="2" charset="2"/>
              <a:buNone/>
            </a:pPr>
            <a:r>
              <a:rPr lang="fr-FR" sz="3000" b="1" u="sng" dirty="0" smtClean="0">
                <a:solidFill>
                  <a:srgbClr val="005596"/>
                </a:solidFill>
              </a:rPr>
              <a:t>www.st.com/stm32f4</a:t>
            </a:r>
            <a:endParaRPr lang="en-US" sz="3000" b="1" u="sng" dirty="0">
              <a:solidFill>
                <a:srgbClr val="005596"/>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p:nvPr/>
        </p:nvGrpSpPr>
        <p:grpSpPr>
          <a:xfrm>
            <a:off x="491659" y="6250087"/>
            <a:ext cx="9831876" cy="1489463"/>
            <a:chOff x="975360" y="7653655"/>
            <a:chExt cx="8770938" cy="1328738"/>
          </a:xfrm>
        </p:grpSpPr>
        <p:pic>
          <p:nvPicPr>
            <p:cNvPr id="32" name="Picture 42"/>
            <p:cNvPicPr>
              <a:picLocks noChangeAspect="1" noChangeArrowheads="1"/>
            </p:cNvPicPr>
            <p:nvPr/>
          </p:nvPicPr>
          <p:blipFill>
            <a:blip r:embed="rId3" cstate="email">
              <a:clrChange>
                <a:clrFrom>
                  <a:srgbClr val="FEFEFE"/>
                </a:clrFrom>
                <a:clrTo>
                  <a:srgbClr val="FEFEFE">
                    <a:alpha val="0"/>
                  </a:srgbClr>
                </a:clrTo>
              </a:clrChange>
            </a:blip>
            <a:srcRect/>
            <a:stretch>
              <a:fillRect/>
            </a:stretch>
          </p:blipFill>
          <p:spPr bwMode="auto">
            <a:xfrm>
              <a:off x="8906510" y="8104505"/>
              <a:ext cx="839788" cy="696913"/>
            </a:xfrm>
            <a:prstGeom prst="rect">
              <a:avLst/>
            </a:prstGeom>
            <a:noFill/>
            <a:ln w="38100" algn="ctr">
              <a:noFill/>
              <a:miter lim="800000"/>
              <a:headEnd/>
              <a:tailEnd/>
            </a:ln>
          </p:spPr>
        </p:pic>
        <p:pic>
          <p:nvPicPr>
            <p:cNvPr id="33" name="Picture 30" descr="smart-meter_4200.gif"/>
            <p:cNvPicPr>
              <a:picLocks noChangeAspect="1"/>
            </p:cNvPicPr>
            <p:nvPr/>
          </p:nvPicPr>
          <p:blipFill>
            <a:blip r:embed="rId4" cstate="email"/>
            <a:srcRect/>
            <a:stretch>
              <a:fillRect/>
            </a:stretch>
          </p:blipFill>
          <p:spPr bwMode="auto">
            <a:xfrm>
              <a:off x="1505585" y="8001318"/>
              <a:ext cx="746125" cy="738187"/>
            </a:xfrm>
            <a:prstGeom prst="rect">
              <a:avLst/>
            </a:prstGeom>
            <a:noFill/>
            <a:ln w="9525">
              <a:noFill/>
              <a:miter lim="800000"/>
              <a:headEnd/>
              <a:tailEnd/>
            </a:ln>
          </p:spPr>
        </p:pic>
        <p:pic>
          <p:nvPicPr>
            <p:cNvPr id="34" name="Picture 4" descr="http://www.titans.com.cn/productPhoto/300X375_20070607_94_TEP-M-E.jpg"/>
            <p:cNvPicPr>
              <a:picLocks noChangeAspect="1" noChangeArrowheads="1"/>
            </p:cNvPicPr>
            <p:nvPr/>
          </p:nvPicPr>
          <p:blipFill>
            <a:blip r:embed="rId5" cstate="email"/>
            <a:srcRect/>
            <a:stretch>
              <a:fillRect/>
            </a:stretch>
          </p:blipFill>
          <p:spPr bwMode="auto">
            <a:xfrm>
              <a:off x="2305685" y="7925118"/>
              <a:ext cx="757238" cy="946150"/>
            </a:xfrm>
            <a:prstGeom prst="rect">
              <a:avLst/>
            </a:prstGeom>
            <a:noFill/>
            <a:ln w="9525">
              <a:noFill/>
              <a:miter lim="800000"/>
              <a:headEnd/>
              <a:tailEnd/>
            </a:ln>
          </p:spPr>
        </p:pic>
        <p:pic>
          <p:nvPicPr>
            <p:cNvPr id="35" name="Picture 25" descr="antenna"/>
            <p:cNvPicPr>
              <a:picLocks noChangeAspect="1" noChangeArrowheads="1"/>
            </p:cNvPicPr>
            <p:nvPr/>
          </p:nvPicPr>
          <p:blipFill>
            <a:blip r:embed="rId6" cstate="email"/>
            <a:srcRect/>
            <a:stretch>
              <a:fillRect/>
            </a:stretch>
          </p:blipFill>
          <p:spPr bwMode="auto">
            <a:xfrm>
              <a:off x="975360" y="8014018"/>
              <a:ext cx="185738" cy="822325"/>
            </a:xfrm>
            <a:prstGeom prst="rect">
              <a:avLst/>
            </a:prstGeom>
            <a:noFill/>
            <a:ln w="9525">
              <a:noFill/>
              <a:miter lim="800000"/>
              <a:headEnd/>
              <a:tailEnd/>
            </a:ln>
          </p:spPr>
        </p:pic>
        <p:sp>
          <p:nvSpPr>
            <p:cNvPr id="36" name="Arc 26"/>
            <p:cNvSpPr>
              <a:spLocks/>
            </p:cNvSpPr>
            <p:nvPr/>
          </p:nvSpPr>
          <p:spPr bwMode="auto">
            <a:xfrm>
              <a:off x="1046798" y="7869555"/>
              <a:ext cx="161925" cy="215900"/>
            </a:xfrm>
            <a:custGeom>
              <a:avLst/>
              <a:gdLst>
                <a:gd name="T0" fmla="*/ 0 w 21600"/>
                <a:gd name="T1" fmla="*/ 0 h 21600"/>
                <a:gd name="T2" fmla="*/ 161925 w 21600"/>
                <a:gd name="T3" fmla="*/ 215900 h 21600"/>
                <a:gd name="T4" fmla="*/ 0 w 21600"/>
                <a:gd name="T5" fmla="*/ 2159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 name="Arc 27"/>
            <p:cNvSpPr>
              <a:spLocks/>
            </p:cNvSpPr>
            <p:nvPr/>
          </p:nvSpPr>
          <p:spPr bwMode="auto">
            <a:xfrm>
              <a:off x="1118235" y="7726680"/>
              <a:ext cx="161925" cy="217488"/>
            </a:xfrm>
            <a:custGeom>
              <a:avLst/>
              <a:gdLst>
                <a:gd name="T0" fmla="*/ 0 w 21600"/>
                <a:gd name="T1" fmla="*/ 0 h 21600"/>
                <a:gd name="T2" fmla="*/ 161925 w 21600"/>
                <a:gd name="T3" fmla="*/ 217488 h 21600"/>
                <a:gd name="T4" fmla="*/ 0 w 21600"/>
                <a:gd name="T5" fmla="*/ 217488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pic>
          <p:nvPicPr>
            <p:cNvPr id="38" name="Picture 29" descr="shutterstock_17266759"/>
            <p:cNvPicPr>
              <a:picLocks noChangeAspect="1" noChangeArrowheads="1"/>
            </p:cNvPicPr>
            <p:nvPr/>
          </p:nvPicPr>
          <p:blipFill>
            <a:blip r:embed="rId7" cstate="email"/>
            <a:srcRect/>
            <a:stretch>
              <a:fillRect/>
            </a:stretch>
          </p:blipFill>
          <p:spPr bwMode="auto">
            <a:xfrm>
              <a:off x="3135948" y="8014018"/>
              <a:ext cx="1152525" cy="768350"/>
            </a:xfrm>
            <a:prstGeom prst="rect">
              <a:avLst/>
            </a:prstGeom>
            <a:noFill/>
            <a:ln w="9525">
              <a:noFill/>
              <a:miter lim="800000"/>
              <a:headEnd/>
              <a:tailEnd/>
            </a:ln>
          </p:spPr>
        </p:pic>
        <p:pic>
          <p:nvPicPr>
            <p:cNvPr id="39" name="Picture 31" descr="shutterstock_2010285"/>
            <p:cNvPicPr>
              <a:picLocks noChangeAspect="1" noChangeArrowheads="1"/>
            </p:cNvPicPr>
            <p:nvPr/>
          </p:nvPicPr>
          <p:blipFill>
            <a:blip r:embed="rId8" cstate="email"/>
            <a:srcRect/>
            <a:stretch>
              <a:fillRect/>
            </a:stretch>
          </p:blipFill>
          <p:spPr bwMode="auto">
            <a:xfrm>
              <a:off x="7744460" y="7653655"/>
              <a:ext cx="885825" cy="1328738"/>
            </a:xfrm>
            <a:prstGeom prst="rect">
              <a:avLst/>
            </a:prstGeom>
            <a:noFill/>
            <a:ln w="9525">
              <a:noFill/>
              <a:miter lim="800000"/>
              <a:headEnd/>
              <a:tailEnd/>
            </a:ln>
          </p:spPr>
        </p:pic>
        <p:pic>
          <p:nvPicPr>
            <p:cNvPr id="40" name="Picture 33" descr="pos-card-paiement"/>
            <p:cNvPicPr>
              <a:picLocks noChangeAspect="1" noChangeArrowheads="1"/>
            </p:cNvPicPr>
            <p:nvPr/>
          </p:nvPicPr>
          <p:blipFill>
            <a:blip r:embed="rId9" cstate="email"/>
            <a:srcRect/>
            <a:stretch>
              <a:fillRect/>
            </a:stretch>
          </p:blipFill>
          <p:spPr bwMode="auto">
            <a:xfrm>
              <a:off x="5583873" y="8014018"/>
              <a:ext cx="752475" cy="809625"/>
            </a:xfrm>
            <a:prstGeom prst="rect">
              <a:avLst/>
            </a:prstGeom>
            <a:noFill/>
            <a:ln w="9525">
              <a:noFill/>
              <a:miter lim="800000"/>
              <a:headEnd/>
              <a:tailEnd/>
            </a:ln>
          </p:spPr>
        </p:pic>
        <p:pic>
          <p:nvPicPr>
            <p:cNvPr id="41" name="Picture 36" descr="car"/>
            <p:cNvPicPr>
              <a:picLocks noChangeAspect="1" noChangeArrowheads="1"/>
            </p:cNvPicPr>
            <p:nvPr/>
          </p:nvPicPr>
          <p:blipFill>
            <a:blip r:embed="rId10" cstate="email"/>
            <a:srcRect/>
            <a:stretch>
              <a:fillRect/>
            </a:stretch>
          </p:blipFill>
          <p:spPr bwMode="auto">
            <a:xfrm>
              <a:off x="4431348" y="8085455"/>
              <a:ext cx="935037" cy="735013"/>
            </a:xfrm>
            <a:prstGeom prst="rect">
              <a:avLst/>
            </a:prstGeom>
            <a:noFill/>
            <a:ln w="9525">
              <a:noFill/>
              <a:miter lim="800000"/>
              <a:headEnd/>
              <a:tailEnd/>
            </a:ln>
          </p:spPr>
        </p:pic>
        <p:pic>
          <p:nvPicPr>
            <p:cNvPr id="42" name="Picture 37" descr="supply_chain"/>
            <p:cNvPicPr>
              <a:picLocks noChangeAspect="1" noChangeArrowheads="1"/>
            </p:cNvPicPr>
            <p:nvPr/>
          </p:nvPicPr>
          <p:blipFill>
            <a:blip r:embed="rId11" cstate="email"/>
            <a:srcRect/>
            <a:stretch>
              <a:fillRect/>
            </a:stretch>
          </p:blipFill>
          <p:spPr bwMode="auto">
            <a:xfrm>
              <a:off x="6591935" y="8006080"/>
              <a:ext cx="1008063" cy="727075"/>
            </a:xfrm>
            <a:prstGeom prst="rect">
              <a:avLst/>
            </a:prstGeom>
            <a:noFill/>
            <a:ln w="9525">
              <a:noFill/>
              <a:miter lim="800000"/>
              <a:headEnd/>
              <a:tailEnd/>
            </a:ln>
          </p:spPr>
        </p:pic>
      </p:grpSp>
      <p:grpSp>
        <p:nvGrpSpPr>
          <p:cNvPr id="3" name="Group 56"/>
          <p:cNvGrpSpPr/>
          <p:nvPr/>
        </p:nvGrpSpPr>
        <p:grpSpPr>
          <a:xfrm>
            <a:off x="411984" y="3952910"/>
            <a:ext cx="10038304" cy="2383074"/>
            <a:chOff x="649732" y="4354830"/>
            <a:chExt cx="3318782" cy="2383074"/>
          </a:xfrm>
        </p:grpSpPr>
        <p:sp>
          <p:nvSpPr>
            <p:cNvPr id="45" name="Right Arrow 44"/>
            <p:cNvSpPr/>
            <p:nvPr/>
          </p:nvSpPr>
          <p:spPr bwMode="auto">
            <a:xfrm rot="10800000" flipH="1" flipV="1">
              <a:off x="649732" y="5194998"/>
              <a:ext cx="3318782" cy="1542906"/>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wrap="none" anchor="ctr"/>
            <a:lstStyle/>
            <a:p>
              <a:pPr algn="ctr" defTabSz="1110601">
                <a:defRPr/>
              </a:pPr>
              <a:r>
                <a:rPr lang="en-GB" sz="3200" b="1" dirty="0">
                  <a:solidFill>
                    <a:srgbClr val="005596"/>
                  </a:solidFill>
                  <a:ea typeface="MS PGothic" pitchFamily="34" charset="-128"/>
                  <a:cs typeface="MS PGothic" pitchFamily="34" charset="-128"/>
                </a:rPr>
                <a:t>Binary and tool compatible</a:t>
              </a:r>
            </a:p>
          </p:txBody>
        </p:sp>
        <p:sp>
          <p:nvSpPr>
            <p:cNvPr id="53" name="Rectangle 3"/>
            <p:cNvSpPr txBox="1">
              <a:spLocks noChangeArrowheads="1"/>
            </p:cNvSpPr>
            <p:nvPr/>
          </p:nvSpPr>
          <p:spPr bwMode="auto">
            <a:xfrm>
              <a:off x="1920240" y="4354830"/>
              <a:ext cx="1139191" cy="384810"/>
            </a:xfrm>
            <a:prstGeom prst="rect">
              <a:avLst/>
            </a:prstGeom>
            <a:noFill/>
            <a:ln w="9525">
              <a:noFill/>
              <a:miter lim="800000"/>
              <a:headEnd/>
              <a:tailEnd/>
            </a:ln>
          </p:spPr>
          <p:txBody>
            <a:bodyPr vert="horz" wrap="square" lIns="106345" tIns="53172" rIns="106345" bIns="53172" numCol="1" anchor="t" anchorCtr="0" compatLnSpc="1">
              <a:prstTxWarp prst="textNoShape">
                <a:avLst/>
              </a:prstTxWarp>
            </a:bodyPr>
            <a:lstStyle/>
            <a:p>
              <a:pPr marL="398354" indent="-398354" defTabSz="1063333">
                <a:spcBef>
                  <a:spcPct val="20000"/>
                </a:spcBef>
                <a:buClr>
                  <a:srgbClr val="FF9900"/>
                </a:buClr>
                <a:defRPr/>
              </a:pPr>
              <a:r>
                <a:rPr lang="fr-FR" sz="3200" b="1" dirty="0">
                  <a:solidFill>
                    <a:schemeClr val="bg1"/>
                  </a:solidFill>
                </a:rPr>
                <a:t>MCU</a:t>
              </a:r>
              <a:endParaRPr lang="en-GB" sz="3200" b="1" dirty="0">
                <a:solidFill>
                  <a:schemeClr val="bg1"/>
                </a:solidFill>
              </a:endParaRPr>
            </a:p>
          </p:txBody>
        </p:sp>
      </p:grpSp>
      <p:sp>
        <p:nvSpPr>
          <p:cNvPr id="54" name="Rectangle 2"/>
          <p:cNvSpPr txBox="1">
            <a:spLocks noChangeArrowheads="1"/>
          </p:cNvSpPr>
          <p:nvPr/>
        </p:nvSpPr>
        <p:spPr bwMode="auto">
          <a:xfrm>
            <a:off x="260351" y="434029"/>
            <a:ext cx="9721851" cy="703263"/>
          </a:xfrm>
          <a:prstGeom prst="rect">
            <a:avLst/>
          </a:prstGeom>
          <a:noFill/>
          <a:ln>
            <a:miter lim="800000"/>
            <a:headEnd/>
            <a:tailEnd/>
          </a:ln>
        </p:spPr>
        <p:txBody>
          <a:bodyPr vert="horz" wrap="square" lIns="91414" tIns="45708" rIns="91414" bIns="45708" numCol="1" anchor="t" anchorCtr="0" compatLnSpc="1">
            <a:prstTxWarp prst="textNoShape">
              <a:avLst/>
            </a:prstTxWarp>
          </a:bodyPr>
          <a:lstStyle/>
          <a:p>
            <a:pPr defTabSz="1063333">
              <a:defRPr/>
            </a:pPr>
            <a:r>
              <a:rPr lang="en-US" sz="3600" b="1" kern="0" dirty="0">
                <a:solidFill>
                  <a:srgbClr val="005596"/>
                </a:solidFill>
                <a:latin typeface="+mj-lt"/>
                <a:ea typeface="+mj-ea"/>
                <a:cs typeface="+mj-cs"/>
              </a:rPr>
              <a:t>Cortex-M processors</a:t>
            </a:r>
            <a:endParaRPr lang="en-US" sz="3600" b="1" kern="0" dirty="0">
              <a:solidFill>
                <a:srgbClr val="FF0000"/>
              </a:solidFill>
              <a:latin typeface="+mj-lt"/>
              <a:ea typeface="+mj-ea"/>
              <a:cs typeface="+mj-cs"/>
            </a:endParaRPr>
          </a:p>
        </p:txBody>
      </p:sp>
      <p:sp>
        <p:nvSpPr>
          <p:cNvPr id="55" name="Rectangle 5"/>
          <p:cNvSpPr>
            <a:spLocks noGrp="1" noChangeArrowheads="1"/>
          </p:cNvSpPr>
          <p:nvPr>
            <p:ph idx="1"/>
          </p:nvPr>
        </p:nvSpPr>
        <p:spPr>
          <a:xfrm>
            <a:off x="328017" y="1428981"/>
            <a:ext cx="8775700" cy="1379528"/>
          </a:xfrm>
        </p:spPr>
        <p:txBody>
          <a:bodyPr/>
          <a:lstStyle/>
          <a:p>
            <a:pPr>
              <a:spcBef>
                <a:spcPts val="1000"/>
              </a:spcBef>
              <a:tabLst>
                <a:tab pos="445964" algn="l"/>
                <a:tab pos="895104" algn="l"/>
                <a:tab pos="1344243" algn="l"/>
                <a:tab pos="1793383" algn="l"/>
                <a:tab pos="2242523" algn="l"/>
                <a:tab pos="2691661" algn="l"/>
                <a:tab pos="3140801" algn="l"/>
                <a:tab pos="3589940" algn="l"/>
                <a:tab pos="4039080" algn="l"/>
                <a:tab pos="4488217" algn="l"/>
                <a:tab pos="4937357" algn="l"/>
                <a:tab pos="5386495" algn="l"/>
                <a:tab pos="5835636" algn="l"/>
                <a:tab pos="6284774" algn="l"/>
                <a:tab pos="6733914" algn="l"/>
                <a:tab pos="7183053" algn="l"/>
                <a:tab pos="7632193" algn="l"/>
                <a:tab pos="8081331" algn="l"/>
                <a:tab pos="8530470" algn="l"/>
                <a:tab pos="8979609" algn="l"/>
              </a:tabLst>
            </a:pPr>
            <a:r>
              <a:rPr lang="en-GB" sz="2400" b="1" dirty="0"/>
              <a:t>Forget traditional 8/16/32-bit classifications</a:t>
            </a:r>
          </a:p>
          <a:p>
            <a:pPr lvl="1">
              <a:spcBef>
                <a:spcPts val="875"/>
              </a:spcBef>
              <a:tabLst>
                <a:tab pos="445964" algn="l"/>
                <a:tab pos="895104" algn="l"/>
                <a:tab pos="1344243" algn="l"/>
                <a:tab pos="1793383" algn="l"/>
                <a:tab pos="2242523" algn="l"/>
                <a:tab pos="2691661" algn="l"/>
                <a:tab pos="3140801" algn="l"/>
                <a:tab pos="3589940" algn="l"/>
                <a:tab pos="4039080" algn="l"/>
                <a:tab pos="4488217" algn="l"/>
                <a:tab pos="4937357" algn="l"/>
                <a:tab pos="5386495" algn="l"/>
                <a:tab pos="5835636" algn="l"/>
                <a:tab pos="6284774" algn="l"/>
                <a:tab pos="6733914" algn="l"/>
                <a:tab pos="7183053" algn="l"/>
                <a:tab pos="7632193" algn="l"/>
                <a:tab pos="8081331" algn="l"/>
                <a:tab pos="8530470" algn="l"/>
                <a:tab pos="8979609" algn="l"/>
              </a:tabLst>
            </a:pPr>
            <a:r>
              <a:rPr lang="en-GB" sz="1900" dirty="0"/>
              <a:t>Seamless architecture across all applications</a:t>
            </a:r>
          </a:p>
          <a:p>
            <a:pPr lvl="1">
              <a:spcBef>
                <a:spcPts val="875"/>
              </a:spcBef>
              <a:tabLst>
                <a:tab pos="445964" algn="l"/>
                <a:tab pos="895104" algn="l"/>
                <a:tab pos="1344243" algn="l"/>
                <a:tab pos="1793383" algn="l"/>
                <a:tab pos="2242523" algn="l"/>
                <a:tab pos="2691661" algn="l"/>
                <a:tab pos="3140801" algn="l"/>
                <a:tab pos="3589940" algn="l"/>
                <a:tab pos="4039080" algn="l"/>
                <a:tab pos="4488217" algn="l"/>
                <a:tab pos="4937357" algn="l"/>
                <a:tab pos="5386495" algn="l"/>
                <a:tab pos="5835636" algn="l"/>
                <a:tab pos="6284774" algn="l"/>
                <a:tab pos="6733914" algn="l"/>
                <a:tab pos="7183053" algn="l"/>
                <a:tab pos="7632193" algn="l"/>
                <a:tab pos="8081331" algn="l"/>
                <a:tab pos="8530470" algn="l"/>
                <a:tab pos="8979609" algn="l"/>
              </a:tabLst>
            </a:pPr>
            <a:r>
              <a:rPr lang="en-GB" sz="1900" dirty="0"/>
              <a:t>Every product optimised for ultra low power and ease of use</a:t>
            </a:r>
          </a:p>
          <a:p>
            <a:pPr>
              <a:spcBef>
                <a:spcPts val="875"/>
              </a:spcBef>
              <a:buNone/>
              <a:tabLst>
                <a:tab pos="445964" algn="l"/>
                <a:tab pos="895104" algn="l"/>
                <a:tab pos="1344243" algn="l"/>
                <a:tab pos="1793383" algn="l"/>
                <a:tab pos="2242523" algn="l"/>
                <a:tab pos="2691661" algn="l"/>
                <a:tab pos="3140801" algn="l"/>
                <a:tab pos="3589940" algn="l"/>
                <a:tab pos="4039080" algn="l"/>
                <a:tab pos="4488217" algn="l"/>
                <a:tab pos="4937357" algn="l"/>
                <a:tab pos="5386495" algn="l"/>
                <a:tab pos="5835636" algn="l"/>
                <a:tab pos="6284774" algn="l"/>
                <a:tab pos="6733914" algn="l"/>
                <a:tab pos="7183053" algn="l"/>
                <a:tab pos="7632193" algn="l"/>
                <a:tab pos="8081331" algn="l"/>
                <a:tab pos="8530470" algn="l"/>
                <a:tab pos="8979609" algn="l"/>
              </a:tabLst>
            </a:pPr>
            <a:endParaRPr lang="en-GB" sz="2400" dirty="0"/>
          </a:p>
        </p:txBody>
      </p:sp>
      <p:sp>
        <p:nvSpPr>
          <p:cNvPr id="56" name="Rectangle 1"/>
          <p:cNvSpPr>
            <a:spLocks noChangeArrowheads="1"/>
          </p:cNvSpPr>
          <p:nvPr/>
        </p:nvSpPr>
        <p:spPr bwMode="auto">
          <a:xfrm>
            <a:off x="6542890" y="3295228"/>
            <a:ext cx="2836862" cy="1444614"/>
          </a:xfrm>
          <a:prstGeom prst="rect">
            <a:avLst/>
          </a:prstGeom>
          <a:solidFill>
            <a:srgbClr val="005596"/>
          </a:solidFill>
          <a:ln w="19080">
            <a:solidFill>
              <a:srgbClr val="D6E4EE"/>
            </a:solidFill>
            <a:miter lim="800000"/>
            <a:headEnd/>
            <a:tailEnd/>
          </a:ln>
        </p:spPr>
        <p:txBody>
          <a:bodyPr wrap="none" lIns="91414" tIns="45708" rIns="91414" bIns="45708" anchor="ctr"/>
          <a:lstStyle/>
          <a:p>
            <a:endParaRPr lang="en-US">
              <a:solidFill>
                <a:srgbClr val="000000"/>
              </a:solidFill>
            </a:endParaRPr>
          </a:p>
        </p:txBody>
      </p:sp>
      <p:sp>
        <p:nvSpPr>
          <p:cNvPr id="57" name="Rectangle 2"/>
          <p:cNvSpPr>
            <a:spLocks noChangeArrowheads="1"/>
          </p:cNvSpPr>
          <p:nvPr/>
        </p:nvSpPr>
        <p:spPr bwMode="auto">
          <a:xfrm>
            <a:off x="3612366" y="3304752"/>
            <a:ext cx="2836862" cy="1444614"/>
          </a:xfrm>
          <a:prstGeom prst="rect">
            <a:avLst/>
          </a:prstGeom>
          <a:solidFill>
            <a:srgbClr val="005596"/>
          </a:solidFill>
          <a:ln w="19080">
            <a:solidFill>
              <a:srgbClr val="D6E4EE"/>
            </a:solidFill>
            <a:miter lim="800000"/>
            <a:headEnd/>
            <a:tailEnd/>
          </a:ln>
        </p:spPr>
        <p:txBody>
          <a:bodyPr wrap="none" lIns="91414" tIns="45708" rIns="91414" bIns="45708" anchor="ctr"/>
          <a:lstStyle/>
          <a:p>
            <a:endParaRPr lang="en-US">
              <a:solidFill>
                <a:srgbClr val="000000"/>
              </a:solidFill>
            </a:endParaRPr>
          </a:p>
        </p:txBody>
      </p:sp>
      <p:sp>
        <p:nvSpPr>
          <p:cNvPr id="58" name="Rectangle 3"/>
          <p:cNvSpPr>
            <a:spLocks noChangeArrowheads="1"/>
          </p:cNvSpPr>
          <p:nvPr/>
        </p:nvSpPr>
        <p:spPr bwMode="auto">
          <a:xfrm>
            <a:off x="680255" y="3311101"/>
            <a:ext cx="2836863" cy="1444614"/>
          </a:xfrm>
          <a:prstGeom prst="rect">
            <a:avLst/>
          </a:prstGeom>
          <a:solidFill>
            <a:srgbClr val="005596"/>
          </a:solidFill>
          <a:ln w="19080">
            <a:solidFill>
              <a:srgbClr val="D6E4EE"/>
            </a:solidFill>
            <a:miter lim="800000"/>
            <a:headEnd/>
            <a:tailEnd/>
          </a:ln>
        </p:spPr>
        <p:txBody>
          <a:bodyPr wrap="none" lIns="91414" tIns="45708" rIns="91414" bIns="45708" anchor="ctr"/>
          <a:lstStyle/>
          <a:p>
            <a:endParaRPr lang="en-US">
              <a:solidFill>
                <a:srgbClr val="000000"/>
              </a:solidFill>
            </a:endParaRPr>
          </a:p>
        </p:txBody>
      </p:sp>
      <p:sp>
        <p:nvSpPr>
          <p:cNvPr id="59" name="Text Box 7"/>
          <p:cNvSpPr txBox="1">
            <a:spLocks noChangeArrowheads="1"/>
          </p:cNvSpPr>
          <p:nvPr/>
        </p:nvSpPr>
        <p:spPr bwMode="auto">
          <a:xfrm>
            <a:off x="729944" y="3448367"/>
            <a:ext cx="2672386" cy="573119"/>
          </a:xfrm>
          <a:prstGeom prst="rect">
            <a:avLst/>
          </a:prstGeom>
          <a:noFill/>
          <a:ln w="9525">
            <a:noFill/>
            <a:round/>
            <a:headEnd/>
            <a:tailEnd/>
          </a:ln>
        </p:spPr>
        <p:txBody>
          <a:bodyPr wrap="none" lIns="80258" tIns="39948" rIns="80258" bIns="39948">
            <a:spAutoFit/>
          </a:bodyPr>
          <a:lstStyle/>
          <a:p>
            <a:pPr>
              <a:lnSpc>
                <a:spcPct val="80000"/>
              </a:lnSpc>
              <a:spcBef>
                <a:spcPts val="2500"/>
              </a:spcBef>
              <a:buClr>
                <a:srgbClr val="FAA61A"/>
              </a:buClr>
              <a:buSzPct val="125000"/>
              <a:tabLst>
                <a:tab pos="0" algn="l"/>
                <a:tab pos="447552" algn="l"/>
                <a:tab pos="896692" algn="l"/>
                <a:tab pos="1345831" algn="l"/>
                <a:tab pos="1794970" algn="l"/>
                <a:tab pos="2244109" algn="l"/>
                <a:tab pos="2693249" algn="l"/>
                <a:tab pos="3142387" algn="l"/>
                <a:tab pos="3591526" algn="l"/>
                <a:tab pos="4040665" algn="l"/>
                <a:tab pos="4489804" algn="l"/>
                <a:tab pos="4938944" algn="l"/>
                <a:tab pos="5388083" algn="l"/>
                <a:tab pos="5837222" algn="l"/>
                <a:tab pos="6286360" algn="l"/>
                <a:tab pos="6735500" algn="l"/>
                <a:tab pos="7184639" algn="l"/>
                <a:tab pos="7633778" algn="l"/>
                <a:tab pos="8082918" algn="l"/>
                <a:tab pos="8532057" algn="l"/>
                <a:tab pos="8981197" algn="l"/>
              </a:tabLst>
            </a:pPr>
            <a:r>
              <a:rPr lang="en-GB" sz="4000" b="1" dirty="0">
                <a:solidFill>
                  <a:schemeClr val="bg1"/>
                </a:solidFill>
              </a:rPr>
              <a:t>Cortex-M0</a:t>
            </a:r>
          </a:p>
        </p:txBody>
      </p:sp>
      <p:sp>
        <p:nvSpPr>
          <p:cNvPr id="62" name="Text Box 8"/>
          <p:cNvSpPr txBox="1">
            <a:spLocks noChangeArrowheads="1"/>
          </p:cNvSpPr>
          <p:nvPr/>
        </p:nvSpPr>
        <p:spPr bwMode="auto">
          <a:xfrm>
            <a:off x="3663745" y="3438319"/>
            <a:ext cx="2672386" cy="573119"/>
          </a:xfrm>
          <a:prstGeom prst="rect">
            <a:avLst/>
          </a:prstGeom>
          <a:noFill/>
          <a:ln w="9525">
            <a:noFill/>
            <a:round/>
            <a:headEnd/>
            <a:tailEnd/>
          </a:ln>
        </p:spPr>
        <p:txBody>
          <a:bodyPr wrap="none" lIns="80258" tIns="39948" rIns="80258" bIns="39948">
            <a:spAutoFit/>
          </a:bodyPr>
          <a:lstStyle/>
          <a:p>
            <a:pPr>
              <a:lnSpc>
                <a:spcPct val="80000"/>
              </a:lnSpc>
              <a:spcBef>
                <a:spcPts val="2500"/>
              </a:spcBef>
              <a:buClr>
                <a:srgbClr val="FAA61A"/>
              </a:buClr>
              <a:buSzPct val="125000"/>
              <a:tabLst>
                <a:tab pos="0" algn="l"/>
                <a:tab pos="447552" algn="l"/>
                <a:tab pos="896692" algn="l"/>
                <a:tab pos="1345831" algn="l"/>
                <a:tab pos="1794970" algn="l"/>
                <a:tab pos="2244109" algn="l"/>
                <a:tab pos="2693249" algn="l"/>
                <a:tab pos="3142387" algn="l"/>
                <a:tab pos="3591526" algn="l"/>
                <a:tab pos="4040665" algn="l"/>
                <a:tab pos="4489804" algn="l"/>
                <a:tab pos="4938944" algn="l"/>
                <a:tab pos="5388083" algn="l"/>
                <a:tab pos="5837222" algn="l"/>
                <a:tab pos="6286360" algn="l"/>
                <a:tab pos="6735500" algn="l"/>
                <a:tab pos="7184639" algn="l"/>
                <a:tab pos="7633778" algn="l"/>
                <a:tab pos="8082918" algn="l"/>
                <a:tab pos="8532057" algn="l"/>
                <a:tab pos="8981197" algn="l"/>
              </a:tabLst>
            </a:pPr>
            <a:r>
              <a:rPr lang="en-GB" sz="4000" b="1" dirty="0">
                <a:solidFill>
                  <a:schemeClr val="bg1"/>
                </a:solidFill>
              </a:rPr>
              <a:t>Cortex-M3</a:t>
            </a:r>
          </a:p>
        </p:txBody>
      </p:sp>
      <p:sp>
        <p:nvSpPr>
          <p:cNvPr id="63" name="Text Box 9"/>
          <p:cNvSpPr txBox="1">
            <a:spLocks noChangeArrowheads="1"/>
          </p:cNvSpPr>
          <p:nvPr/>
        </p:nvSpPr>
        <p:spPr bwMode="auto">
          <a:xfrm>
            <a:off x="6588344" y="3418222"/>
            <a:ext cx="2672386" cy="573119"/>
          </a:xfrm>
          <a:prstGeom prst="rect">
            <a:avLst/>
          </a:prstGeom>
          <a:noFill/>
          <a:ln w="9525">
            <a:noFill/>
            <a:round/>
            <a:headEnd/>
            <a:tailEnd/>
          </a:ln>
        </p:spPr>
        <p:txBody>
          <a:bodyPr wrap="none" lIns="80258" tIns="39948" rIns="80258" bIns="39948">
            <a:spAutoFit/>
          </a:bodyPr>
          <a:lstStyle/>
          <a:p>
            <a:pPr>
              <a:lnSpc>
                <a:spcPct val="80000"/>
              </a:lnSpc>
              <a:spcBef>
                <a:spcPts val="2500"/>
              </a:spcBef>
              <a:buClr>
                <a:srgbClr val="FAA61A"/>
              </a:buClr>
              <a:buSzPct val="125000"/>
              <a:tabLst>
                <a:tab pos="0" algn="l"/>
                <a:tab pos="447552" algn="l"/>
                <a:tab pos="896692" algn="l"/>
                <a:tab pos="1345831" algn="l"/>
                <a:tab pos="1794970" algn="l"/>
                <a:tab pos="2244109" algn="l"/>
                <a:tab pos="2693249" algn="l"/>
                <a:tab pos="3142387" algn="l"/>
                <a:tab pos="3591526" algn="l"/>
                <a:tab pos="4040665" algn="l"/>
                <a:tab pos="4489804" algn="l"/>
                <a:tab pos="4938944" algn="l"/>
                <a:tab pos="5388083" algn="l"/>
                <a:tab pos="5837222" algn="l"/>
                <a:tab pos="6286360" algn="l"/>
                <a:tab pos="6735500" algn="l"/>
                <a:tab pos="7184639" algn="l"/>
                <a:tab pos="7633778" algn="l"/>
                <a:tab pos="8082918" algn="l"/>
                <a:tab pos="8532057" algn="l"/>
                <a:tab pos="8981197" algn="l"/>
              </a:tabLst>
            </a:pPr>
            <a:r>
              <a:rPr lang="en-GB" sz="4000" b="1" dirty="0">
                <a:solidFill>
                  <a:schemeClr val="bg1"/>
                </a:solidFill>
              </a:rPr>
              <a:t>Cortex-M4</a:t>
            </a:r>
          </a:p>
        </p:txBody>
      </p:sp>
      <p:sp>
        <p:nvSpPr>
          <p:cNvPr id="65" name="Line 6"/>
          <p:cNvSpPr>
            <a:spLocks noChangeShapeType="1"/>
          </p:cNvSpPr>
          <p:nvPr/>
        </p:nvSpPr>
        <p:spPr bwMode="auto">
          <a:xfrm flipV="1">
            <a:off x="478222" y="4071550"/>
            <a:ext cx="8916987" cy="28574"/>
          </a:xfrm>
          <a:prstGeom prst="line">
            <a:avLst/>
          </a:prstGeom>
          <a:noFill/>
          <a:ln w="76320">
            <a:solidFill>
              <a:srgbClr val="FFFFFF"/>
            </a:solidFill>
            <a:miter lim="800000"/>
            <a:headEnd/>
            <a:tailEnd/>
          </a:ln>
        </p:spPr>
        <p:txBody>
          <a:bodyPr lIns="91414" tIns="45708" rIns="91414" bIns="45708"/>
          <a:lstStyle/>
          <a:p>
            <a:endParaRPr lang="en-GB">
              <a:solidFill>
                <a:srgbClr val="000000"/>
              </a:solidFill>
            </a:endParaRPr>
          </a:p>
        </p:txBody>
      </p:sp>
      <p:sp>
        <p:nvSpPr>
          <p:cNvPr id="66" name="Text Box 10"/>
          <p:cNvSpPr txBox="1">
            <a:spLocks noChangeArrowheads="1"/>
          </p:cNvSpPr>
          <p:nvPr/>
        </p:nvSpPr>
        <p:spPr bwMode="auto">
          <a:xfrm>
            <a:off x="950721" y="4306411"/>
            <a:ext cx="2342168" cy="277653"/>
          </a:xfrm>
          <a:prstGeom prst="rect">
            <a:avLst/>
          </a:prstGeom>
          <a:noFill/>
          <a:ln w="9525">
            <a:noFill/>
            <a:round/>
            <a:headEnd/>
            <a:tailEnd/>
          </a:ln>
        </p:spPr>
        <p:txBody>
          <a:bodyPr wrap="none" lIns="80258" tIns="39948" rIns="80258" bIns="39948">
            <a:spAutoFit/>
          </a:bodyPr>
          <a:lstStyle/>
          <a:p>
            <a:pPr>
              <a:lnSpc>
                <a:spcPct val="80000"/>
              </a:lnSpc>
              <a:spcBef>
                <a:spcPts val="1000"/>
              </a:spcBef>
              <a:buClr>
                <a:srgbClr val="FAA61A"/>
              </a:buClr>
              <a:buSzPct val="125000"/>
              <a:tabLst>
                <a:tab pos="0" algn="l"/>
                <a:tab pos="447552" algn="l"/>
                <a:tab pos="896692" algn="l"/>
                <a:tab pos="1345831" algn="l"/>
                <a:tab pos="1794970" algn="l"/>
                <a:tab pos="2244109" algn="l"/>
                <a:tab pos="2693249" algn="l"/>
                <a:tab pos="3142387" algn="l"/>
                <a:tab pos="3591526" algn="l"/>
                <a:tab pos="4040665" algn="l"/>
                <a:tab pos="4489804" algn="l"/>
                <a:tab pos="4938944" algn="l"/>
                <a:tab pos="5388083" algn="l"/>
                <a:tab pos="5837222" algn="l"/>
                <a:tab pos="6286360" algn="l"/>
                <a:tab pos="6735500" algn="l"/>
                <a:tab pos="7184639" algn="l"/>
                <a:tab pos="7633778" algn="l"/>
                <a:tab pos="8082918" algn="l"/>
                <a:tab pos="8532057" algn="l"/>
                <a:tab pos="8981197" algn="l"/>
              </a:tabLst>
            </a:pPr>
            <a:r>
              <a:rPr lang="en-GB" sz="1600" b="1" dirty="0">
                <a:solidFill>
                  <a:schemeClr val="bg1"/>
                </a:solidFill>
              </a:rPr>
              <a:t>“8/16-bit” applications</a:t>
            </a:r>
          </a:p>
        </p:txBody>
      </p:sp>
      <p:sp>
        <p:nvSpPr>
          <p:cNvPr id="67" name="Text Box 11"/>
          <p:cNvSpPr txBox="1">
            <a:spLocks noChangeArrowheads="1"/>
          </p:cNvSpPr>
          <p:nvPr/>
        </p:nvSpPr>
        <p:spPr bwMode="auto">
          <a:xfrm>
            <a:off x="3871149" y="4306411"/>
            <a:ext cx="2455981" cy="277653"/>
          </a:xfrm>
          <a:prstGeom prst="rect">
            <a:avLst/>
          </a:prstGeom>
          <a:noFill/>
          <a:ln w="9525">
            <a:noFill/>
            <a:round/>
            <a:headEnd/>
            <a:tailEnd/>
          </a:ln>
        </p:spPr>
        <p:txBody>
          <a:bodyPr wrap="none" lIns="80258" tIns="39948" rIns="80258" bIns="39948">
            <a:spAutoFit/>
          </a:bodyPr>
          <a:lstStyle/>
          <a:p>
            <a:pPr>
              <a:lnSpc>
                <a:spcPct val="80000"/>
              </a:lnSpc>
              <a:spcBef>
                <a:spcPts val="1000"/>
              </a:spcBef>
              <a:buClr>
                <a:srgbClr val="FAA61A"/>
              </a:buClr>
              <a:buSzPct val="125000"/>
              <a:tabLst>
                <a:tab pos="0" algn="l"/>
                <a:tab pos="447552" algn="l"/>
                <a:tab pos="896692" algn="l"/>
                <a:tab pos="1345831" algn="l"/>
                <a:tab pos="1794970" algn="l"/>
                <a:tab pos="2244109" algn="l"/>
                <a:tab pos="2693249" algn="l"/>
                <a:tab pos="3142387" algn="l"/>
                <a:tab pos="3591526" algn="l"/>
                <a:tab pos="4040665" algn="l"/>
                <a:tab pos="4489804" algn="l"/>
                <a:tab pos="4938944" algn="l"/>
                <a:tab pos="5388083" algn="l"/>
                <a:tab pos="5837222" algn="l"/>
                <a:tab pos="6286360" algn="l"/>
                <a:tab pos="6735500" algn="l"/>
                <a:tab pos="7184639" algn="l"/>
                <a:tab pos="7633778" algn="l"/>
                <a:tab pos="8082918" algn="l"/>
                <a:tab pos="8532057" algn="l"/>
                <a:tab pos="8981197" algn="l"/>
              </a:tabLst>
            </a:pPr>
            <a:r>
              <a:rPr lang="en-GB" sz="1600" b="1" dirty="0">
                <a:solidFill>
                  <a:schemeClr val="bg1"/>
                </a:solidFill>
              </a:rPr>
              <a:t>“16/32-bit” applications</a:t>
            </a:r>
          </a:p>
        </p:txBody>
      </p:sp>
      <p:sp>
        <p:nvSpPr>
          <p:cNvPr id="68" name="Text Box 12"/>
          <p:cNvSpPr txBox="1">
            <a:spLocks noChangeArrowheads="1"/>
          </p:cNvSpPr>
          <p:nvPr/>
        </p:nvSpPr>
        <p:spPr bwMode="auto">
          <a:xfrm>
            <a:off x="6637047" y="4291061"/>
            <a:ext cx="2659562" cy="277653"/>
          </a:xfrm>
          <a:prstGeom prst="rect">
            <a:avLst/>
          </a:prstGeom>
          <a:noFill/>
          <a:ln w="9525">
            <a:noFill/>
            <a:round/>
            <a:headEnd/>
            <a:tailEnd/>
          </a:ln>
        </p:spPr>
        <p:txBody>
          <a:bodyPr wrap="none" lIns="80258" tIns="39948" rIns="80258" bIns="39948">
            <a:spAutoFit/>
          </a:bodyPr>
          <a:lstStyle/>
          <a:p>
            <a:pPr>
              <a:lnSpc>
                <a:spcPct val="80000"/>
              </a:lnSpc>
              <a:spcBef>
                <a:spcPts val="1000"/>
              </a:spcBef>
              <a:buClr>
                <a:srgbClr val="FAA61A"/>
              </a:buClr>
              <a:buSzPct val="125000"/>
              <a:tabLst>
                <a:tab pos="0" algn="l"/>
                <a:tab pos="447552" algn="l"/>
                <a:tab pos="896692" algn="l"/>
                <a:tab pos="1345831" algn="l"/>
                <a:tab pos="1794970" algn="l"/>
                <a:tab pos="2244109" algn="l"/>
                <a:tab pos="2693249" algn="l"/>
                <a:tab pos="3142387" algn="l"/>
                <a:tab pos="3591526" algn="l"/>
                <a:tab pos="4040665" algn="l"/>
                <a:tab pos="4489804" algn="l"/>
                <a:tab pos="4938944" algn="l"/>
                <a:tab pos="5388083" algn="l"/>
                <a:tab pos="5837222" algn="l"/>
                <a:tab pos="6286360" algn="l"/>
                <a:tab pos="6735500" algn="l"/>
                <a:tab pos="7184639" algn="l"/>
                <a:tab pos="7633778" algn="l"/>
                <a:tab pos="8082918" algn="l"/>
                <a:tab pos="8532057" algn="l"/>
                <a:tab pos="8981197" algn="l"/>
              </a:tabLst>
            </a:pPr>
            <a:r>
              <a:rPr lang="en-GB" sz="1600" b="1" dirty="0">
                <a:solidFill>
                  <a:schemeClr val="bg1"/>
                </a:solidFill>
              </a:rPr>
              <a:t>“32-bit/DSC” applications</a:t>
            </a:r>
          </a:p>
        </p:txBody>
      </p:sp>
    </p:spTree>
    <p:extLst>
      <p:ext uri="{BB962C8B-B14F-4D97-AF65-F5344CB8AC3E}">
        <p14:creationId xmlns:p14="http://schemas.microsoft.com/office/powerpoint/2010/main" val="21187365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p:cNvSpPr>
            <a:spLocks noGrp="1"/>
          </p:cNvSpPr>
          <p:nvPr>
            <p:ph type="title"/>
          </p:nvPr>
        </p:nvSpPr>
        <p:spPr/>
        <p:txBody>
          <a:bodyPr lIns="111090" tIns="55545" rIns="111090" bIns="55545"/>
          <a:lstStyle/>
          <a:p>
            <a:r>
              <a:rPr kumimoji="1" lang="en-US" altLang="ja-JP" dirty="0" smtClean="0"/>
              <a:t>All STM32 Cortex™-M MCUs</a:t>
            </a:r>
            <a:endParaRPr kumimoji="1" lang="ja-JP" altLang="en-US" dirty="0"/>
          </a:p>
        </p:txBody>
      </p:sp>
      <p:sp>
        <p:nvSpPr>
          <p:cNvPr id="4" name="Espace réservé du numéro de diapositive 3"/>
          <p:cNvSpPr>
            <a:spLocks noGrp="1"/>
          </p:cNvSpPr>
          <p:nvPr>
            <p:ph type="sldNum" sz="quarter" idx="4294967295"/>
          </p:nvPr>
        </p:nvSpPr>
        <p:spPr>
          <a:xfrm>
            <a:off x="10179710" y="855041"/>
            <a:ext cx="643774" cy="249471"/>
          </a:xfrm>
          <a:prstGeom prst="rect">
            <a:avLst/>
          </a:prstGeom>
        </p:spPr>
        <p:txBody>
          <a:bodyPr lIns="111090" tIns="55545" rIns="111090" bIns="55545"/>
          <a:lstStyle/>
          <a:p>
            <a:fld id="{5B31B9E4-8E4D-4C86-BFD7-412B282B373B}" type="slidenum">
              <a:rPr lang="fr-FR" b="0" smtClean="0"/>
              <a:pPr/>
              <a:t>4</a:t>
            </a:fld>
            <a:endParaRPr lang="fr-FR" b="0" dirty="0"/>
          </a:p>
        </p:txBody>
      </p:sp>
      <p:sp>
        <p:nvSpPr>
          <p:cNvPr id="8" name="Rectangle 3"/>
          <p:cNvSpPr>
            <a:spLocks noChangeArrowheads="1"/>
          </p:cNvSpPr>
          <p:nvPr/>
        </p:nvSpPr>
        <p:spPr bwMode="auto">
          <a:xfrm>
            <a:off x="926184" y="1866289"/>
            <a:ext cx="8410426" cy="1864165"/>
          </a:xfrm>
          <a:prstGeom prst="rect">
            <a:avLst/>
          </a:prstGeom>
          <a:noFill/>
          <a:ln w="9525">
            <a:noFill/>
            <a:miter lim="800000"/>
            <a:headEnd/>
            <a:tailEnd/>
          </a:ln>
        </p:spPr>
        <p:txBody>
          <a:bodyPr lIns="122379" tIns="61187" rIns="122379" bIns="61187"/>
          <a:lstStyle/>
          <a:p>
            <a:pPr marL="516879" indent="-516879" defTabSz="1377059">
              <a:spcBef>
                <a:spcPct val="20000"/>
              </a:spcBef>
              <a:buClr>
                <a:srgbClr val="FF9900"/>
              </a:buClr>
              <a:buFont typeface="Wingdings" pitchFamily="2" charset="2"/>
              <a:buChar char="§"/>
              <a:defRPr/>
            </a:pPr>
            <a:endParaRPr lang="en-US" sz="2700" dirty="0"/>
          </a:p>
        </p:txBody>
      </p:sp>
      <p:sp>
        <p:nvSpPr>
          <p:cNvPr id="17" name="Rectangle 9"/>
          <p:cNvSpPr>
            <a:spLocks noChangeArrowheads="1"/>
          </p:cNvSpPr>
          <p:nvPr/>
        </p:nvSpPr>
        <p:spPr bwMode="auto">
          <a:xfrm>
            <a:off x="1223221" y="1684558"/>
            <a:ext cx="8846183" cy="1360901"/>
          </a:xfrm>
          <a:prstGeom prst="rect">
            <a:avLst/>
          </a:prstGeom>
          <a:solidFill>
            <a:schemeClr val="accent1">
              <a:lumMod val="20000"/>
              <a:lumOff val="80000"/>
            </a:schemeClr>
          </a:solidFill>
          <a:ln>
            <a:noFill/>
            <a:headEnd/>
            <a:tailEnd/>
          </a:ln>
        </p:spPr>
        <p:style>
          <a:lnRef idx="1">
            <a:schemeClr val="accent1"/>
          </a:lnRef>
          <a:fillRef idx="3">
            <a:schemeClr val="accent1"/>
          </a:fillRef>
          <a:effectRef idx="2">
            <a:schemeClr val="accent1"/>
          </a:effectRef>
          <a:fontRef idx="minor">
            <a:schemeClr val="lt1"/>
          </a:fontRef>
        </p:style>
        <p:txBody>
          <a:bodyPr wrap="none" lIns="134945" tIns="67473" rIns="134945" bIns="67473" anchor="ctr"/>
          <a:lstStyle/>
          <a:p>
            <a:endParaRPr lang="en-US" dirty="0"/>
          </a:p>
        </p:txBody>
      </p:sp>
      <p:cxnSp>
        <p:nvCxnSpPr>
          <p:cNvPr id="18" name="Straight Arrow Connector 17"/>
          <p:cNvCxnSpPr>
            <a:cxnSpLocks noChangeShapeType="1"/>
          </p:cNvCxnSpPr>
          <p:nvPr/>
        </p:nvCxnSpPr>
        <p:spPr bwMode="auto">
          <a:xfrm>
            <a:off x="879891" y="9476867"/>
            <a:ext cx="11153133" cy="5040"/>
          </a:xfrm>
          <a:prstGeom prst="straightConnector1">
            <a:avLst/>
          </a:prstGeom>
          <a:noFill/>
          <a:ln w="12700" algn="ctr">
            <a:solidFill>
              <a:schemeClr val="bg1">
                <a:lumMod val="65000"/>
              </a:schemeClr>
            </a:solidFill>
            <a:round/>
            <a:headEnd/>
            <a:tailEnd type="arrow" w="med" len="med"/>
          </a:ln>
          <a:effectLst>
            <a:outerShdw dist="23000" dir="5400000" rotWithShape="0">
              <a:srgbClr val="000000">
                <a:alpha val="34999"/>
              </a:srgbClr>
            </a:outerShdw>
          </a:effectLst>
        </p:spPr>
      </p:cxnSp>
      <p:cxnSp>
        <p:nvCxnSpPr>
          <p:cNvPr id="19" name="Straight Arrow Connector 18"/>
          <p:cNvCxnSpPr>
            <a:cxnSpLocks noChangeShapeType="1"/>
          </p:cNvCxnSpPr>
          <p:nvPr/>
        </p:nvCxnSpPr>
        <p:spPr bwMode="auto">
          <a:xfrm flipV="1">
            <a:off x="1138162" y="1503105"/>
            <a:ext cx="0" cy="6260146"/>
          </a:xfrm>
          <a:prstGeom prst="straightConnector1">
            <a:avLst/>
          </a:prstGeom>
          <a:ln w="25400">
            <a:headEnd/>
            <a:tailEnd type="arrow" w="med" len="med"/>
          </a:ln>
        </p:spPr>
        <p:style>
          <a:lnRef idx="1">
            <a:schemeClr val="accent3"/>
          </a:lnRef>
          <a:fillRef idx="0">
            <a:schemeClr val="accent3"/>
          </a:fillRef>
          <a:effectRef idx="0">
            <a:schemeClr val="accent3"/>
          </a:effectRef>
          <a:fontRef idx="minor">
            <a:schemeClr val="tx1"/>
          </a:fontRef>
        </p:style>
      </p:cxnSp>
      <p:sp>
        <p:nvSpPr>
          <p:cNvPr id="21" name="Rectangle 10"/>
          <p:cNvSpPr>
            <a:spLocks noChangeArrowheads="1"/>
          </p:cNvSpPr>
          <p:nvPr/>
        </p:nvSpPr>
        <p:spPr bwMode="auto">
          <a:xfrm>
            <a:off x="1223221" y="3136188"/>
            <a:ext cx="8846183" cy="3175436"/>
          </a:xfrm>
          <a:prstGeom prst="rect">
            <a:avLst/>
          </a:prstGeom>
          <a:solidFill>
            <a:srgbClr val="FFE9A3"/>
          </a:solidFill>
          <a:ln>
            <a:noFill/>
            <a:headEnd/>
            <a:tailEnd/>
          </a:ln>
        </p:spPr>
        <p:style>
          <a:lnRef idx="1">
            <a:schemeClr val="accent3"/>
          </a:lnRef>
          <a:fillRef idx="3">
            <a:schemeClr val="accent3"/>
          </a:fillRef>
          <a:effectRef idx="2">
            <a:schemeClr val="accent3"/>
          </a:effectRef>
          <a:fontRef idx="minor">
            <a:schemeClr val="lt1"/>
          </a:fontRef>
        </p:style>
        <p:txBody>
          <a:bodyPr wrap="none" lIns="134945" tIns="67473" rIns="134945" bIns="67473" anchor="ctr"/>
          <a:lstStyle/>
          <a:p>
            <a:endParaRPr lang="en-US" dirty="0"/>
          </a:p>
        </p:txBody>
      </p:sp>
      <p:sp>
        <p:nvSpPr>
          <p:cNvPr id="22" name="Rectangle 11"/>
          <p:cNvSpPr>
            <a:spLocks noChangeArrowheads="1"/>
          </p:cNvSpPr>
          <p:nvPr/>
        </p:nvSpPr>
        <p:spPr bwMode="auto">
          <a:xfrm>
            <a:off x="1223222" y="6402349"/>
            <a:ext cx="8846183" cy="1360901"/>
          </a:xfrm>
          <a:prstGeom prst="rect">
            <a:avLst/>
          </a:prstGeom>
          <a:solidFill>
            <a:srgbClr val="CCFF99"/>
          </a:solidFill>
          <a:ln>
            <a:noFill/>
            <a:headEnd/>
            <a:tailEnd/>
          </a:ln>
        </p:spPr>
        <p:style>
          <a:lnRef idx="1">
            <a:schemeClr val="accent2"/>
          </a:lnRef>
          <a:fillRef idx="3">
            <a:schemeClr val="accent2"/>
          </a:fillRef>
          <a:effectRef idx="2">
            <a:schemeClr val="accent2"/>
          </a:effectRef>
          <a:fontRef idx="minor">
            <a:schemeClr val="lt1"/>
          </a:fontRef>
        </p:style>
        <p:txBody>
          <a:bodyPr wrap="none" lIns="134945" tIns="67473" rIns="134945" bIns="67473" anchor="ctr"/>
          <a:lstStyle/>
          <a:p>
            <a:endParaRPr lang="en-US" dirty="0"/>
          </a:p>
        </p:txBody>
      </p:sp>
      <p:sp>
        <p:nvSpPr>
          <p:cNvPr id="23" name="TextBox 27"/>
          <p:cNvSpPr txBox="1">
            <a:spLocks noChangeArrowheads="1"/>
          </p:cNvSpPr>
          <p:nvPr/>
        </p:nvSpPr>
        <p:spPr bwMode="auto">
          <a:xfrm>
            <a:off x="6943629" y="2638302"/>
            <a:ext cx="3034961" cy="404548"/>
          </a:xfrm>
          <a:prstGeom prst="rect">
            <a:avLst/>
          </a:prstGeom>
          <a:noFill/>
          <a:ln w="9525">
            <a:noFill/>
            <a:miter lim="800000"/>
            <a:headEnd/>
            <a:tailEnd/>
          </a:ln>
        </p:spPr>
        <p:txBody>
          <a:bodyPr wrap="none" lIns="111075" tIns="55538" rIns="111075" bIns="55538">
            <a:spAutoFit/>
          </a:bodyPr>
          <a:lstStyle/>
          <a:p>
            <a:pPr algn="ctr"/>
            <a:r>
              <a:rPr lang="en-US" sz="1900" b="1" dirty="0">
                <a:solidFill>
                  <a:schemeClr val="accent4"/>
                </a:solidFill>
              </a:rPr>
              <a:t>32bit / DSC</a:t>
            </a:r>
            <a:r>
              <a:rPr lang="ja-JP" altLang="en-US" sz="1900" b="1">
                <a:solidFill>
                  <a:schemeClr val="accent4"/>
                </a:solidFill>
              </a:rPr>
              <a:t> </a:t>
            </a:r>
            <a:r>
              <a:rPr lang="en-US" altLang="ja-JP" sz="1900" b="1" dirty="0">
                <a:solidFill>
                  <a:schemeClr val="accent4"/>
                </a:solidFill>
              </a:rPr>
              <a:t>Applications</a:t>
            </a:r>
            <a:endParaRPr lang="en-US" sz="1900" b="1" dirty="0">
              <a:solidFill>
                <a:schemeClr val="accent4"/>
              </a:solidFill>
            </a:endParaRPr>
          </a:p>
        </p:txBody>
      </p:sp>
      <p:sp>
        <p:nvSpPr>
          <p:cNvPr id="24" name="TextBox 28"/>
          <p:cNvSpPr txBox="1">
            <a:spLocks noChangeArrowheads="1"/>
          </p:cNvSpPr>
          <p:nvPr/>
        </p:nvSpPr>
        <p:spPr bwMode="auto">
          <a:xfrm>
            <a:off x="6891586" y="5894678"/>
            <a:ext cx="3158392" cy="404548"/>
          </a:xfrm>
          <a:prstGeom prst="rect">
            <a:avLst/>
          </a:prstGeom>
          <a:noFill/>
          <a:ln w="9525">
            <a:noFill/>
            <a:miter lim="800000"/>
            <a:headEnd/>
            <a:tailEnd/>
          </a:ln>
        </p:spPr>
        <p:txBody>
          <a:bodyPr wrap="none" lIns="111075" tIns="55538" rIns="111075" bIns="55538">
            <a:spAutoFit/>
          </a:bodyPr>
          <a:lstStyle/>
          <a:p>
            <a:pPr algn="ctr"/>
            <a:r>
              <a:rPr lang="en-US" sz="1900" b="1" dirty="0">
                <a:solidFill>
                  <a:schemeClr val="accent4"/>
                </a:solidFill>
              </a:rPr>
              <a:t>16bit / 32bit</a:t>
            </a:r>
            <a:r>
              <a:rPr lang="ja-JP" altLang="en-US" sz="1900" b="1">
                <a:solidFill>
                  <a:schemeClr val="accent4"/>
                </a:solidFill>
              </a:rPr>
              <a:t> </a:t>
            </a:r>
            <a:r>
              <a:rPr lang="en-US" altLang="ja-JP" sz="1900" b="1" dirty="0">
                <a:solidFill>
                  <a:schemeClr val="accent4"/>
                </a:solidFill>
              </a:rPr>
              <a:t>Applications</a:t>
            </a:r>
            <a:r>
              <a:rPr lang="en-US" sz="1900" b="1" dirty="0">
                <a:solidFill>
                  <a:schemeClr val="accent4"/>
                </a:solidFill>
              </a:rPr>
              <a:t> </a:t>
            </a:r>
          </a:p>
        </p:txBody>
      </p:sp>
      <p:sp>
        <p:nvSpPr>
          <p:cNvPr id="25" name="TextBox 29"/>
          <p:cNvSpPr txBox="1">
            <a:spLocks noChangeArrowheads="1"/>
          </p:cNvSpPr>
          <p:nvPr/>
        </p:nvSpPr>
        <p:spPr bwMode="auto">
          <a:xfrm>
            <a:off x="7152548" y="7313747"/>
            <a:ext cx="2954811" cy="404548"/>
          </a:xfrm>
          <a:prstGeom prst="rect">
            <a:avLst/>
          </a:prstGeom>
          <a:noFill/>
          <a:ln w="9525">
            <a:noFill/>
            <a:miter lim="800000"/>
            <a:headEnd/>
            <a:tailEnd/>
          </a:ln>
        </p:spPr>
        <p:txBody>
          <a:bodyPr wrap="none" lIns="111075" tIns="55538" rIns="111075" bIns="55538">
            <a:spAutoFit/>
          </a:bodyPr>
          <a:lstStyle/>
          <a:p>
            <a:pPr algn="ctr"/>
            <a:r>
              <a:rPr lang="en-US" sz="1900" b="1" dirty="0">
                <a:solidFill>
                  <a:schemeClr val="accent4"/>
                </a:solidFill>
              </a:rPr>
              <a:t>8bit /16bit</a:t>
            </a:r>
            <a:r>
              <a:rPr lang="ja-JP" altLang="en-US" sz="1900" b="1">
                <a:solidFill>
                  <a:schemeClr val="accent4"/>
                </a:solidFill>
              </a:rPr>
              <a:t> </a:t>
            </a:r>
            <a:r>
              <a:rPr lang="en-US" altLang="ja-JP" sz="1900" b="1" dirty="0">
                <a:solidFill>
                  <a:schemeClr val="accent4"/>
                </a:solidFill>
              </a:rPr>
              <a:t>Applications</a:t>
            </a:r>
            <a:r>
              <a:rPr lang="en-US" sz="1900" b="1" dirty="0">
                <a:solidFill>
                  <a:schemeClr val="accent4"/>
                </a:solidFill>
              </a:rPr>
              <a:t> </a:t>
            </a:r>
          </a:p>
        </p:txBody>
      </p:sp>
      <p:sp>
        <p:nvSpPr>
          <p:cNvPr id="27" name="TextBox 26"/>
          <p:cNvSpPr txBox="1"/>
          <p:nvPr/>
        </p:nvSpPr>
        <p:spPr>
          <a:xfrm>
            <a:off x="1648519" y="1718443"/>
            <a:ext cx="3715500" cy="1244259"/>
          </a:xfrm>
          <a:prstGeom prst="rect">
            <a:avLst/>
          </a:prstGeom>
          <a:noFill/>
        </p:spPr>
        <p:txBody>
          <a:bodyPr wrap="square" lIns="134945" tIns="67473" rIns="134945" bIns="67473" rtlCol="0">
            <a:spAutoFit/>
          </a:bodyPr>
          <a:lstStyle/>
          <a:p>
            <a:pPr algn="ctr"/>
            <a:r>
              <a:rPr lang="en-US" sz="1900" b="1" dirty="0">
                <a:solidFill>
                  <a:schemeClr val="accent4"/>
                </a:solidFill>
              </a:rPr>
              <a:t>High-Performance DSP MCUs</a:t>
            </a:r>
          </a:p>
          <a:p>
            <a:pPr algn="ctr"/>
            <a:r>
              <a:rPr lang="en-US" sz="1700" b="1" dirty="0">
                <a:solidFill>
                  <a:schemeClr val="accent4"/>
                </a:solidFill>
              </a:rPr>
              <a:t>Cortex-M4 (</a:t>
            </a:r>
            <a:r>
              <a:rPr lang="en-US" altLang="ja-JP" sz="1700" b="1" dirty="0">
                <a:solidFill>
                  <a:schemeClr val="accent4"/>
                </a:solidFill>
              </a:rPr>
              <a:t>168MHz)</a:t>
            </a:r>
            <a:endParaRPr lang="en-US" sz="1700" b="1" dirty="0">
              <a:solidFill>
                <a:schemeClr val="accent4"/>
              </a:solidFill>
            </a:endParaRPr>
          </a:p>
          <a:p>
            <a:pPr algn="ctr"/>
            <a:r>
              <a:rPr lang="en-US" sz="1700" b="1" dirty="0">
                <a:solidFill>
                  <a:schemeClr val="accent4"/>
                </a:solidFill>
              </a:rPr>
              <a:t>Flash (up to </a:t>
            </a:r>
            <a:r>
              <a:rPr lang="en-US" altLang="ja-JP" sz="1700" b="1" dirty="0">
                <a:solidFill>
                  <a:schemeClr val="accent4"/>
                </a:solidFill>
              </a:rPr>
              <a:t>2MB) </a:t>
            </a:r>
            <a:endParaRPr lang="en-US" sz="1700" b="1" dirty="0">
              <a:solidFill>
                <a:schemeClr val="accent4"/>
              </a:solidFill>
            </a:endParaRPr>
          </a:p>
          <a:p>
            <a:pPr algn="ctr"/>
            <a:r>
              <a:rPr lang="fr-FR" sz="1700" b="1" dirty="0">
                <a:solidFill>
                  <a:schemeClr val="accent4"/>
                </a:solidFill>
              </a:rPr>
              <a:t>SRAM</a:t>
            </a:r>
            <a:r>
              <a:rPr lang="ja-JP" altLang="en-US" sz="1700" b="1">
                <a:solidFill>
                  <a:schemeClr val="accent4"/>
                </a:solidFill>
              </a:rPr>
              <a:t> </a:t>
            </a:r>
            <a:r>
              <a:rPr lang="en-US" altLang="ja-JP" sz="1700" b="1" dirty="0">
                <a:solidFill>
                  <a:schemeClr val="accent4"/>
                </a:solidFill>
              </a:rPr>
              <a:t>(up to </a:t>
            </a:r>
            <a:r>
              <a:rPr lang="fr-FR" altLang="ja-JP" sz="1700" b="1" dirty="0">
                <a:solidFill>
                  <a:schemeClr val="accent4"/>
                </a:solidFill>
              </a:rPr>
              <a:t>256KB</a:t>
            </a:r>
            <a:r>
              <a:rPr lang="en-US" altLang="ja-JP" sz="1700" b="1" dirty="0">
                <a:solidFill>
                  <a:schemeClr val="accent4"/>
                </a:solidFill>
              </a:rPr>
              <a:t>)</a:t>
            </a:r>
            <a:r>
              <a:rPr lang="fr-FR" altLang="ja-JP" sz="1900" b="1" dirty="0">
                <a:solidFill>
                  <a:schemeClr val="accent4"/>
                </a:solidFill>
              </a:rPr>
              <a:t> </a:t>
            </a:r>
            <a:endParaRPr lang="en-US" sz="1900" b="1" baseline="-25000" dirty="0">
              <a:solidFill>
                <a:schemeClr val="accent4"/>
              </a:solidFill>
            </a:endParaRPr>
          </a:p>
        </p:txBody>
      </p:sp>
      <p:cxnSp>
        <p:nvCxnSpPr>
          <p:cNvPr id="28" name="Straight Connector 27"/>
          <p:cNvCxnSpPr>
            <a:stCxn id="29" idx="1"/>
          </p:cNvCxnSpPr>
          <p:nvPr/>
        </p:nvCxnSpPr>
        <p:spPr bwMode="auto">
          <a:xfrm flipH="1">
            <a:off x="4880777" y="2137415"/>
            <a:ext cx="1105773" cy="182231"/>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Rounded Rectangle 28"/>
          <p:cNvSpPr/>
          <p:nvPr/>
        </p:nvSpPr>
        <p:spPr bwMode="auto">
          <a:xfrm>
            <a:off x="5986551" y="1775285"/>
            <a:ext cx="2080582" cy="724259"/>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b="1" dirty="0" smtClean="0">
                <a:solidFill>
                  <a:schemeClr val="bg1"/>
                </a:solidFill>
                <a:latin typeface="Arial" charset="0"/>
                <a:cs typeface="Arial" charset="0"/>
              </a:rPr>
              <a:t>STM32 F4</a:t>
            </a:r>
          </a:p>
        </p:txBody>
      </p:sp>
      <p:sp>
        <p:nvSpPr>
          <p:cNvPr id="30" name="Rounded Rectangle 29"/>
          <p:cNvSpPr/>
          <p:nvPr/>
        </p:nvSpPr>
        <p:spPr bwMode="auto">
          <a:xfrm>
            <a:off x="1818638" y="4769269"/>
            <a:ext cx="2197948" cy="736381"/>
          </a:xfrm>
          <a:prstGeom prst="roundRect">
            <a:avLst/>
          </a:prstGeom>
          <a:solidFill>
            <a:srgbClr val="FF99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b="1" dirty="0" smtClean="0">
                <a:solidFill>
                  <a:schemeClr val="bg1"/>
                </a:solidFill>
                <a:latin typeface="Arial" charset="0"/>
                <a:cs typeface="Arial" charset="0"/>
              </a:rPr>
              <a:t>STM32 F1</a:t>
            </a:r>
            <a:endParaRPr kumimoji="0" lang="en-US" b="1" i="0" u="none" strike="noStrike" cap="none" normalizeH="0" baseline="0" dirty="0" smtClean="0">
              <a:ln>
                <a:noFill/>
              </a:ln>
              <a:solidFill>
                <a:schemeClr val="bg1"/>
              </a:solidFill>
              <a:effectLst/>
              <a:latin typeface="Arial" charset="0"/>
              <a:cs typeface="Arial" charset="0"/>
            </a:endParaRPr>
          </a:p>
        </p:txBody>
      </p:sp>
      <p:sp>
        <p:nvSpPr>
          <p:cNvPr id="31" name="Rounded Rectangle 30"/>
          <p:cNvSpPr/>
          <p:nvPr/>
        </p:nvSpPr>
        <p:spPr bwMode="auto">
          <a:xfrm>
            <a:off x="4540540" y="3499093"/>
            <a:ext cx="2197948" cy="716180"/>
          </a:xfrm>
          <a:prstGeom prst="roundRect">
            <a:avLst/>
          </a:prstGeom>
          <a:solidFill>
            <a:srgbClr val="FF33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b="1" dirty="0" smtClean="0">
                <a:solidFill>
                  <a:schemeClr val="bg1"/>
                </a:solidFill>
                <a:latin typeface="Arial" charset="0"/>
                <a:cs typeface="Arial" charset="0"/>
              </a:rPr>
              <a:t>STM32 F2</a:t>
            </a:r>
            <a:endParaRPr kumimoji="0" lang="en-US" b="1" i="0" u="none" strike="noStrike" cap="none" normalizeH="0" baseline="0" dirty="0" smtClean="0">
              <a:ln>
                <a:noFill/>
              </a:ln>
              <a:solidFill>
                <a:schemeClr val="bg1"/>
              </a:solidFill>
              <a:effectLst/>
              <a:latin typeface="Arial" charset="0"/>
              <a:cs typeface="Arial" charset="0"/>
            </a:endParaRPr>
          </a:p>
        </p:txBody>
      </p:sp>
      <p:sp>
        <p:nvSpPr>
          <p:cNvPr id="32" name="TextBox 31"/>
          <p:cNvSpPr txBox="1"/>
          <p:nvPr/>
        </p:nvSpPr>
        <p:spPr>
          <a:xfrm>
            <a:off x="1308281" y="3226914"/>
            <a:ext cx="3185979" cy="1213482"/>
          </a:xfrm>
          <a:prstGeom prst="rect">
            <a:avLst/>
          </a:prstGeom>
          <a:noFill/>
        </p:spPr>
        <p:txBody>
          <a:bodyPr wrap="square" lIns="134945" tIns="67473" rIns="134945" bIns="67473" rtlCol="0">
            <a:spAutoFit/>
          </a:bodyPr>
          <a:lstStyle/>
          <a:p>
            <a:pPr algn="ctr"/>
            <a:r>
              <a:rPr lang="en-US" sz="1900" b="1" dirty="0">
                <a:solidFill>
                  <a:schemeClr val="accent4"/>
                </a:solidFill>
              </a:rPr>
              <a:t>Mainstream MCUs</a:t>
            </a:r>
          </a:p>
          <a:p>
            <a:pPr algn="ctr"/>
            <a:r>
              <a:rPr lang="en-US" sz="1700" b="1" dirty="0">
                <a:solidFill>
                  <a:schemeClr val="accent4"/>
                </a:solidFill>
              </a:rPr>
              <a:t>Cortex-M3 (</a:t>
            </a:r>
            <a:r>
              <a:rPr lang="en-US" altLang="ja-JP" sz="1700" b="1" dirty="0">
                <a:solidFill>
                  <a:schemeClr val="accent4"/>
                </a:solidFill>
              </a:rPr>
              <a:t>24~72MHz)</a:t>
            </a:r>
            <a:endParaRPr lang="en-US" sz="1700" b="1" dirty="0">
              <a:solidFill>
                <a:schemeClr val="accent4"/>
              </a:solidFill>
            </a:endParaRPr>
          </a:p>
          <a:p>
            <a:pPr algn="ctr"/>
            <a:r>
              <a:rPr lang="en-US" sz="1700" b="1" dirty="0">
                <a:solidFill>
                  <a:schemeClr val="accent4"/>
                </a:solidFill>
              </a:rPr>
              <a:t>Flash (</a:t>
            </a:r>
            <a:r>
              <a:rPr lang="en-US" altLang="ja-JP" sz="1700" b="1" dirty="0">
                <a:solidFill>
                  <a:schemeClr val="accent4"/>
                </a:solidFill>
              </a:rPr>
              <a:t>16KB~1MB)</a:t>
            </a:r>
            <a:endParaRPr lang="en-US" sz="1700" b="1" dirty="0">
              <a:solidFill>
                <a:schemeClr val="accent4"/>
              </a:solidFill>
            </a:endParaRPr>
          </a:p>
          <a:p>
            <a:pPr algn="ctr"/>
            <a:r>
              <a:rPr lang="en-US" sz="1700" b="1" dirty="0">
                <a:solidFill>
                  <a:schemeClr val="accent4"/>
                </a:solidFill>
              </a:rPr>
              <a:t>SRAM</a:t>
            </a:r>
            <a:r>
              <a:rPr lang="ja-JP" altLang="en-US" sz="1700" b="1">
                <a:solidFill>
                  <a:schemeClr val="accent4"/>
                </a:solidFill>
              </a:rPr>
              <a:t> </a:t>
            </a:r>
            <a:r>
              <a:rPr lang="en-US" altLang="ja-JP" sz="1700" b="1" dirty="0">
                <a:solidFill>
                  <a:schemeClr val="accent4"/>
                </a:solidFill>
              </a:rPr>
              <a:t>(up to 96KB) </a:t>
            </a:r>
            <a:endParaRPr lang="en-US" sz="1700" b="1" dirty="0">
              <a:solidFill>
                <a:schemeClr val="accent4"/>
              </a:solidFill>
            </a:endParaRPr>
          </a:p>
        </p:txBody>
      </p:sp>
      <p:cxnSp>
        <p:nvCxnSpPr>
          <p:cNvPr id="33" name="Straight Connector 32"/>
          <p:cNvCxnSpPr>
            <a:stCxn id="32" idx="2"/>
            <a:endCxn id="30" idx="0"/>
          </p:cNvCxnSpPr>
          <p:nvPr/>
        </p:nvCxnSpPr>
        <p:spPr bwMode="auto">
          <a:xfrm>
            <a:off x="2901271" y="4440396"/>
            <a:ext cx="16341" cy="328873"/>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sp>
        <p:nvSpPr>
          <p:cNvPr id="34" name="TextBox 33"/>
          <p:cNvSpPr txBox="1"/>
          <p:nvPr/>
        </p:nvSpPr>
        <p:spPr>
          <a:xfrm>
            <a:off x="6846686" y="3317640"/>
            <a:ext cx="3254237" cy="1213482"/>
          </a:xfrm>
          <a:prstGeom prst="rect">
            <a:avLst/>
          </a:prstGeom>
          <a:noFill/>
        </p:spPr>
        <p:txBody>
          <a:bodyPr wrap="square" lIns="134945" tIns="67473" rIns="134945" bIns="67473" rtlCol="0">
            <a:spAutoFit/>
          </a:bodyPr>
          <a:lstStyle/>
          <a:p>
            <a:pPr algn="ctr"/>
            <a:r>
              <a:rPr lang="en-US" sz="1900" b="1" dirty="0">
                <a:solidFill>
                  <a:schemeClr val="accent4"/>
                </a:solidFill>
              </a:rPr>
              <a:t>High-Performance MCUs</a:t>
            </a:r>
          </a:p>
          <a:p>
            <a:pPr algn="ctr"/>
            <a:r>
              <a:rPr lang="en-US" sz="1700" b="1" dirty="0">
                <a:solidFill>
                  <a:schemeClr val="accent4"/>
                </a:solidFill>
              </a:rPr>
              <a:t>Cortex-M3</a:t>
            </a:r>
            <a:r>
              <a:rPr lang="ja-JP" altLang="en-US" sz="1700" b="1" dirty="0">
                <a:solidFill>
                  <a:schemeClr val="accent4"/>
                </a:solidFill>
              </a:rPr>
              <a:t> </a:t>
            </a:r>
            <a:r>
              <a:rPr lang="en-US" altLang="ja-JP" sz="1700" b="1" dirty="0">
                <a:solidFill>
                  <a:schemeClr val="accent4"/>
                </a:solidFill>
              </a:rPr>
              <a:t>(120MHz)</a:t>
            </a:r>
            <a:endParaRPr lang="en-US" sz="1700" b="1" dirty="0">
              <a:solidFill>
                <a:schemeClr val="accent4"/>
              </a:solidFill>
            </a:endParaRPr>
          </a:p>
          <a:p>
            <a:pPr algn="ctr"/>
            <a:r>
              <a:rPr lang="en-US" sz="1700" b="1" dirty="0">
                <a:solidFill>
                  <a:schemeClr val="accent4"/>
                </a:solidFill>
              </a:rPr>
              <a:t>Flash</a:t>
            </a:r>
            <a:r>
              <a:rPr lang="ja-JP" altLang="en-US" sz="1700" b="1" dirty="0">
                <a:solidFill>
                  <a:schemeClr val="accent4"/>
                </a:solidFill>
              </a:rPr>
              <a:t> </a:t>
            </a:r>
            <a:r>
              <a:rPr lang="en-US" altLang="ja-JP" sz="1700" b="1" dirty="0">
                <a:solidFill>
                  <a:schemeClr val="accent4"/>
                </a:solidFill>
              </a:rPr>
              <a:t>(256KB~1MB)</a:t>
            </a:r>
            <a:endParaRPr lang="en-US" sz="1700" b="1" dirty="0">
              <a:solidFill>
                <a:schemeClr val="accent4"/>
              </a:solidFill>
            </a:endParaRPr>
          </a:p>
          <a:p>
            <a:pPr algn="ctr"/>
            <a:r>
              <a:rPr lang="en-US" sz="1700" b="1" dirty="0">
                <a:solidFill>
                  <a:schemeClr val="accent4"/>
                </a:solidFill>
              </a:rPr>
              <a:t>SRAM</a:t>
            </a:r>
            <a:r>
              <a:rPr lang="ja-JP" altLang="en-US" sz="1700" b="1" dirty="0">
                <a:solidFill>
                  <a:schemeClr val="accent4"/>
                </a:solidFill>
              </a:rPr>
              <a:t> </a:t>
            </a:r>
            <a:r>
              <a:rPr lang="en-US" altLang="ja-JP" sz="1700" b="1" dirty="0">
                <a:solidFill>
                  <a:schemeClr val="accent4"/>
                </a:solidFill>
              </a:rPr>
              <a:t>(up to 128KB)</a:t>
            </a:r>
            <a:r>
              <a:rPr lang="en-US" sz="1700" b="1" dirty="0">
                <a:solidFill>
                  <a:schemeClr val="accent4"/>
                </a:solidFill>
              </a:rPr>
              <a:t> </a:t>
            </a:r>
          </a:p>
        </p:txBody>
      </p:sp>
      <p:cxnSp>
        <p:nvCxnSpPr>
          <p:cNvPr id="35" name="Straight Connector 34"/>
          <p:cNvCxnSpPr>
            <a:stCxn id="31" idx="3"/>
          </p:cNvCxnSpPr>
          <p:nvPr/>
        </p:nvCxnSpPr>
        <p:spPr bwMode="auto">
          <a:xfrm>
            <a:off x="6738489" y="3857184"/>
            <a:ext cx="353835" cy="4817"/>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sp>
        <p:nvSpPr>
          <p:cNvPr id="36" name="Rounded Rectangle 35"/>
          <p:cNvSpPr/>
          <p:nvPr/>
        </p:nvSpPr>
        <p:spPr bwMode="auto">
          <a:xfrm>
            <a:off x="5145497" y="6583803"/>
            <a:ext cx="1971617" cy="725814"/>
          </a:xfrm>
          <a:prstGeom prst="roundRect">
            <a:avLst/>
          </a:prstGeom>
          <a:solidFill>
            <a:srgbClr val="FFFF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b="1" dirty="0">
                <a:solidFill>
                  <a:schemeClr val="accent4"/>
                </a:solidFill>
                <a:latin typeface="Arial" charset="0"/>
                <a:cs typeface="Arial" charset="0"/>
              </a:rPr>
              <a:t>STM32 F0</a:t>
            </a:r>
          </a:p>
        </p:txBody>
      </p:sp>
      <p:sp>
        <p:nvSpPr>
          <p:cNvPr id="37" name="Rectangle 36"/>
          <p:cNvSpPr/>
          <p:nvPr/>
        </p:nvSpPr>
        <p:spPr>
          <a:xfrm rot="17544787">
            <a:off x="-214163" y="2145640"/>
            <a:ext cx="1721325" cy="436259"/>
          </a:xfrm>
          <a:prstGeom prst="rect">
            <a:avLst/>
          </a:prstGeom>
        </p:spPr>
        <p:txBody>
          <a:bodyPr wrap="square" lIns="111075" tIns="55538" rIns="111075" bIns="55538">
            <a:spAutoFit/>
          </a:bodyPr>
          <a:lstStyle/>
          <a:p>
            <a:pPr algn="ctr"/>
            <a:r>
              <a:rPr lang="fr-FR" b="1" dirty="0" smtClean="0">
                <a:solidFill>
                  <a:srgbClr val="0096D6"/>
                </a:solidFill>
              </a:rPr>
              <a:t>Cortex-M4</a:t>
            </a:r>
            <a:endParaRPr lang="en-US" b="1" dirty="0">
              <a:solidFill>
                <a:srgbClr val="0096D6"/>
              </a:solidFill>
            </a:endParaRPr>
          </a:p>
        </p:txBody>
      </p:sp>
      <p:sp>
        <p:nvSpPr>
          <p:cNvPr id="38" name="Rectangle 37"/>
          <p:cNvSpPr/>
          <p:nvPr/>
        </p:nvSpPr>
        <p:spPr>
          <a:xfrm rot="17544787">
            <a:off x="-946701" y="4505775"/>
            <a:ext cx="3175436" cy="436259"/>
          </a:xfrm>
          <a:prstGeom prst="rect">
            <a:avLst/>
          </a:prstGeom>
        </p:spPr>
        <p:txBody>
          <a:bodyPr wrap="square" lIns="111075" tIns="55538" rIns="111075" bIns="55538">
            <a:spAutoFit/>
          </a:bodyPr>
          <a:lstStyle/>
          <a:p>
            <a:pPr algn="ctr"/>
            <a:r>
              <a:rPr lang="fr-FR" b="1" dirty="0" smtClean="0">
                <a:solidFill>
                  <a:srgbClr val="0096D6"/>
                </a:solidFill>
              </a:rPr>
              <a:t>Cortex-M3</a:t>
            </a:r>
            <a:endParaRPr lang="en-US" b="1" dirty="0">
              <a:solidFill>
                <a:srgbClr val="0096D6"/>
              </a:solidFill>
            </a:endParaRPr>
          </a:p>
        </p:txBody>
      </p:sp>
      <p:sp>
        <p:nvSpPr>
          <p:cNvPr id="13" name="Rounded Rectangle 12"/>
          <p:cNvSpPr/>
          <p:nvPr/>
        </p:nvSpPr>
        <p:spPr bwMode="auto">
          <a:xfrm>
            <a:off x="7602681" y="4769268"/>
            <a:ext cx="2197948" cy="716180"/>
          </a:xfrm>
          <a:prstGeom prst="roundRect">
            <a:avLst/>
          </a:prstGeom>
          <a:solidFill>
            <a:srgbClr val="0099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b="1" dirty="0" smtClean="0">
                <a:solidFill>
                  <a:schemeClr val="bg1"/>
                </a:solidFill>
                <a:latin typeface="Arial" charset="0"/>
                <a:cs typeface="Arial" charset="0"/>
              </a:rPr>
              <a:t>STM32 L1</a:t>
            </a:r>
            <a:endParaRPr kumimoji="0" lang="en-US" b="1" i="0" u="none" strike="noStrike" cap="none" normalizeH="0" baseline="0" dirty="0" smtClean="0">
              <a:ln>
                <a:noFill/>
              </a:ln>
              <a:solidFill>
                <a:schemeClr val="bg1"/>
              </a:solidFill>
              <a:effectLst/>
              <a:latin typeface="Arial" charset="0"/>
              <a:cs typeface="Arial" charset="0"/>
            </a:endParaRPr>
          </a:p>
        </p:txBody>
      </p:sp>
      <p:cxnSp>
        <p:nvCxnSpPr>
          <p:cNvPr id="14" name="Straight Connector 13"/>
          <p:cNvCxnSpPr>
            <a:endCxn id="13" idx="1"/>
          </p:cNvCxnSpPr>
          <p:nvPr/>
        </p:nvCxnSpPr>
        <p:spPr bwMode="auto">
          <a:xfrm flipV="1">
            <a:off x="7092323" y="5127358"/>
            <a:ext cx="510357" cy="9554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sp>
        <p:nvSpPr>
          <p:cNvPr id="16" name="TextBox 15"/>
          <p:cNvSpPr txBox="1"/>
          <p:nvPr/>
        </p:nvSpPr>
        <p:spPr>
          <a:xfrm>
            <a:off x="4030183" y="4678542"/>
            <a:ext cx="3849654" cy="1213482"/>
          </a:xfrm>
          <a:prstGeom prst="rect">
            <a:avLst/>
          </a:prstGeom>
          <a:noFill/>
        </p:spPr>
        <p:txBody>
          <a:bodyPr wrap="square" lIns="134945" tIns="67473" rIns="134945" bIns="67473" rtlCol="0">
            <a:spAutoFit/>
          </a:bodyPr>
          <a:lstStyle/>
          <a:p>
            <a:pPr algn="ctr"/>
            <a:r>
              <a:rPr lang="en-US" sz="1900" b="1" dirty="0">
                <a:solidFill>
                  <a:schemeClr val="accent4"/>
                </a:solidFill>
              </a:rPr>
              <a:t>Ultra-low-power MCUs</a:t>
            </a:r>
          </a:p>
          <a:p>
            <a:pPr algn="ctr"/>
            <a:r>
              <a:rPr lang="en-US" sz="1700" b="1" dirty="0">
                <a:solidFill>
                  <a:schemeClr val="accent4"/>
                </a:solidFill>
              </a:rPr>
              <a:t>Cortex-M3</a:t>
            </a:r>
            <a:r>
              <a:rPr lang="ja-JP" altLang="en-US" sz="1700" b="1">
                <a:solidFill>
                  <a:schemeClr val="accent4"/>
                </a:solidFill>
              </a:rPr>
              <a:t> </a:t>
            </a:r>
            <a:r>
              <a:rPr lang="en-US" altLang="ja-JP" sz="1700" b="1" dirty="0">
                <a:solidFill>
                  <a:schemeClr val="accent4"/>
                </a:solidFill>
              </a:rPr>
              <a:t>(32MHz)</a:t>
            </a:r>
            <a:endParaRPr lang="en-US" sz="1700" b="1" dirty="0">
              <a:solidFill>
                <a:schemeClr val="accent4"/>
              </a:solidFill>
            </a:endParaRPr>
          </a:p>
          <a:p>
            <a:pPr algn="ctr"/>
            <a:r>
              <a:rPr lang="en-US" sz="1700" b="1" dirty="0">
                <a:solidFill>
                  <a:schemeClr val="accent4"/>
                </a:solidFill>
              </a:rPr>
              <a:t>Flash</a:t>
            </a:r>
            <a:r>
              <a:rPr lang="ja-JP" altLang="en-US" sz="1700" b="1">
                <a:solidFill>
                  <a:schemeClr val="accent4"/>
                </a:solidFill>
              </a:rPr>
              <a:t> </a:t>
            </a:r>
            <a:r>
              <a:rPr lang="en-US" altLang="ja-JP" sz="1700" b="1" dirty="0">
                <a:solidFill>
                  <a:schemeClr val="accent4"/>
                </a:solidFill>
              </a:rPr>
              <a:t>(32~384KB)</a:t>
            </a:r>
            <a:endParaRPr lang="en-US" sz="1700" b="1" dirty="0">
              <a:solidFill>
                <a:schemeClr val="accent4"/>
              </a:solidFill>
            </a:endParaRPr>
          </a:p>
          <a:p>
            <a:pPr algn="ctr"/>
            <a:r>
              <a:rPr lang="en-US" sz="1700" b="1" dirty="0">
                <a:solidFill>
                  <a:schemeClr val="accent4"/>
                </a:solidFill>
              </a:rPr>
              <a:t>SRAM</a:t>
            </a:r>
            <a:r>
              <a:rPr lang="ja-JP" altLang="en-US" sz="1700" b="1">
                <a:solidFill>
                  <a:schemeClr val="accent4"/>
                </a:solidFill>
              </a:rPr>
              <a:t> </a:t>
            </a:r>
            <a:r>
              <a:rPr lang="en-US" altLang="ja-JP" sz="1700" b="1" dirty="0">
                <a:solidFill>
                  <a:schemeClr val="accent4"/>
                </a:solidFill>
              </a:rPr>
              <a:t>(up to 48KB)</a:t>
            </a:r>
            <a:r>
              <a:rPr lang="en-US" sz="1700" dirty="0">
                <a:solidFill>
                  <a:schemeClr val="accent4"/>
                </a:solidFill>
              </a:rPr>
              <a:t> </a:t>
            </a:r>
          </a:p>
        </p:txBody>
      </p:sp>
      <p:sp>
        <p:nvSpPr>
          <p:cNvPr id="53" name="Rectangle 52"/>
          <p:cNvSpPr/>
          <p:nvPr/>
        </p:nvSpPr>
        <p:spPr>
          <a:xfrm rot="17544787">
            <a:off x="-302072" y="6864670"/>
            <a:ext cx="1905261" cy="436259"/>
          </a:xfrm>
          <a:prstGeom prst="rect">
            <a:avLst/>
          </a:prstGeom>
        </p:spPr>
        <p:txBody>
          <a:bodyPr wrap="square" lIns="111075" tIns="55538" rIns="111075" bIns="55538">
            <a:spAutoFit/>
          </a:bodyPr>
          <a:lstStyle/>
          <a:p>
            <a:pPr algn="ctr"/>
            <a:r>
              <a:rPr lang="fr-FR" b="1" dirty="0" smtClean="0">
                <a:solidFill>
                  <a:srgbClr val="0096D6"/>
                </a:solidFill>
              </a:rPr>
              <a:t>Cortex-M0</a:t>
            </a:r>
            <a:endParaRPr lang="en-US" b="1" dirty="0">
              <a:solidFill>
                <a:srgbClr val="0096D6"/>
              </a:solidFill>
            </a:endParaRPr>
          </a:p>
        </p:txBody>
      </p:sp>
      <p:cxnSp>
        <p:nvCxnSpPr>
          <p:cNvPr id="40" name="Straight Connector 39"/>
          <p:cNvCxnSpPr/>
          <p:nvPr/>
        </p:nvCxnSpPr>
        <p:spPr bwMode="auto">
          <a:xfrm flipV="1">
            <a:off x="4600321" y="6941893"/>
            <a:ext cx="510357" cy="95544"/>
          </a:xfrm>
          <a:prstGeom prst="line">
            <a:avLst/>
          </a:prstGeom>
          <a:solidFill>
            <a:schemeClr val="accent1"/>
          </a:solidFill>
          <a:ln w="28575" cap="flat" cmpd="sng" algn="ctr">
            <a:solidFill>
              <a:schemeClr val="accent4"/>
            </a:solidFill>
            <a:prstDash val="solid"/>
            <a:round/>
            <a:headEnd type="none" w="med" len="med"/>
            <a:tailEnd type="none" w="med" len="med"/>
          </a:ln>
          <a:effectLst/>
        </p:spPr>
      </p:cxnSp>
      <p:sp>
        <p:nvSpPr>
          <p:cNvPr id="42" name="TextBox 41"/>
          <p:cNvSpPr txBox="1"/>
          <p:nvPr/>
        </p:nvSpPr>
        <p:spPr>
          <a:xfrm>
            <a:off x="1658059" y="6484295"/>
            <a:ext cx="3487437" cy="1189393"/>
          </a:xfrm>
          <a:prstGeom prst="rect">
            <a:avLst/>
          </a:prstGeom>
          <a:noFill/>
        </p:spPr>
        <p:txBody>
          <a:bodyPr wrap="square" lIns="111090" tIns="55545" rIns="111090" bIns="55545" rtlCol="0">
            <a:spAutoFit/>
          </a:bodyPr>
          <a:lstStyle/>
          <a:p>
            <a:pPr algn="ctr"/>
            <a:r>
              <a:rPr lang="en-US" altLang="ja-JP" sz="1900" b="1" dirty="0">
                <a:solidFill>
                  <a:schemeClr val="accent4"/>
                </a:solidFill>
              </a:rPr>
              <a:t>Entry-level MCUs</a:t>
            </a:r>
          </a:p>
          <a:p>
            <a:pPr algn="ctr"/>
            <a:r>
              <a:rPr lang="en-US" altLang="ja-JP" sz="1700" b="1" dirty="0">
                <a:solidFill>
                  <a:schemeClr val="accent4"/>
                </a:solidFill>
              </a:rPr>
              <a:t>Cortex-M0</a:t>
            </a:r>
            <a:r>
              <a:rPr lang="ja-JP" altLang="en-US" sz="1700" b="1">
                <a:solidFill>
                  <a:schemeClr val="accent4"/>
                </a:solidFill>
              </a:rPr>
              <a:t> </a:t>
            </a:r>
            <a:r>
              <a:rPr lang="en-US" altLang="ja-JP" sz="1700" b="1" dirty="0">
                <a:solidFill>
                  <a:schemeClr val="accent4"/>
                </a:solidFill>
              </a:rPr>
              <a:t>(48MHz)</a:t>
            </a:r>
          </a:p>
          <a:p>
            <a:pPr algn="ctr"/>
            <a:r>
              <a:rPr lang="en-US" altLang="ja-JP" sz="1700" b="1" dirty="0">
                <a:solidFill>
                  <a:schemeClr val="accent4"/>
                </a:solidFill>
              </a:rPr>
              <a:t>Flash</a:t>
            </a:r>
            <a:r>
              <a:rPr lang="ja-JP" altLang="en-US" sz="1700" b="1">
                <a:solidFill>
                  <a:schemeClr val="accent4"/>
                </a:solidFill>
              </a:rPr>
              <a:t> </a:t>
            </a:r>
            <a:r>
              <a:rPr lang="en-US" altLang="ja-JP" sz="1700" b="1" dirty="0">
                <a:solidFill>
                  <a:schemeClr val="accent4"/>
                </a:solidFill>
              </a:rPr>
              <a:t>(16~128KB) </a:t>
            </a:r>
          </a:p>
          <a:p>
            <a:pPr algn="ctr"/>
            <a:r>
              <a:rPr lang="en-US" altLang="ja-JP" sz="1700" b="1" dirty="0">
                <a:solidFill>
                  <a:schemeClr val="accent4"/>
                </a:solidFill>
              </a:rPr>
              <a:t>SRAM</a:t>
            </a:r>
            <a:r>
              <a:rPr lang="ja-JP" altLang="en-US" sz="1700" b="1">
                <a:solidFill>
                  <a:schemeClr val="accent4"/>
                </a:solidFill>
              </a:rPr>
              <a:t> </a:t>
            </a:r>
            <a:r>
              <a:rPr lang="en-US" altLang="ja-JP" sz="1700" b="1" dirty="0">
                <a:solidFill>
                  <a:schemeClr val="accent4"/>
                </a:solidFill>
              </a:rPr>
              <a:t>(up to 20KB)</a:t>
            </a:r>
          </a:p>
        </p:txBody>
      </p:sp>
    </p:spTree>
    <p:extLst>
      <p:ext uri="{BB962C8B-B14F-4D97-AF65-F5344CB8AC3E}">
        <p14:creationId xmlns:p14="http://schemas.microsoft.com/office/powerpoint/2010/main" val="25049299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tm32_productlines_mergedf1.jpg"/>
          <p:cNvPicPr>
            <a:picLocks noChangeAspect="1"/>
          </p:cNvPicPr>
          <p:nvPr/>
        </p:nvPicPr>
        <p:blipFill>
          <a:blip r:embed="rId3" cstate="print"/>
          <a:stretch>
            <a:fillRect/>
          </a:stretch>
        </p:blipFill>
        <p:spPr>
          <a:xfrm>
            <a:off x="149754" y="1255142"/>
            <a:ext cx="10651597" cy="6453211"/>
          </a:xfrm>
          <a:prstGeom prst="rect">
            <a:avLst/>
          </a:prstGeom>
        </p:spPr>
      </p:pic>
      <p:sp>
        <p:nvSpPr>
          <p:cNvPr id="35926" name="Rectangle 50"/>
          <p:cNvSpPr>
            <a:spLocks noGrp="1" noChangeArrowheads="1"/>
          </p:cNvSpPr>
          <p:nvPr>
            <p:ph type="title"/>
          </p:nvPr>
        </p:nvSpPr>
        <p:spPr>
          <a:xfrm>
            <a:off x="382168" y="249179"/>
            <a:ext cx="9696777" cy="1440127"/>
          </a:xfrm>
        </p:spPr>
        <p:txBody>
          <a:bodyPr lIns="111090" tIns="55545" rIns="111090" bIns="55545">
            <a:normAutofit/>
          </a:bodyPr>
          <a:lstStyle/>
          <a:p>
            <a:r>
              <a:rPr lang="en-US" dirty="0" smtClean="0"/>
              <a:t>5 Product Series</a:t>
            </a:r>
          </a:p>
        </p:txBody>
      </p:sp>
      <p:sp>
        <p:nvSpPr>
          <p:cNvPr id="4" name="Espace réservé du numéro de diapositive 3"/>
          <p:cNvSpPr>
            <a:spLocks noGrp="1"/>
          </p:cNvSpPr>
          <p:nvPr>
            <p:ph type="sldNum" sz="quarter" idx="4294967295"/>
          </p:nvPr>
        </p:nvSpPr>
        <p:spPr>
          <a:xfrm>
            <a:off x="10179710" y="855041"/>
            <a:ext cx="643774" cy="249471"/>
          </a:xfrm>
          <a:prstGeom prst="rect">
            <a:avLst/>
          </a:prstGeom>
        </p:spPr>
        <p:txBody>
          <a:bodyPr lIns="111090" tIns="55545" rIns="111090" bIns="55545"/>
          <a:lstStyle/>
          <a:p>
            <a:fld id="{5B31B9E4-8E4D-4C86-BFD7-412B282B373B}" type="slidenum">
              <a:rPr lang="fr-FR" b="0" smtClean="0"/>
              <a:pPr/>
              <a:t>5</a:t>
            </a:fld>
            <a:endParaRPr lang="fr-FR" b="0" dirty="0"/>
          </a:p>
        </p:txBody>
      </p:sp>
      <p:cxnSp>
        <p:nvCxnSpPr>
          <p:cNvPr id="18" name="Straight Arrow Connector 17"/>
          <p:cNvCxnSpPr>
            <a:cxnSpLocks noChangeShapeType="1"/>
          </p:cNvCxnSpPr>
          <p:nvPr/>
        </p:nvCxnSpPr>
        <p:spPr bwMode="auto">
          <a:xfrm>
            <a:off x="879891" y="9476867"/>
            <a:ext cx="11153133" cy="5040"/>
          </a:xfrm>
          <a:prstGeom prst="straightConnector1">
            <a:avLst/>
          </a:prstGeom>
          <a:noFill/>
          <a:ln w="12700" algn="ctr">
            <a:solidFill>
              <a:schemeClr val="bg1">
                <a:lumMod val="65000"/>
              </a:schemeClr>
            </a:solidFill>
            <a:round/>
            <a:headEnd/>
            <a:tailEnd type="arrow" w="med" len="med"/>
          </a:ln>
          <a:effectLst>
            <a:outerShdw dist="23000" dir="5400000" rotWithShape="0">
              <a:srgbClr val="000000">
                <a:alpha val="34999"/>
              </a:srgbClr>
            </a:outerShdw>
          </a:effectLst>
        </p:spPr>
      </p:cxnSp>
      <p:sp>
        <p:nvSpPr>
          <p:cNvPr id="25" name="TextBox 29"/>
          <p:cNvSpPr txBox="1">
            <a:spLocks noChangeArrowheads="1"/>
          </p:cNvSpPr>
          <p:nvPr/>
        </p:nvSpPr>
        <p:spPr bwMode="auto">
          <a:xfrm>
            <a:off x="6476206" y="7223638"/>
            <a:ext cx="3132167" cy="466104"/>
          </a:xfrm>
          <a:prstGeom prst="rect">
            <a:avLst/>
          </a:prstGeom>
          <a:noFill/>
          <a:ln w="9525">
            <a:noFill/>
            <a:miter lim="800000"/>
            <a:headEnd/>
            <a:tailEnd/>
          </a:ln>
        </p:spPr>
        <p:txBody>
          <a:bodyPr wrap="none" lIns="111075" tIns="55538" rIns="111075" bIns="55538">
            <a:spAutoFit/>
          </a:bodyPr>
          <a:lstStyle/>
          <a:p>
            <a:pPr algn="ctr"/>
            <a:r>
              <a:rPr lang="en-US" sz="2300" b="1" dirty="0">
                <a:solidFill>
                  <a:schemeClr val="bg1"/>
                </a:solidFill>
              </a:rPr>
              <a:t>8/16-bit applications </a:t>
            </a:r>
          </a:p>
        </p:txBody>
      </p:sp>
    </p:spTree>
    <p:extLst>
      <p:ext uri="{BB962C8B-B14F-4D97-AF65-F5344CB8AC3E}">
        <p14:creationId xmlns:p14="http://schemas.microsoft.com/office/powerpoint/2010/main" val="188928538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Graphique 3"/>
          <p:cNvGraphicFramePr/>
          <p:nvPr>
            <p:extLst>
              <p:ext uri="{D42A27DB-BD31-4B8C-83A1-F6EECF244321}">
                <p14:modId xmlns:p14="http://schemas.microsoft.com/office/powerpoint/2010/main" val="425765438"/>
              </p:ext>
            </p:extLst>
          </p:nvPr>
        </p:nvGraphicFramePr>
        <p:xfrm>
          <a:off x="-383368" y="3050207"/>
          <a:ext cx="11014599" cy="4808518"/>
        </p:xfrm>
        <a:graphic>
          <a:graphicData uri="http://schemas.openxmlformats.org/drawingml/2006/chart">
            <c:chart xmlns:c="http://schemas.openxmlformats.org/drawingml/2006/chart" xmlns:r="http://schemas.openxmlformats.org/officeDocument/2006/relationships" r:id="rId3"/>
          </a:graphicData>
        </a:graphic>
      </p:graphicFrame>
      <p:sp>
        <p:nvSpPr>
          <p:cNvPr id="30" name="Rectangle 11"/>
          <p:cNvSpPr>
            <a:spLocks noChangeArrowheads="1"/>
          </p:cNvSpPr>
          <p:nvPr/>
        </p:nvSpPr>
        <p:spPr bwMode="auto">
          <a:xfrm>
            <a:off x="419159" y="3702898"/>
            <a:ext cx="9986034" cy="561599"/>
          </a:xfrm>
          <a:prstGeom prst="rect">
            <a:avLst/>
          </a:prstGeom>
          <a:solidFill>
            <a:srgbClr val="CCFF99">
              <a:alpha val="49804"/>
            </a:srgbClr>
          </a:solidFill>
          <a:ln>
            <a:noFill/>
            <a:headEnd/>
            <a:tailEnd/>
          </a:ln>
        </p:spPr>
        <p:style>
          <a:lnRef idx="1">
            <a:schemeClr val="accent2"/>
          </a:lnRef>
          <a:fillRef idx="3">
            <a:schemeClr val="accent2"/>
          </a:fillRef>
          <a:effectRef idx="2">
            <a:schemeClr val="accent2"/>
          </a:effectRef>
          <a:fontRef idx="minor">
            <a:schemeClr val="lt1"/>
          </a:fontRef>
        </p:style>
        <p:txBody>
          <a:bodyPr wrap="none" lIns="134945" tIns="67473" rIns="134945" bIns="67473" anchor="ctr"/>
          <a:lstStyle/>
          <a:p>
            <a:endParaRPr lang="en-US" sz="1500" dirty="0"/>
          </a:p>
        </p:txBody>
      </p:sp>
      <p:sp>
        <p:nvSpPr>
          <p:cNvPr id="28" name="Rectangle 9"/>
          <p:cNvSpPr>
            <a:spLocks noChangeArrowheads="1"/>
          </p:cNvSpPr>
          <p:nvPr/>
        </p:nvSpPr>
        <p:spPr bwMode="auto">
          <a:xfrm>
            <a:off x="414469" y="1683201"/>
            <a:ext cx="9997531" cy="413364"/>
          </a:xfrm>
          <a:prstGeom prst="rect">
            <a:avLst/>
          </a:prstGeom>
          <a:solidFill>
            <a:schemeClr val="accent1">
              <a:lumMod val="20000"/>
              <a:lumOff val="80000"/>
              <a:alpha val="50000"/>
            </a:schemeClr>
          </a:solidFill>
          <a:ln>
            <a:noFill/>
            <a:headEnd/>
            <a:tailEnd/>
          </a:ln>
        </p:spPr>
        <p:style>
          <a:lnRef idx="1">
            <a:schemeClr val="accent1"/>
          </a:lnRef>
          <a:fillRef idx="3">
            <a:schemeClr val="accent1"/>
          </a:fillRef>
          <a:effectRef idx="2">
            <a:schemeClr val="accent1"/>
          </a:effectRef>
          <a:fontRef idx="minor">
            <a:schemeClr val="lt1"/>
          </a:fontRef>
        </p:style>
        <p:txBody>
          <a:bodyPr wrap="none" lIns="134945" tIns="67473" rIns="134945" bIns="67473" anchor="ctr"/>
          <a:lstStyle/>
          <a:p>
            <a:pPr algn="ctr"/>
            <a:endParaRPr lang="en-US" sz="1500" dirty="0"/>
          </a:p>
        </p:txBody>
      </p:sp>
      <p:sp>
        <p:nvSpPr>
          <p:cNvPr id="29" name="Rectangle 10"/>
          <p:cNvSpPr>
            <a:spLocks noChangeArrowheads="1"/>
          </p:cNvSpPr>
          <p:nvPr/>
        </p:nvSpPr>
        <p:spPr bwMode="auto">
          <a:xfrm>
            <a:off x="414470" y="2101919"/>
            <a:ext cx="10003281" cy="1599186"/>
          </a:xfrm>
          <a:prstGeom prst="rect">
            <a:avLst/>
          </a:prstGeom>
          <a:solidFill>
            <a:schemeClr val="accent2">
              <a:lumMod val="20000"/>
              <a:lumOff val="80000"/>
              <a:alpha val="50000"/>
            </a:schemeClr>
          </a:solidFill>
          <a:ln>
            <a:noFill/>
            <a:headEnd/>
            <a:tailEnd/>
          </a:ln>
        </p:spPr>
        <p:style>
          <a:lnRef idx="1">
            <a:schemeClr val="accent3"/>
          </a:lnRef>
          <a:fillRef idx="3">
            <a:schemeClr val="accent3"/>
          </a:fillRef>
          <a:effectRef idx="2">
            <a:schemeClr val="accent3"/>
          </a:effectRef>
          <a:fontRef idx="minor">
            <a:schemeClr val="lt1"/>
          </a:fontRef>
        </p:style>
        <p:txBody>
          <a:bodyPr wrap="none" lIns="134945" tIns="67473" rIns="134945" bIns="67473" anchor="ctr"/>
          <a:lstStyle/>
          <a:p>
            <a:endParaRPr lang="en-US" sz="1500" dirty="0"/>
          </a:p>
        </p:txBody>
      </p:sp>
      <p:sp>
        <p:nvSpPr>
          <p:cNvPr id="31" name="TextBox 27"/>
          <p:cNvSpPr txBox="1">
            <a:spLocks noChangeArrowheads="1"/>
          </p:cNvSpPr>
          <p:nvPr/>
        </p:nvSpPr>
        <p:spPr bwMode="auto">
          <a:xfrm>
            <a:off x="323948" y="1814650"/>
            <a:ext cx="2373947" cy="342993"/>
          </a:xfrm>
          <a:prstGeom prst="rect">
            <a:avLst/>
          </a:prstGeom>
          <a:noFill/>
          <a:ln w="9525">
            <a:noFill/>
            <a:miter lim="800000"/>
            <a:headEnd/>
            <a:tailEnd/>
          </a:ln>
        </p:spPr>
        <p:txBody>
          <a:bodyPr wrap="none" lIns="111075" tIns="55538" rIns="111075" bIns="55538">
            <a:spAutoFit/>
          </a:bodyPr>
          <a:lstStyle/>
          <a:p>
            <a:pPr algn="ctr"/>
            <a:r>
              <a:rPr lang="en-US" sz="1500" b="1" dirty="0">
                <a:solidFill>
                  <a:schemeClr val="accent4"/>
                </a:solidFill>
              </a:rPr>
              <a:t>32bit</a:t>
            </a:r>
            <a:r>
              <a:rPr lang="ja-JP" altLang="en-US" sz="1500" b="1">
                <a:solidFill>
                  <a:schemeClr val="accent4"/>
                </a:solidFill>
              </a:rPr>
              <a:t> </a:t>
            </a:r>
            <a:r>
              <a:rPr lang="en-US" sz="1500" b="1" dirty="0">
                <a:solidFill>
                  <a:schemeClr val="accent4"/>
                </a:solidFill>
              </a:rPr>
              <a:t>/</a:t>
            </a:r>
            <a:r>
              <a:rPr lang="ja-JP" altLang="en-US" sz="1500" b="1">
                <a:solidFill>
                  <a:schemeClr val="accent4"/>
                </a:solidFill>
              </a:rPr>
              <a:t> </a:t>
            </a:r>
            <a:r>
              <a:rPr lang="en-US" sz="1500" b="1" dirty="0">
                <a:solidFill>
                  <a:schemeClr val="accent4"/>
                </a:solidFill>
              </a:rPr>
              <a:t>DSC</a:t>
            </a:r>
            <a:r>
              <a:rPr lang="ja-JP" altLang="en-US" sz="1500" b="1">
                <a:solidFill>
                  <a:schemeClr val="accent4"/>
                </a:solidFill>
              </a:rPr>
              <a:t>（</a:t>
            </a:r>
            <a:r>
              <a:rPr lang="en-US" altLang="ja-JP" sz="1500" b="1" dirty="0">
                <a:solidFill>
                  <a:schemeClr val="accent4"/>
                </a:solidFill>
              </a:rPr>
              <a:t>Cortex-M4</a:t>
            </a:r>
            <a:r>
              <a:rPr lang="ja-JP" altLang="en-US" sz="1500" b="1">
                <a:solidFill>
                  <a:schemeClr val="accent4"/>
                </a:solidFill>
              </a:rPr>
              <a:t>）</a:t>
            </a:r>
            <a:endParaRPr lang="en-US" sz="1500" b="1" dirty="0">
              <a:solidFill>
                <a:schemeClr val="accent4"/>
              </a:solidFill>
            </a:endParaRPr>
          </a:p>
        </p:txBody>
      </p:sp>
      <p:sp>
        <p:nvSpPr>
          <p:cNvPr id="32" name="TextBox 28"/>
          <p:cNvSpPr txBox="1">
            <a:spLocks noChangeArrowheads="1"/>
          </p:cNvSpPr>
          <p:nvPr/>
        </p:nvSpPr>
        <p:spPr bwMode="auto">
          <a:xfrm>
            <a:off x="327084" y="3401132"/>
            <a:ext cx="2415625" cy="342993"/>
          </a:xfrm>
          <a:prstGeom prst="rect">
            <a:avLst/>
          </a:prstGeom>
          <a:noFill/>
          <a:ln w="9525">
            <a:noFill/>
            <a:miter lim="800000"/>
            <a:headEnd/>
            <a:tailEnd/>
          </a:ln>
        </p:spPr>
        <p:txBody>
          <a:bodyPr wrap="none" lIns="111075" tIns="55538" rIns="111075" bIns="55538">
            <a:spAutoFit/>
          </a:bodyPr>
          <a:lstStyle/>
          <a:p>
            <a:pPr algn="ctr"/>
            <a:r>
              <a:rPr lang="en-US" sz="1500" b="1" dirty="0">
                <a:solidFill>
                  <a:schemeClr val="accent4"/>
                </a:solidFill>
              </a:rPr>
              <a:t>16bit / 32bit</a:t>
            </a:r>
            <a:r>
              <a:rPr lang="ja-JP" altLang="en-US" sz="1500" b="1">
                <a:solidFill>
                  <a:schemeClr val="accent4"/>
                </a:solidFill>
              </a:rPr>
              <a:t>（</a:t>
            </a:r>
            <a:r>
              <a:rPr lang="en-US" altLang="ja-JP" sz="1500" b="1" dirty="0">
                <a:solidFill>
                  <a:schemeClr val="accent4"/>
                </a:solidFill>
              </a:rPr>
              <a:t>Cortex-M3</a:t>
            </a:r>
            <a:r>
              <a:rPr lang="ja-JP" altLang="en-US" sz="1500" b="1">
                <a:solidFill>
                  <a:schemeClr val="accent4"/>
                </a:solidFill>
              </a:rPr>
              <a:t>）</a:t>
            </a:r>
            <a:endParaRPr lang="en-US" sz="1500" b="1" dirty="0">
              <a:solidFill>
                <a:schemeClr val="accent4"/>
              </a:solidFill>
            </a:endParaRPr>
          </a:p>
        </p:txBody>
      </p:sp>
      <p:sp>
        <p:nvSpPr>
          <p:cNvPr id="33" name="TextBox 29"/>
          <p:cNvSpPr txBox="1">
            <a:spLocks noChangeArrowheads="1"/>
          </p:cNvSpPr>
          <p:nvPr/>
        </p:nvSpPr>
        <p:spPr bwMode="auto">
          <a:xfrm>
            <a:off x="341439" y="3971391"/>
            <a:ext cx="2361123" cy="342993"/>
          </a:xfrm>
          <a:prstGeom prst="rect">
            <a:avLst/>
          </a:prstGeom>
          <a:noFill/>
          <a:ln w="9525">
            <a:noFill/>
            <a:miter lim="800000"/>
            <a:headEnd/>
            <a:tailEnd/>
          </a:ln>
        </p:spPr>
        <p:txBody>
          <a:bodyPr wrap="none" lIns="111075" tIns="55538" rIns="111075" bIns="55538">
            <a:spAutoFit/>
          </a:bodyPr>
          <a:lstStyle/>
          <a:p>
            <a:pPr algn="ctr"/>
            <a:r>
              <a:rPr lang="en-US" sz="1500" b="1" dirty="0">
                <a:solidFill>
                  <a:schemeClr val="accent4"/>
                </a:solidFill>
              </a:rPr>
              <a:t>8bit  / 16bit</a:t>
            </a:r>
            <a:r>
              <a:rPr lang="ja-JP" altLang="en-US" sz="1500" b="1">
                <a:solidFill>
                  <a:schemeClr val="accent4"/>
                </a:solidFill>
              </a:rPr>
              <a:t>（</a:t>
            </a:r>
            <a:r>
              <a:rPr lang="en-US" altLang="ja-JP" sz="1500" b="1" dirty="0">
                <a:solidFill>
                  <a:schemeClr val="accent4"/>
                </a:solidFill>
              </a:rPr>
              <a:t>Cortex-M0</a:t>
            </a:r>
            <a:r>
              <a:rPr lang="ja-JP" altLang="en-US" sz="1500" b="1">
                <a:solidFill>
                  <a:schemeClr val="accent4"/>
                </a:solidFill>
              </a:rPr>
              <a:t>）</a:t>
            </a:r>
            <a:endParaRPr lang="en-US" sz="1500" b="1" dirty="0">
              <a:solidFill>
                <a:schemeClr val="accent4"/>
              </a:solidFill>
            </a:endParaRPr>
          </a:p>
        </p:txBody>
      </p:sp>
      <p:sp>
        <p:nvSpPr>
          <p:cNvPr id="43" name="TextBox 42"/>
          <p:cNvSpPr txBox="1"/>
          <p:nvPr/>
        </p:nvSpPr>
        <p:spPr>
          <a:xfrm>
            <a:off x="211063" y="2300278"/>
            <a:ext cx="3185979" cy="373988"/>
          </a:xfrm>
          <a:prstGeom prst="rect">
            <a:avLst/>
          </a:prstGeom>
          <a:noFill/>
        </p:spPr>
        <p:txBody>
          <a:bodyPr wrap="square" lIns="134945" tIns="67473" rIns="134945" bIns="67473" rtlCol="0">
            <a:spAutoFit/>
          </a:bodyPr>
          <a:lstStyle/>
          <a:p>
            <a:pPr algn="ctr"/>
            <a:r>
              <a:rPr lang="en-US" sz="1500" b="1" dirty="0">
                <a:solidFill>
                  <a:schemeClr val="accent4"/>
                </a:solidFill>
              </a:rPr>
              <a:t>Mainstream MCUs </a:t>
            </a:r>
          </a:p>
        </p:txBody>
      </p:sp>
      <p:sp>
        <p:nvSpPr>
          <p:cNvPr id="60" name="Rounded Rectangle 59"/>
          <p:cNvSpPr/>
          <p:nvPr/>
        </p:nvSpPr>
        <p:spPr bwMode="auto">
          <a:xfrm>
            <a:off x="3269738" y="2429294"/>
            <a:ext cx="1531069" cy="529400"/>
          </a:xfrm>
          <a:prstGeom prst="roundRect">
            <a:avLst/>
          </a:prstGeom>
          <a:solidFill>
            <a:srgbClr val="FF99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sz="1500" b="1" dirty="0">
                <a:solidFill>
                  <a:schemeClr val="bg1"/>
                </a:solidFill>
                <a:latin typeface="Arial" charset="0"/>
                <a:cs typeface="Arial" charset="0"/>
              </a:rPr>
              <a:t>STM32F1</a:t>
            </a:r>
          </a:p>
          <a:p>
            <a:pPr algn="ctr" defTabSz="1292021"/>
            <a:r>
              <a:rPr lang="en-US" sz="1500" b="1" dirty="0">
                <a:solidFill>
                  <a:schemeClr val="bg1"/>
                </a:solidFill>
                <a:latin typeface="Arial" charset="0"/>
                <a:cs typeface="Arial" charset="0"/>
              </a:rPr>
              <a:t>Connectivity</a:t>
            </a:r>
          </a:p>
        </p:txBody>
      </p:sp>
      <p:grpSp>
        <p:nvGrpSpPr>
          <p:cNvPr id="2" name="Group 40"/>
          <p:cNvGrpSpPr/>
          <p:nvPr/>
        </p:nvGrpSpPr>
        <p:grpSpPr>
          <a:xfrm>
            <a:off x="6076700" y="2104764"/>
            <a:ext cx="4035222" cy="342993"/>
            <a:chOff x="5144296" y="1670509"/>
            <a:chExt cx="3416061" cy="272227"/>
          </a:xfrm>
        </p:grpSpPr>
        <p:sp>
          <p:nvSpPr>
            <p:cNvPr id="62" name="TextBox 61"/>
            <p:cNvSpPr txBox="1"/>
            <p:nvPr/>
          </p:nvSpPr>
          <p:spPr>
            <a:xfrm>
              <a:off x="5805447" y="1670509"/>
              <a:ext cx="2754910" cy="272227"/>
            </a:xfrm>
            <a:prstGeom prst="rect">
              <a:avLst/>
            </a:prstGeom>
            <a:noFill/>
          </p:spPr>
          <p:txBody>
            <a:bodyPr wrap="square" lIns="111075" tIns="55538" rIns="111075" bIns="55538" rtlCol="0">
              <a:spAutoFit/>
            </a:bodyPr>
            <a:lstStyle/>
            <a:p>
              <a:pPr algn="ctr"/>
              <a:r>
                <a:rPr lang="en-US" sz="1500" b="1" dirty="0">
                  <a:solidFill>
                    <a:schemeClr val="accent4"/>
                  </a:solidFill>
                </a:rPr>
                <a:t>High-Performance MCUs</a:t>
              </a:r>
            </a:p>
          </p:txBody>
        </p:sp>
        <p:sp>
          <p:nvSpPr>
            <p:cNvPr id="36" name="Rounded Rectangle 35"/>
            <p:cNvSpPr/>
            <p:nvPr/>
          </p:nvSpPr>
          <p:spPr bwMode="auto">
            <a:xfrm>
              <a:off x="5144296" y="1720691"/>
              <a:ext cx="1080119" cy="216024"/>
            </a:xfrm>
            <a:prstGeom prst="roundRect">
              <a:avLst/>
            </a:prstGeom>
            <a:solidFill>
              <a:srgbClr val="FF33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27" tIns="45714" rIns="91427" bIns="45714" numCol="1" rtlCol="0" anchor="ctr" anchorCtr="0" compatLnSpc="1">
              <a:prstTxWarp prst="textNoShape">
                <a:avLst/>
              </a:prstTxWarp>
            </a:bodyPr>
            <a:lstStyle/>
            <a:p>
              <a:pPr algn="ctr" defTabSz="1292021"/>
              <a:r>
                <a:rPr lang="en-US" sz="1500" b="1" dirty="0">
                  <a:solidFill>
                    <a:schemeClr val="bg1"/>
                  </a:solidFill>
                  <a:latin typeface="Arial" charset="0"/>
                  <a:cs typeface="Arial" charset="0"/>
                </a:rPr>
                <a:t>STM32 F2</a:t>
              </a:r>
            </a:p>
          </p:txBody>
        </p:sp>
      </p:grpSp>
      <p:sp>
        <p:nvSpPr>
          <p:cNvPr id="42" name="Rounded Rectangle 41"/>
          <p:cNvSpPr/>
          <p:nvPr/>
        </p:nvSpPr>
        <p:spPr bwMode="auto">
          <a:xfrm>
            <a:off x="4460572" y="3075261"/>
            <a:ext cx="1531069" cy="516345"/>
          </a:xfrm>
          <a:prstGeom prst="roundRect">
            <a:avLst/>
          </a:prstGeom>
          <a:solidFill>
            <a:srgbClr val="FF99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sz="1500" b="1" dirty="0">
                <a:solidFill>
                  <a:schemeClr val="bg1"/>
                </a:solidFill>
                <a:latin typeface="Arial" charset="0"/>
                <a:cs typeface="Arial" charset="0"/>
              </a:rPr>
              <a:t>STM32F1</a:t>
            </a:r>
          </a:p>
          <a:p>
            <a:pPr algn="ctr" defTabSz="1292021"/>
            <a:r>
              <a:rPr lang="en-US" sz="1500" b="1" dirty="0">
                <a:solidFill>
                  <a:schemeClr val="bg1"/>
                </a:solidFill>
                <a:latin typeface="Arial" charset="0"/>
                <a:cs typeface="Arial" charset="0"/>
              </a:rPr>
              <a:t>Value</a:t>
            </a:r>
          </a:p>
        </p:txBody>
      </p:sp>
      <p:sp>
        <p:nvSpPr>
          <p:cNvPr id="89" name="Title 88"/>
          <p:cNvSpPr>
            <a:spLocks noGrp="1"/>
          </p:cNvSpPr>
          <p:nvPr>
            <p:ph type="title"/>
          </p:nvPr>
        </p:nvSpPr>
        <p:spPr/>
        <p:txBody>
          <a:bodyPr lIns="111090" tIns="55545" rIns="111090" bIns="55545"/>
          <a:lstStyle/>
          <a:p>
            <a:r>
              <a:rPr lang="en-US" altLang="ja-JP" dirty="0" smtClean="0"/>
              <a:t>STM32</a:t>
            </a:r>
            <a:r>
              <a:rPr lang="ja-JP" altLang="en-US" dirty="0" smtClean="0"/>
              <a:t> </a:t>
            </a:r>
            <a:r>
              <a:rPr lang="en-US" altLang="ja-JP" dirty="0" smtClean="0"/>
              <a:t>Genealogy and Growth</a:t>
            </a:r>
            <a:endParaRPr kumimoji="1" lang="ja-JP" altLang="en-US" dirty="0"/>
          </a:p>
        </p:txBody>
      </p:sp>
      <p:sp>
        <p:nvSpPr>
          <p:cNvPr id="40" name="Espace réservé du numéro de diapositive 3"/>
          <p:cNvSpPr>
            <a:spLocks noGrp="1"/>
          </p:cNvSpPr>
          <p:nvPr>
            <p:ph type="sldNum" sz="quarter" idx="4294967295"/>
          </p:nvPr>
        </p:nvSpPr>
        <p:spPr>
          <a:xfrm>
            <a:off x="10179710" y="855041"/>
            <a:ext cx="643774" cy="249471"/>
          </a:xfrm>
          <a:prstGeom prst="rect">
            <a:avLst/>
          </a:prstGeom>
        </p:spPr>
        <p:txBody>
          <a:bodyPr lIns="111090" tIns="55545" rIns="111090" bIns="55545"/>
          <a:lstStyle/>
          <a:p>
            <a:fld id="{5B31B9E4-8E4D-4C86-BFD7-412B282B373B}" type="slidenum">
              <a:rPr lang="fr-FR" b="0" smtClean="0"/>
              <a:pPr/>
              <a:t>6</a:t>
            </a:fld>
            <a:endParaRPr lang="fr-FR" b="0" dirty="0"/>
          </a:p>
        </p:txBody>
      </p:sp>
      <p:sp>
        <p:nvSpPr>
          <p:cNvPr id="49" name="Rectangle 48"/>
          <p:cNvSpPr/>
          <p:nvPr/>
        </p:nvSpPr>
        <p:spPr>
          <a:xfrm>
            <a:off x="297108" y="4411109"/>
            <a:ext cx="2360100" cy="387785"/>
          </a:xfrm>
          <a:prstGeom prst="rect">
            <a:avLst/>
          </a:prstGeom>
        </p:spPr>
        <p:txBody>
          <a:bodyPr wrap="square" lIns="111090" tIns="55545" rIns="111090" bIns="55545">
            <a:spAutoFit/>
          </a:bodyPr>
          <a:lstStyle/>
          <a:p>
            <a:pPr algn="ctr"/>
            <a:r>
              <a:rPr lang="en-US" sz="1700" b="1" u="sng" dirty="0">
                <a:solidFill>
                  <a:schemeClr val="accent4"/>
                </a:solidFill>
              </a:rPr>
              <a:t>STM32 Sales Trend</a:t>
            </a:r>
          </a:p>
        </p:txBody>
      </p:sp>
      <p:sp>
        <p:nvSpPr>
          <p:cNvPr id="35" name="Rounded Rectangle 34"/>
          <p:cNvSpPr/>
          <p:nvPr/>
        </p:nvSpPr>
        <p:spPr bwMode="auto">
          <a:xfrm>
            <a:off x="1147704" y="2651270"/>
            <a:ext cx="1275891" cy="272180"/>
          </a:xfrm>
          <a:prstGeom prst="roundRect">
            <a:avLst/>
          </a:prstGeom>
          <a:solidFill>
            <a:srgbClr val="FF99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11075" tIns="55538" rIns="111075" bIns="55538" numCol="1" rtlCol="0" anchor="ctr" anchorCtr="0" compatLnSpc="1">
            <a:prstTxWarp prst="textNoShape">
              <a:avLst/>
            </a:prstTxWarp>
          </a:bodyPr>
          <a:lstStyle/>
          <a:p>
            <a:pPr algn="ctr" defTabSz="1292021"/>
            <a:r>
              <a:rPr lang="en-US" sz="1500" b="1" dirty="0">
                <a:solidFill>
                  <a:schemeClr val="bg1"/>
                </a:solidFill>
                <a:latin typeface="Arial" charset="0"/>
                <a:cs typeface="Arial" charset="0"/>
              </a:rPr>
              <a:t>STM32 F1</a:t>
            </a:r>
          </a:p>
        </p:txBody>
      </p:sp>
      <p:grpSp>
        <p:nvGrpSpPr>
          <p:cNvPr id="3" name="Group 43"/>
          <p:cNvGrpSpPr/>
          <p:nvPr/>
        </p:nvGrpSpPr>
        <p:grpSpPr>
          <a:xfrm>
            <a:off x="5020832" y="1731999"/>
            <a:ext cx="4032949" cy="324449"/>
            <a:chOff x="4250439" y="1374655"/>
            <a:chExt cx="3414137" cy="257509"/>
          </a:xfrm>
        </p:grpSpPr>
        <p:sp>
          <p:nvSpPr>
            <p:cNvPr id="37" name="Rounded Rectangle 36"/>
            <p:cNvSpPr/>
            <p:nvPr/>
          </p:nvSpPr>
          <p:spPr bwMode="auto">
            <a:xfrm>
              <a:off x="6584457" y="1416140"/>
              <a:ext cx="1080119" cy="21602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1292021"/>
              <a:r>
                <a:rPr lang="en-US" sz="1500" b="1" dirty="0">
                  <a:solidFill>
                    <a:schemeClr val="bg1"/>
                  </a:solidFill>
                  <a:latin typeface="Arial" charset="0"/>
                  <a:cs typeface="Arial" charset="0"/>
                </a:rPr>
                <a:t>STM32 F4</a:t>
              </a:r>
            </a:p>
          </p:txBody>
        </p:sp>
        <p:sp>
          <p:nvSpPr>
            <p:cNvPr id="47" name="Rectangle 46"/>
            <p:cNvSpPr/>
            <p:nvPr/>
          </p:nvSpPr>
          <p:spPr>
            <a:xfrm>
              <a:off x="4250439" y="1374655"/>
              <a:ext cx="2430016" cy="256490"/>
            </a:xfrm>
            <a:prstGeom prst="rect">
              <a:avLst/>
            </a:prstGeom>
          </p:spPr>
          <p:txBody>
            <a:bodyPr wrap="square">
              <a:spAutoFit/>
            </a:bodyPr>
            <a:lstStyle/>
            <a:p>
              <a:pPr algn="ctr"/>
              <a:r>
                <a:rPr lang="en-US" sz="1500" b="1" dirty="0">
                  <a:solidFill>
                    <a:schemeClr val="accent4"/>
                  </a:solidFill>
                </a:rPr>
                <a:t>High Performance DSP</a:t>
              </a:r>
              <a:r>
                <a:rPr lang="ja-JP" altLang="en-US" sz="1500" b="1">
                  <a:solidFill>
                    <a:schemeClr val="accent4"/>
                  </a:solidFill>
                </a:rPr>
                <a:t> </a:t>
              </a:r>
              <a:r>
                <a:rPr lang="en-US" altLang="ja-JP" sz="1500" b="1" dirty="0">
                  <a:solidFill>
                    <a:schemeClr val="accent4"/>
                  </a:solidFill>
                </a:rPr>
                <a:t>MCUs</a:t>
              </a:r>
              <a:endParaRPr lang="en-US" sz="1500" b="1" dirty="0">
                <a:solidFill>
                  <a:schemeClr val="accent4"/>
                </a:solidFill>
              </a:endParaRPr>
            </a:p>
          </p:txBody>
        </p:sp>
      </p:grpSp>
      <p:grpSp>
        <p:nvGrpSpPr>
          <p:cNvPr id="4" name="Group 50"/>
          <p:cNvGrpSpPr/>
          <p:nvPr/>
        </p:nvGrpSpPr>
        <p:grpSpPr>
          <a:xfrm>
            <a:off x="1402881" y="4592562"/>
            <a:ext cx="7740410" cy="2762685"/>
            <a:chOff x="1187624" y="3645024"/>
            <a:chExt cx="6552728" cy="2192688"/>
          </a:xfrm>
        </p:grpSpPr>
        <p:sp>
          <p:nvSpPr>
            <p:cNvPr id="64" name="TextBox 63"/>
            <p:cNvSpPr txBox="1"/>
            <p:nvPr/>
          </p:nvSpPr>
          <p:spPr>
            <a:xfrm>
              <a:off x="3515408" y="5507940"/>
              <a:ext cx="662508" cy="329772"/>
            </a:xfrm>
            <a:prstGeom prst="rect">
              <a:avLst/>
            </a:prstGeom>
            <a:noFill/>
          </p:spPr>
          <p:txBody>
            <a:bodyPr wrap="none" rtlCol="0">
              <a:spAutoFit/>
            </a:bodyPr>
            <a:lstStyle/>
            <a:p>
              <a:r>
                <a:rPr lang="en-US" b="1" dirty="0" smtClean="0">
                  <a:solidFill>
                    <a:schemeClr val="bg1"/>
                  </a:solidFill>
                </a:rPr>
                <a:t>x 3.7</a:t>
              </a:r>
              <a:endParaRPr lang="en-US" b="1" dirty="0">
                <a:solidFill>
                  <a:schemeClr val="bg1"/>
                </a:solidFill>
              </a:endParaRPr>
            </a:p>
          </p:txBody>
        </p:sp>
        <p:sp>
          <p:nvSpPr>
            <p:cNvPr id="66" name="TextBox 65"/>
            <p:cNvSpPr txBox="1"/>
            <p:nvPr/>
          </p:nvSpPr>
          <p:spPr>
            <a:xfrm>
              <a:off x="4865339" y="4774212"/>
              <a:ext cx="726287" cy="329772"/>
            </a:xfrm>
            <a:prstGeom prst="rect">
              <a:avLst/>
            </a:prstGeom>
            <a:noFill/>
          </p:spPr>
          <p:txBody>
            <a:bodyPr wrap="none" rtlCol="0">
              <a:spAutoFit/>
            </a:bodyPr>
            <a:lstStyle/>
            <a:p>
              <a:r>
                <a:rPr lang="ja-JP" altLang="en-US" b="1" smtClean="0">
                  <a:solidFill>
                    <a:schemeClr val="bg1"/>
                  </a:solidFill>
                </a:rPr>
                <a:t> </a:t>
              </a:r>
              <a:r>
                <a:rPr lang="en-US" altLang="ja-JP" b="1" dirty="0" smtClean="0">
                  <a:solidFill>
                    <a:schemeClr val="bg1"/>
                  </a:solidFill>
                </a:rPr>
                <a:t>x </a:t>
              </a:r>
              <a:r>
                <a:rPr lang="en-US" b="1" dirty="0" smtClean="0">
                  <a:solidFill>
                    <a:schemeClr val="bg1"/>
                  </a:solidFill>
                </a:rPr>
                <a:t>3.8</a:t>
              </a:r>
              <a:endParaRPr lang="en-US" b="1" dirty="0">
                <a:solidFill>
                  <a:schemeClr val="bg1"/>
                </a:solidFill>
              </a:endParaRPr>
            </a:p>
          </p:txBody>
        </p:sp>
        <p:sp>
          <p:nvSpPr>
            <p:cNvPr id="67" name="TextBox 66"/>
            <p:cNvSpPr txBox="1"/>
            <p:nvPr/>
          </p:nvSpPr>
          <p:spPr>
            <a:xfrm>
              <a:off x="6368432" y="4126140"/>
              <a:ext cx="598726" cy="329772"/>
            </a:xfrm>
            <a:prstGeom prst="rect">
              <a:avLst/>
            </a:prstGeom>
            <a:noFill/>
          </p:spPr>
          <p:txBody>
            <a:bodyPr wrap="none" rtlCol="0">
              <a:spAutoFit/>
            </a:bodyPr>
            <a:lstStyle/>
            <a:p>
              <a:r>
                <a:rPr lang="en-US" b="1" dirty="0" smtClean="0">
                  <a:solidFill>
                    <a:schemeClr val="bg1"/>
                  </a:solidFill>
                </a:rPr>
                <a:t>x1.6</a:t>
              </a:r>
              <a:endParaRPr lang="en-US" b="1" dirty="0">
                <a:solidFill>
                  <a:schemeClr val="bg1"/>
                </a:solidFill>
              </a:endParaRPr>
            </a:p>
          </p:txBody>
        </p:sp>
        <p:cxnSp>
          <p:nvCxnSpPr>
            <p:cNvPr id="69" name="Straight Arrow Connector 68"/>
            <p:cNvCxnSpPr/>
            <p:nvPr/>
          </p:nvCxnSpPr>
          <p:spPr>
            <a:xfrm flipV="1">
              <a:off x="1187624" y="3645024"/>
              <a:ext cx="6552728" cy="1800200"/>
            </a:xfrm>
            <a:prstGeom prst="straightConnector1">
              <a:avLst/>
            </a:prstGeom>
            <a:ln w="63500">
              <a:tailEnd type="stealth"/>
            </a:ln>
          </p:spPr>
          <p:style>
            <a:lnRef idx="1">
              <a:schemeClr val="accent1"/>
            </a:lnRef>
            <a:fillRef idx="0">
              <a:schemeClr val="accent1"/>
            </a:fillRef>
            <a:effectRef idx="0">
              <a:schemeClr val="accent1"/>
            </a:effectRef>
            <a:fontRef idx="minor">
              <a:schemeClr val="tx1"/>
            </a:fontRef>
          </p:style>
        </p:cxnSp>
      </p:grpSp>
      <p:sp>
        <p:nvSpPr>
          <p:cNvPr id="80" name="Rectangle 79"/>
          <p:cNvSpPr/>
          <p:nvPr/>
        </p:nvSpPr>
        <p:spPr>
          <a:xfrm>
            <a:off x="344486" y="1275863"/>
            <a:ext cx="7948210" cy="435340"/>
          </a:xfrm>
          <a:prstGeom prst="rect">
            <a:avLst/>
          </a:prstGeom>
        </p:spPr>
        <p:txBody>
          <a:bodyPr wrap="square" lIns="111090" tIns="55545" rIns="111090" bIns="55545">
            <a:spAutoFit/>
          </a:bodyPr>
          <a:lstStyle/>
          <a:p>
            <a:r>
              <a:rPr lang="en-US" b="1" dirty="0" smtClean="0">
                <a:solidFill>
                  <a:schemeClr val="accent4"/>
                </a:solidFill>
              </a:rPr>
              <a:t>Enhancing Portfolio and Growing Steadily Since 2007</a:t>
            </a:r>
          </a:p>
        </p:txBody>
      </p:sp>
      <p:grpSp>
        <p:nvGrpSpPr>
          <p:cNvPr id="5" name="Group 33"/>
          <p:cNvGrpSpPr/>
          <p:nvPr/>
        </p:nvGrpSpPr>
        <p:grpSpPr>
          <a:xfrm>
            <a:off x="5566344" y="2716000"/>
            <a:ext cx="3488364" cy="342993"/>
            <a:chOff x="4712249" y="2155635"/>
            <a:chExt cx="2953112" cy="272227"/>
          </a:xfrm>
        </p:grpSpPr>
        <p:sp>
          <p:nvSpPr>
            <p:cNvPr id="39" name="Rounded Rectangle 38"/>
            <p:cNvSpPr/>
            <p:nvPr/>
          </p:nvSpPr>
          <p:spPr bwMode="auto">
            <a:xfrm>
              <a:off x="4712249" y="2189123"/>
              <a:ext cx="1080119" cy="216024"/>
            </a:xfrm>
            <a:prstGeom prst="roundRect">
              <a:avLst/>
            </a:prstGeom>
            <a:solidFill>
              <a:srgbClr val="0099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27" tIns="45714" rIns="91427" bIns="45714" numCol="1" rtlCol="0" anchor="ctr" anchorCtr="0" compatLnSpc="1">
              <a:prstTxWarp prst="textNoShape">
                <a:avLst/>
              </a:prstTxWarp>
            </a:bodyPr>
            <a:lstStyle/>
            <a:p>
              <a:pPr algn="ctr" defTabSz="1292021"/>
              <a:r>
                <a:rPr lang="en-US" sz="1500" b="1" dirty="0">
                  <a:solidFill>
                    <a:schemeClr val="bg1"/>
                  </a:solidFill>
                  <a:latin typeface="Arial" charset="0"/>
                  <a:cs typeface="Arial" charset="0"/>
                </a:rPr>
                <a:t>STM32 L1</a:t>
              </a:r>
            </a:p>
          </p:txBody>
        </p:sp>
        <p:sp>
          <p:nvSpPr>
            <p:cNvPr id="81" name="TextBox 80"/>
            <p:cNvSpPr txBox="1"/>
            <p:nvPr/>
          </p:nvSpPr>
          <p:spPr>
            <a:xfrm>
              <a:off x="5741767" y="2155635"/>
              <a:ext cx="1923594" cy="272227"/>
            </a:xfrm>
            <a:prstGeom prst="rect">
              <a:avLst/>
            </a:prstGeom>
            <a:noFill/>
          </p:spPr>
          <p:txBody>
            <a:bodyPr wrap="square" lIns="111075" tIns="55538" rIns="111075" bIns="55538" rtlCol="0">
              <a:spAutoFit/>
            </a:bodyPr>
            <a:lstStyle/>
            <a:p>
              <a:r>
                <a:rPr lang="en-US" sz="1500" b="1" dirty="0">
                  <a:solidFill>
                    <a:schemeClr val="accent4"/>
                  </a:solidFill>
                </a:rPr>
                <a:t>Ultra-low-power MCUs</a:t>
              </a:r>
            </a:p>
          </p:txBody>
        </p:sp>
      </p:grpSp>
      <p:grpSp>
        <p:nvGrpSpPr>
          <p:cNvPr id="6" name="Group 45"/>
          <p:cNvGrpSpPr/>
          <p:nvPr/>
        </p:nvGrpSpPr>
        <p:grpSpPr>
          <a:xfrm>
            <a:off x="7231947" y="3750673"/>
            <a:ext cx="3012666" cy="496177"/>
            <a:chOff x="6122283" y="2976834"/>
            <a:chExt cx="2550405" cy="393806"/>
          </a:xfrm>
        </p:grpSpPr>
        <p:sp>
          <p:nvSpPr>
            <p:cNvPr id="38" name="Rounded Rectangle 37"/>
            <p:cNvSpPr/>
            <p:nvPr/>
          </p:nvSpPr>
          <p:spPr bwMode="auto">
            <a:xfrm>
              <a:off x="7592569" y="2976834"/>
              <a:ext cx="1080119" cy="393806"/>
            </a:xfrm>
            <a:prstGeom prst="roundRect">
              <a:avLst/>
            </a:prstGeom>
            <a:solidFill>
              <a:srgbClr val="FFFF0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27" tIns="45714" rIns="91427" bIns="45714" numCol="1" rtlCol="0" anchor="ctr" anchorCtr="0" compatLnSpc="1">
              <a:prstTxWarp prst="textNoShape">
                <a:avLst/>
              </a:prstTxWarp>
            </a:bodyPr>
            <a:lstStyle/>
            <a:p>
              <a:pPr algn="ctr" defTabSz="1292021"/>
              <a:r>
                <a:rPr lang="en-US" sz="1700" b="1" dirty="0">
                  <a:solidFill>
                    <a:schemeClr val="accent4"/>
                  </a:solidFill>
                  <a:latin typeface="Arial" charset="0"/>
                  <a:cs typeface="Arial" charset="0"/>
                </a:rPr>
                <a:t>STM32 F0</a:t>
              </a:r>
            </a:p>
          </p:txBody>
        </p:sp>
        <p:sp>
          <p:nvSpPr>
            <p:cNvPr id="82" name="TextBox 81"/>
            <p:cNvSpPr txBox="1"/>
            <p:nvPr/>
          </p:nvSpPr>
          <p:spPr>
            <a:xfrm>
              <a:off x="6122283" y="3009436"/>
              <a:ext cx="1851116" cy="272227"/>
            </a:xfrm>
            <a:prstGeom prst="rect">
              <a:avLst/>
            </a:prstGeom>
            <a:noFill/>
          </p:spPr>
          <p:txBody>
            <a:bodyPr wrap="square" lIns="111075" tIns="55538" rIns="111075" bIns="55538" rtlCol="0">
              <a:spAutoFit/>
            </a:bodyPr>
            <a:lstStyle/>
            <a:p>
              <a:r>
                <a:rPr lang="en-US" sz="1500" b="1" dirty="0">
                  <a:solidFill>
                    <a:schemeClr val="accent4"/>
                  </a:solidFill>
                </a:rPr>
                <a:t>Entry-level MCUs</a:t>
              </a:r>
            </a:p>
          </p:txBody>
        </p:sp>
      </p:grpSp>
    </p:spTree>
    <p:extLst>
      <p:ext uri="{BB962C8B-B14F-4D97-AF65-F5344CB8AC3E}">
        <p14:creationId xmlns:p14="http://schemas.microsoft.com/office/powerpoint/2010/main" val="40147775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26" name="Rectangle 50"/>
          <p:cNvSpPr>
            <a:spLocks noGrp="1" noChangeArrowheads="1"/>
          </p:cNvSpPr>
          <p:nvPr>
            <p:ph type="title"/>
          </p:nvPr>
        </p:nvSpPr>
        <p:spPr>
          <a:xfrm>
            <a:off x="540068" y="249179"/>
            <a:ext cx="9538877" cy="1440127"/>
          </a:xfrm>
        </p:spPr>
        <p:txBody>
          <a:bodyPr lIns="111090" tIns="55545" rIns="111090" bIns="55545"/>
          <a:lstStyle/>
          <a:p>
            <a:r>
              <a:rPr lang="en-US" dirty="0" smtClean="0"/>
              <a:t>STM32 Manufacturing Commitment</a:t>
            </a:r>
          </a:p>
        </p:txBody>
      </p:sp>
      <p:sp>
        <p:nvSpPr>
          <p:cNvPr id="4" name="Espace réservé du numéro de diapositive 3"/>
          <p:cNvSpPr>
            <a:spLocks noGrp="1"/>
          </p:cNvSpPr>
          <p:nvPr>
            <p:ph type="sldNum" sz="quarter" idx="4294967295"/>
          </p:nvPr>
        </p:nvSpPr>
        <p:spPr>
          <a:xfrm>
            <a:off x="10179710" y="855041"/>
            <a:ext cx="643774" cy="249471"/>
          </a:xfrm>
          <a:prstGeom prst="rect">
            <a:avLst/>
          </a:prstGeom>
        </p:spPr>
        <p:txBody>
          <a:bodyPr lIns="111090" tIns="55545" rIns="111090" bIns="55545"/>
          <a:lstStyle/>
          <a:p>
            <a:fld id="{5B31B9E4-8E4D-4C86-BFD7-412B282B373B}" type="slidenum">
              <a:rPr lang="fr-FR" b="0" smtClean="0"/>
              <a:pPr/>
              <a:t>7</a:t>
            </a:fld>
            <a:endParaRPr lang="fr-FR" b="0" dirty="0"/>
          </a:p>
        </p:txBody>
      </p:sp>
      <p:grpSp>
        <p:nvGrpSpPr>
          <p:cNvPr id="258" name="Group 257"/>
          <p:cNvGrpSpPr/>
          <p:nvPr/>
        </p:nvGrpSpPr>
        <p:grpSpPr>
          <a:xfrm>
            <a:off x="351971" y="1611255"/>
            <a:ext cx="10134714" cy="6028407"/>
            <a:chOff x="467544" y="1412776"/>
            <a:chExt cx="8352928" cy="4968552"/>
          </a:xfrm>
        </p:grpSpPr>
        <p:grpSp>
          <p:nvGrpSpPr>
            <p:cNvPr id="259" name="Group 4"/>
            <p:cNvGrpSpPr>
              <a:grpSpLocks/>
            </p:cNvGrpSpPr>
            <p:nvPr/>
          </p:nvGrpSpPr>
          <p:grpSpPr bwMode="auto">
            <a:xfrm>
              <a:off x="467544" y="1412776"/>
              <a:ext cx="8352928" cy="4821996"/>
              <a:chOff x="332" y="824"/>
              <a:chExt cx="5435" cy="3088"/>
            </a:xfrm>
            <a:solidFill>
              <a:srgbClr val="00528E"/>
            </a:solidFill>
          </p:grpSpPr>
          <p:grpSp>
            <p:nvGrpSpPr>
              <p:cNvPr id="274" name="Group 5"/>
              <p:cNvGrpSpPr>
                <a:grpSpLocks/>
              </p:cNvGrpSpPr>
              <p:nvPr/>
            </p:nvGrpSpPr>
            <p:grpSpPr bwMode="auto">
              <a:xfrm>
                <a:off x="355" y="860"/>
                <a:ext cx="5412" cy="3052"/>
                <a:chOff x="355" y="860"/>
                <a:chExt cx="5412" cy="3052"/>
              </a:xfrm>
              <a:grpFill/>
            </p:grpSpPr>
            <p:sp>
              <p:nvSpPr>
                <p:cNvPr id="331" name="Freeform 6"/>
                <p:cNvSpPr>
                  <a:spLocks/>
                </p:cNvSpPr>
                <p:nvPr/>
              </p:nvSpPr>
              <p:spPr bwMode="auto">
                <a:xfrm>
                  <a:off x="1409" y="2669"/>
                  <a:ext cx="748" cy="1243"/>
                </a:xfrm>
                <a:custGeom>
                  <a:avLst/>
                  <a:gdLst/>
                  <a:ahLst/>
                  <a:cxnLst>
                    <a:cxn ang="0">
                      <a:pos x="151" y="226"/>
                    </a:cxn>
                    <a:cxn ang="0">
                      <a:pos x="65" y="546"/>
                    </a:cxn>
                    <a:cxn ang="0">
                      <a:pos x="0" y="621"/>
                    </a:cxn>
                    <a:cxn ang="0">
                      <a:pos x="75" y="732"/>
                    </a:cxn>
                    <a:cxn ang="0">
                      <a:pos x="130" y="842"/>
                    </a:cxn>
                    <a:cxn ang="0">
                      <a:pos x="172" y="964"/>
                    </a:cxn>
                    <a:cxn ang="0">
                      <a:pos x="348" y="1170"/>
                    </a:cxn>
                    <a:cxn ang="0">
                      <a:pos x="348" y="1315"/>
                    </a:cxn>
                    <a:cxn ang="0">
                      <a:pos x="326" y="1508"/>
                    </a:cxn>
                    <a:cxn ang="0">
                      <a:pos x="283" y="1740"/>
                    </a:cxn>
                    <a:cxn ang="0">
                      <a:pos x="305" y="1957"/>
                    </a:cxn>
                    <a:cxn ang="0">
                      <a:pos x="348" y="1993"/>
                    </a:cxn>
                    <a:cxn ang="0">
                      <a:pos x="294" y="2112"/>
                    </a:cxn>
                    <a:cxn ang="0">
                      <a:pos x="339" y="2177"/>
                    </a:cxn>
                    <a:cxn ang="0">
                      <a:pos x="339" y="2331"/>
                    </a:cxn>
                    <a:cxn ang="0">
                      <a:pos x="348" y="2418"/>
                    </a:cxn>
                    <a:cxn ang="0">
                      <a:pos x="458" y="2409"/>
                    </a:cxn>
                    <a:cxn ang="0">
                      <a:pos x="493" y="2308"/>
                    </a:cxn>
                    <a:cxn ang="0">
                      <a:pos x="502" y="2234"/>
                    </a:cxn>
                    <a:cxn ang="0">
                      <a:pos x="502" y="2167"/>
                    </a:cxn>
                    <a:cxn ang="0">
                      <a:pos x="557" y="2079"/>
                    </a:cxn>
                    <a:cxn ang="0">
                      <a:pos x="534" y="1948"/>
                    </a:cxn>
                    <a:cxn ang="0">
                      <a:pos x="588" y="1915"/>
                    </a:cxn>
                    <a:cxn ang="0">
                      <a:pos x="644" y="1849"/>
                    </a:cxn>
                    <a:cxn ang="0">
                      <a:pos x="777" y="1775"/>
                    </a:cxn>
                    <a:cxn ang="0">
                      <a:pos x="723" y="1662"/>
                    </a:cxn>
                    <a:cxn ang="0">
                      <a:pos x="899" y="1598"/>
                    </a:cxn>
                    <a:cxn ang="0">
                      <a:pos x="941" y="1532"/>
                    </a:cxn>
                    <a:cxn ang="0">
                      <a:pos x="941" y="1476"/>
                    </a:cxn>
                    <a:cxn ang="0">
                      <a:pos x="1018" y="1443"/>
                    </a:cxn>
                    <a:cxn ang="0">
                      <a:pos x="1018" y="1401"/>
                    </a:cxn>
                    <a:cxn ang="0">
                      <a:pos x="1126" y="1235"/>
                    </a:cxn>
                    <a:cxn ang="0">
                      <a:pos x="1248" y="1181"/>
                    </a:cxn>
                    <a:cxn ang="0">
                      <a:pos x="1257" y="1125"/>
                    </a:cxn>
                    <a:cxn ang="0">
                      <a:pos x="1284" y="995"/>
                    </a:cxn>
                    <a:cxn ang="0">
                      <a:pos x="1316" y="882"/>
                    </a:cxn>
                    <a:cxn ang="0">
                      <a:pos x="1391" y="754"/>
                    </a:cxn>
                    <a:cxn ang="0">
                      <a:pos x="1343" y="611"/>
                    </a:cxn>
                    <a:cxn ang="0">
                      <a:pos x="1204" y="546"/>
                    </a:cxn>
                    <a:cxn ang="0">
                      <a:pos x="1162" y="511"/>
                    </a:cxn>
                    <a:cxn ang="0">
                      <a:pos x="1118" y="534"/>
                    </a:cxn>
                    <a:cxn ang="0">
                      <a:pos x="1038" y="466"/>
                    </a:cxn>
                    <a:cxn ang="0">
                      <a:pos x="996" y="459"/>
                    </a:cxn>
                    <a:cxn ang="0">
                      <a:pos x="919" y="480"/>
                    </a:cxn>
                    <a:cxn ang="0">
                      <a:pos x="952" y="371"/>
                    </a:cxn>
                    <a:cxn ang="0">
                      <a:pos x="851" y="226"/>
                    </a:cxn>
                    <a:cxn ang="0">
                      <a:pos x="732" y="195"/>
                    </a:cxn>
                    <a:cxn ang="0">
                      <a:pos x="656" y="129"/>
                    </a:cxn>
                    <a:cxn ang="0">
                      <a:pos x="611" y="88"/>
                    </a:cxn>
                    <a:cxn ang="0">
                      <a:pos x="525" y="88"/>
                    </a:cxn>
                    <a:cxn ang="0">
                      <a:pos x="439" y="88"/>
                    </a:cxn>
                    <a:cxn ang="0">
                      <a:pos x="317" y="0"/>
                    </a:cxn>
                    <a:cxn ang="0">
                      <a:pos x="226" y="20"/>
                    </a:cxn>
                    <a:cxn ang="0">
                      <a:pos x="205" y="119"/>
                    </a:cxn>
                    <a:cxn ang="0">
                      <a:pos x="139" y="195"/>
                    </a:cxn>
                  </a:cxnLst>
                  <a:rect l="0" t="0" r="r" b="b"/>
                  <a:pathLst>
                    <a:path w="1391" h="2438">
                      <a:moveTo>
                        <a:pt x="139" y="195"/>
                      </a:moveTo>
                      <a:lnTo>
                        <a:pt x="151" y="226"/>
                      </a:lnTo>
                      <a:lnTo>
                        <a:pt x="28" y="534"/>
                      </a:lnTo>
                      <a:lnTo>
                        <a:pt x="65" y="546"/>
                      </a:lnTo>
                      <a:lnTo>
                        <a:pt x="42" y="600"/>
                      </a:lnTo>
                      <a:lnTo>
                        <a:pt x="0" y="621"/>
                      </a:lnTo>
                      <a:lnTo>
                        <a:pt x="86" y="686"/>
                      </a:lnTo>
                      <a:lnTo>
                        <a:pt x="75" y="732"/>
                      </a:lnTo>
                      <a:lnTo>
                        <a:pt x="130" y="754"/>
                      </a:lnTo>
                      <a:lnTo>
                        <a:pt x="130" y="842"/>
                      </a:lnTo>
                      <a:lnTo>
                        <a:pt x="187" y="876"/>
                      </a:lnTo>
                      <a:lnTo>
                        <a:pt x="172" y="964"/>
                      </a:lnTo>
                      <a:lnTo>
                        <a:pt x="348" y="1095"/>
                      </a:lnTo>
                      <a:lnTo>
                        <a:pt x="348" y="1170"/>
                      </a:lnTo>
                      <a:lnTo>
                        <a:pt x="380" y="1203"/>
                      </a:lnTo>
                      <a:lnTo>
                        <a:pt x="348" y="1315"/>
                      </a:lnTo>
                      <a:lnTo>
                        <a:pt x="371" y="1432"/>
                      </a:lnTo>
                      <a:lnTo>
                        <a:pt x="326" y="1508"/>
                      </a:lnTo>
                      <a:lnTo>
                        <a:pt x="339" y="1717"/>
                      </a:lnTo>
                      <a:lnTo>
                        <a:pt x="283" y="1740"/>
                      </a:lnTo>
                      <a:lnTo>
                        <a:pt x="326" y="1862"/>
                      </a:lnTo>
                      <a:lnTo>
                        <a:pt x="305" y="1957"/>
                      </a:lnTo>
                      <a:lnTo>
                        <a:pt x="326" y="1993"/>
                      </a:lnTo>
                      <a:lnTo>
                        <a:pt x="348" y="1993"/>
                      </a:lnTo>
                      <a:lnTo>
                        <a:pt x="326" y="2100"/>
                      </a:lnTo>
                      <a:lnTo>
                        <a:pt x="294" y="2112"/>
                      </a:lnTo>
                      <a:lnTo>
                        <a:pt x="305" y="2167"/>
                      </a:lnTo>
                      <a:lnTo>
                        <a:pt x="339" y="2177"/>
                      </a:lnTo>
                      <a:lnTo>
                        <a:pt x="317" y="2219"/>
                      </a:lnTo>
                      <a:lnTo>
                        <a:pt x="339" y="2331"/>
                      </a:lnTo>
                      <a:lnTo>
                        <a:pt x="371" y="2375"/>
                      </a:lnTo>
                      <a:lnTo>
                        <a:pt x="348" y="2418"/>
                      </a:lnTo>
                      <a:lnTo>
                        <a:pt x="446" y="2438"/>
                      </a:lnTo>
                      <a:lnTo>
                        <a:pt x="458" y="2409"/>
                      </a:lnTo>
                      <a:lnTo>
                        <a:pt x="514" y="2387"/>
                      </a:lnTo>
                      <a:lnTo>
                        <a:pt x="493" y="2308"/>
                      </a:lnTo>
                      <a:lnTo>
                        <a:pt x="514" y="2286"/>
                      </a:lnTo>
                      <a:lnTo>
                        <a:pt x="502" y="2234"/>
                      </a:lnTo>
                      <a:lnTo>
                        <a:pt x="534" y="2209"/>
                      </a:lnTo>
                      <a:lnTo>
                        <a:pt x="502" y="2167"/>
                      </a:lnTo>
                      <a:lnTo>
                        <a:pt x="493" y="2100"/>
                      </a:lnTo>
                      <a:lnTo>
                        <a:pt x="557" y="2079"/>
                      </a:lnTo>
                      <a:lnTo>
                        <a:pt x="569" y="1980"/>
                      </a:lnTo>
                      <a:lnTo>
                        <a:pt x="534" y="1948"/>
                      </a:lnTo>
                      <a:lnTo>
                        <a:pt x="546" y="1871"/>
                      </a:lnTo>
                      <a:lnTo>
                        <a:pt x="588" y="1915"/>
                      </a:lnTo>
                      <a:lnTo>
                        <a:pt x="644" y="1915"/>
                      </a:lnTo>
                      <a:lnTo>
                        <a:pt x="644" y="1849"/>
                      </a:lnTo>
                      <a:lnTo>
                        <a:pt x="723" y="1849"/>
                      </a:lnTo>
                      <a:lnTo>
                        <a:pt x="777" y="1775"/>
                      </a:lnTo>
                      <a:lnTo>
                        <a:pt x="754" y="1707"/>
                      </a:lnTo>
                      <a:lnTo>
                        <a:pt x="723" y="1662"/>
                      </a:lnTo>
                      <a:lnTo>
                        <a:pt x="845" y="1695"/>
                      </a:lnTo>
                      <a:lnTo>
                        <a:pt x="899" y="1598"/>
                      </a:lnTo>
                      <a:lnTo>
                        <a:pt x="964" y="1562"/>
                      </a:lnTo>
                      <a:lnTo>
                        <a:pt x="941" y="1532"/>
                      </a:lnTo>
                      <a:lnTo>
                        <a:pt x="905" y="1532"/>
                      </a:lnTo>
                      <a:lnTo>
                        <a:pt x="941" y="1476"/>
                      </a:lnTo>
                      <a:lnTo>
                        <a:pt x="973" y="1508"/>
                      </a:lnTo>
                      <a:lnTo>
                        <a:pt x="1018" y="1443"/>
                      </a:lnTo>
                      <a:lnTo>
                        <a:pt x="996" y="1401"/>
                      </a:lnTo>
                      <a:lnTo>
                        <a:pt x="1018" y="1401"/>
                      </a:lnTo>
                      <a:lnTo>
                        <a:pt x="1050" y="1315"/>
                      </a:lnTo>
                      <a:lnTo>
                        <a:pt x="1126" y="1235"/>
                      </a:lnTo>
                      <a:lnTo>
                        <a:pt x="1171" y="1247"/>
                      </a:lnTo>
                      <a:lnTo>
                        <a:pt x="1248" y="1181"/>
                      </a:lnTo>
                      <a:lnTo>
                        <a:pt x="1239" y="1125"/>
                      </a:lnTo>
                      <a:lnTo>
                        <a:pt x="1257" y="1125"/>
                      </a:lnTo>
                      <a:lnTo>
                        <a:pt x="1270" y="1027"/>
                      </a:lnTo>
                      <a:lnTo>
                        <a:pt x="1284" y="995"/>
                      </a:lnTo>
                      <a:lnTo>
                        <a:pt x="1270" y="896"/>
                      </a:lnTo>
                      <a:lnTo>
                        <a:pt x="1316" y="882"/>
                      </a:lnTo>
                      <a:lnTo>
                        <a:pt x="1338" y="819"/>
                      </a:lnTo>
                      <a:lnTo>
                        <a:pt x="1391" y="754"/>
                      </a:lnTo>
                      <a:lnTo>
                        <a:pt x="1391" y="621"/>
                      </a:lnTo>
                      <a:lnTo>
                        <a:pt x="1343" y="611"/>
                      </a:lnTo>
                      <a:lnTo>
                        <a:pt x="1248" y="534"/>
                      </a:lnTo>
                      <a:lnTo>
                        <a:pt x="1204" y="546"/>
                      </a:lnTo>
                      <a:lnTo>
                        <a:pt x="1193" y="511"/>
                      </a:lnTo>
                      <a:lnTo>
                        <a:pt x="1162" y="511"/>
                      </a:lnTo>
                      <a:lnTo>
                        <a:pt x="1139" y="534"/>
                      </a:lnTo>
                      <a:lnTo>
                        <a:pt x="1118" y="534"/>
                      </a:lnTo>
                      <a:lnTo>
                        <a:pt x="1095" y="502"/>
                      </a:lnTo>
                      <a:lnTo>
                        <a:pt x="1038" y="466"/>
                      </a:lnTo>
                      <a:lnTo>
                        <a:pt x="1006" y="502"/>
                      </a:lnTo>
                      <a:lnTo>
                        <a:pt x="996" y="459"/>
                      </a:lnTo>
                      <a:lnTo>
                        <a:pt x="952" y="444"/>
                      </a:lnTo>
                      <a:lnTo>
                        <a:pt x="919" y="480"/>
                      </a:lnTo>
                      <a:lnTo>
                        <a:pt x="899" y="480"/>
                      </a:lnTo>
                      <a:lnTo>
                        <a:pt x="952" y="371"/>
                      </a:lnTo>
                      <a:lnTo>
                        <a:pt x="905" y="261"/>
                      </a:lnTo>
                      <a:lnTo>
                        <a:pt x="851" y="226"/>
                      </a:lnTo>
                      <a:lnTo>
                        <a:pt x="763" y="226"/>
                      </a:lnTo>
                      <a:lnTo>
                        <a:pt x="732" y="195"/>
                      </a:lnTo>
                      <a:lnTo>
                        <a:pt x="700" y="172"/>
                      </a:lnTo>
                      <a:lnTo>
                        <a:pt x="656" y="129"/>
                      </a:lnTo>
                      <a:lnTo>
                        <a:pt x="644" y="97"/>
                      </a:lnTo>
                      <a:lnTo>
                        <a:pt x="611" y="88"/>
                      </a:lnTo>
                      <a:lnTo>
                        <a:pt x="600" y="53"/>
                      </a:lnTo>
                      <a:lnTo>
                        <a:pt x="525" y="88"/>
                      </a:lnTo>
                      <a:lnTo>
                        <a:pt x="493" y="53"/>
                      </a:lnTo>
                      <a:lnTo>
                        <a:pt x="439" y="88"/>
                      </a:lnTo>
                      <a:lnTo>
                        <a:pt x="425" y="43"/>
                      </a:lnTo>
                      <a:lnTo>
                        <a:pt x="317" y="0"/>
                      </a:lnTo>
                      <a:lnTo>
                        <a:pt x="273" y="43"/>
                      </a:lnTo>
                      <a:lnTo>
                        <a:pt x="226" y="20"/>
                      </a:lnTo>
                      <a:lnTo>
                        <a:pt x="187" y="74"/>
                      </a:lnTo>
                      <a:lnTo>
                        <a:pt x="205" y="119"/>
                      </a:lnTo>
                      <a:lnTo>
                        <a:pt x="161" y="129"/>
                      </a:lnTo>
                      <a:lnTo>
                        <a:pt x="139" y="19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2" name="Freeform 7"/>
                <p:cNvSpPr>
                  <a:spLocks/>
                </p:cNvSpPr>
                <p:nvPr/>
              </p:nvSpPr>
              <p:spPr bwMode="auto">
                <a:xfrm>
                  <a:off x="355" y="1378"/>
                  <a:ext cx="1546" cy="1346"/>
                </a:xfrm>
                <a:custGeom>
                  <a:avLst/>
                  <a:gdLst/>
                  <a:ahLst/>
                  <a:cxnLst>
                    <a:cxn ang="0">
                      <a:pos x="1993" y="2622"/>
                    </a:cxn>
                    <a:cxn ang="0">
                      <a:pos x="1753" y="2433"/>
                    </a:cxn>
                    <a:cxn ang="0">
                      <a:pos x="1369" y="2249"/>
                    </a:cxn>
                    <a:cxn ang="0">
                      <a:pos x="1094" y="1755"/>
                    </a:cxn>
                    <a:cxn ang="0">
                      <a:pos x="1201" y="2052"/>
                    </a:cxn>
                    <a:cxn ang="0">
                      <a:pos x="1062" y="1930"/>
                    </a:cxn>
                    <a:cxn ang="0">
                      <a:pos x="994" y="1690"/>
                    </a:cxn>
                    <a:cxn ang="0">
                      <a:pos x="904" y="1460"/>
                    </a:cxn>
                    <a:cxn ang="0">
                      <a:pos x="1003" y="1054"/>
                    </a:cxn>
                    <a:cxn ang="0">
                      <a:pos x="881" y="899"/>
                    </a:cxn>
                    <a:cxn ang="0">
                      <a:pos x="842" y="737"/>
                    </a:cxn>
                    <a:cxn ang="0">
                      <a:pos x="720" y="624"/>
                    </a:cxn>
                    <a:cxn ang="0">
                      <a:pos x="457" y="496"/>
                    </a:cxn>
                    <a:cxn ang="0">
                      <a:pos x="437" y="496"/>
                    </a:cxn>
                    <a:cxn ang="0">
                      <a:pos x="261" y="624"/>
                    </a:cxn>
                    <a:cxn ang="0">
                      <a:pos x="50" y="692"/>
                    </a:cxn>
                    <a:cxn ang="0">
                      <a:pos x="72" y="517"/>
                    </a:cxn>
                    <a:cxn ang="0">
                      <a:pos x="0" y="407"/>
                    </a:cxn>
                    <a:cxn ang="0">
                      <a:pos x="27" y="264"/>
                    </a:cxn>
                    <a:cxn ang="0">
                      <a:pos x="225" y="241"/>
                    </a:cxn>
                    <a:cxn ang="0">
                      <a:pos x="202" y="122"/>
                    </a:cxn>
                    <a:cxn ang="0">
                      <a:pos x="422" y="59"/>
                    </a:cxn>
                    <a:cxn ang="0">
                      <a:pos x="610" y="80"/>
                    </a:cxn>
                    <a:cxn ang="0">
                      <a:pos x="984" y="100"/>
                    </a:cxn>
                    <a:cxn ang="0">
                      <a:pos x="1038" y="112"/>
                    </a:cxn>
                    <a:cxn ang="0">
                      <a:pos x="1192" y="80"/>
                    </a:cxn>
                    <a:cxn ang="0">
                      <a:pos x="1434" y="264"/>
                    </a:cxn>
                    <a:cxn ang="0">
                      <a:pos x="1651" y="210"/>
                    </a:cxn>
                    <a:cxn ang="0">
                      <a:pos x="1903" y="276"/>
                    </a:cxn>
                    <a:cxn ang="0">
                      <a:pos x="1993" y="134"/>
                    </a:cxn>
                    <a:cxn ang="0">
                      <a:pos x="2037" y="145"/>
                    </a:cxn>
                    <a:cxn ang="0">
                      <a:pos x="2179" y="241"/>
                    </a:cxn>
                    <a:cxn ang="0">
                      <a:pos x="2279" y="276"/>
                    </a:cxn>
                    <a:cxn ang="0">
                      <a:pos x="2113" y="386"/>
                    </a:cxn>
                    <a:cxn ang="0">
                      <a:pos x="1839" y="659"/>
                    </a:cxn>
                    <a:cxn ang="0">
                      <a:pos x="2048" y="792"/>
                    </a:cxn>
                    <a:cxn ang="0">
                      <a:pos x="2212" y="979"/>
                    </a:cxn>
                    <a:cxn ang="0">
                      <a:pos x="2333" y="769"/>
                    </a:cxn>
                    <a:cxn ang="0">
                      <a:pos x="2333" y="561"/>
                    </a:cxn>
                    <a:cxn ang="0">
                      <a:pos x="2487" y="552"/>
                    </a:cxn>
                    <a:cxn ang="0">
                      <a:pos x="2562" y="679"/>
                    </a:cxn>
                    <a:cxn ang="0">
                      <a:pos x="2760" y="737"/>
                    </a:cxn>
                    <a:cxn ang="0">
                      <a:pos x="2878" y="967"/>
                    </a:cxn>
                    <a:cxn ang="0">
                      <a:pos x="2585" y="1021"/>
                    </a:cxn>
                    <a:cxn ang="0">
                      <a:pos x="2606" y="1117"/>
                    </a:cxn>
                    <a:cxn ang="0">
                      <a:pos x="2550" y="1294"/>
                    </a:cxn>
                    <a:cxn ang="0">
                      <a:pos x="2396" y="1294"/>
                    </a:cxn>
                    <a:cxn ang="0">
                      <a:pos x="2267" y="1482"/>
                    </a:cxn>
                    <a:cxn ang="0">
                      <a:pos x="2123" y="1710"/>
                    </a:cxn>
                    <a:cxn ang="0">
                      <a:pos x="2058" y="1919"/>
                    </a:cxn>
                    <a:cxn ang="0">
                      <a:pos x="1993" y="1854"/>
                    </a:cxn>
                    <a:cxn ang="0">
                      <a:pos x="1808" y="1797"/>
                    </a:cxn>
                    <a:cxn ang="0">
                      <a:pos x="1651" y="1823"/>
                    </a:cxn>
                    <a:cxn ang="0">
                      <a:pos x="1533" y="2075"/>
                    </a:cxn>
                    <a:cxn ang="0">
                      <a:pos x="1707" y="2228"/>
                    </a:cxn>
                    <a:cxn ang="0">
                      <a:pos x="1849" y="2204"/>
                    </a:cxn>
                    <a:cxn ang="0">
                      <a:pos x="1939" y="2346"/>
                    </a:cxn>
                    <a:cxn ang="0">
                      <a:pos x="2113" y="2577"/>
                    </a:cxn>
                  </a:cxnLst>
                  <a:rect l="0" t="0" r="r" b="b"/>
                  <a:pathLst>
                    <a:path w="2878" h="2641">
                      <a:moveTo>
                        <a:pt x="2092" y="2641"/>
                      </a:moveTo>
                      <a:lnTo>
                        <a:pt x="2069" y="2631"/>
                      </a:lnTo>
                      <a:lnTo>
                        <a:pt x="2081" y="2587"/>
                      </a:lnTo>
                      <a:lnTo>
                        <a:pt x="1993" y="2622"/>
                      </a:lnTo>
                      <a:lnTo>
                        <a:pt x="1903" y="2543"/>
                      </a:lnTo>
                      <a:lnTo>
                        <a:pt x="1849" y="2521"/>
                      </a:lnTo>
                      <a:lnTo>
                        <a:pt x="1829" y="2444"/>
                      </a:lnTo>
                      <a:lnTo>
                        <a:pt x="1753" y="2433"/>
                      </a:lnTo>
                      <a:lnTo>
                        <a:pt x="1631" y="2314"/>
                      </a:lnTo>
                      <a:lnTo>
                        <a:pt x="1541" y="2346"/>
                      </a:lnTo>
                      <a:lnTo>
                        <a:pt x="1421" y="2249"/>
                      </a:lnTo>
                      <a:lnTo>
                        <a:pt x="1369" y="2249"/>
                      </a:lnTo>
                      <a:lnTo>
                        <a:pt x="1289" y="2150"/>
                      </a:lnTo>
                      <a:lnTo>
                        <a:pt x="1314" y="2084"/>
                      </a:lnTo>
                      <a:lnTo>
                        <a:pt x="1138" y="1755"/>
                      </a:lnTo>
                      <a:lnTo>
                        <a:pt x="1094" y="1755"/>
                      </a:lnTo>
                      <a:lnTo>
                        <a:pt x="1094" y="1823"/>
                      </a:lnTo>
                      <a:lnTo>
                        <a:pt x="1148" y="1897"/>
                      </a:lnTo>
                      <a:lnTo>
                        <a:pt x="1138" y="1940"/>
                      </a:lnTo>
                      <a:lnTo>
                        <a:pt x="1201" y="2052"/>
                      </a:lnTo>
                      <a:lnTo>
                        <a:pt x="1181" y="2063"/>
                      </a:lnTo>
                      <a:lnTo>
                        <a:pt x="1117" y="2016"/>
                      </a:lnTo>
                      <a:lnTo>
                        <a:pt x="1117" y="1952"/>
                      </a:lnTo>
                      <a:lnTo>
                        <a:pt x="1062" y="1930"/>
                      </a:lnTo>
                      <a:lnTo>
                        <a:pt x="1038" y="1877"/>
                      </a:lnTo>
                      <a:lnTo>
                        <a:pt x="1062" y="1832"/>
                      </a:lnTo>
                      <a:lnTo>
                        <a:pt x="1026" y="1722"/>
                      </a:lnTo>
                      <a:lnTo>
                        <a:pt x="994" y="1690"/>
                      </a:lnTo>
                      <a:lnTo>
                        <a:pt x="1015" y="1657"/>
                      </a:lnTo>
                      <a:lnTo>
                        <a:pt x="972" y="1636"/>
                      </a:lnTo>
                      <a:lnTo>
                        <a:pt x="904" y="1514"/>
                      </a:lnTo>
                      <a:lnTo>
                        <a:pt x="904" y="1460"/>
                      </a:lnTo>
                      <a:lnTo>
                        <a:pt x="849" y="1416"/>
                      </a:lnTo>
                      <a:lnTo>
                        <a:pt x="931" y="1131"/>
                      </a:lnTo>
                      <a:lnTo>
                        <a:pt x="972" y="1117"/>
                      </a:lnTo>
                      <a:lnTo>
                        <a:pt x="1003" y="1054"/>
                      </a:lnTo>
                      <a:lnTo>
                        <a:pt x="949" y="967"/>
                      </a:lnTo>
                      <a:lnTo>
                        <a:pt x="904" y="956"/>
                      </a:lnTo>
                      <a:lnTo>
                        <a:pt x="931" y="899"/>
                      </a:lnTo>
                      <a:lnTo>
                        <a:pt x="881" y="899"/>
                      </a:lnTo>
                      <a:lnTo>
                        <a:pt x="904" y="834"/>
                      </a:lnTo>
                      <a:lnTo>
                        <a:pt x="849" y="823"/>
                      </a:lnTo>
                      <a:lnTo>
                        <a:pt x="849" y="769"/>
                      </a:lnTo>
                      <a:lnTo>
                        <a:pt x="842" y="737"/>
                      </a:lnTo>
                      <a:lnTo>
                        <a:pt x="786" y="692"/>
                      </a:lnTo>
                      <a:lnTo>
                        <a:pt x="809" y="670"/>
                      </a:lnTo>
                      <a:lnTo>
                        <a:pt x="763" y="593"/>
                      </a:lnTo>
                      <a:lnTo>
                        <a:pt x="720" y="624"/>
                      </a:lnTo>
                      <a:lnTo>
                        <a:pt x="625" y="552"/>
                      </a:lnTo>
                      <a:lnTo>
                        <a:pt x="534" y="561"/>
                      </a:lnTo>
                      <a:lnTo>
                        <a:pt x="511" y="507"/>
                      </a:lnTo>
                      <a:lnTo>
                        <a:pt x="457" y="496"/>
                      </a:lnTo>
                      <a:lnTo>
                        <a:pt x="444" y="552"/>
                      </a:lnTo>
                      <a:lnTo>
                        <a:pt x="347" y="615"/>
                      </a:lnTo>
                      <a:lnTo>
                        <a:pt x="324" y="561"/>
                      </a:lnTo>
                      <a:lnTo>
                        <a:pt x="437" y="496"/>
                      </a:lnTo>
                      <a:lnTo>
                        <a:pt x="412" y="462"/>
                      </a:lnTo>
                      <a:lnTo>
                        <a:pt x="247" y="529"/>
                      </a:lnTo>
                      <a:lnTo>
                        <a:pt x="261" y="624"/>
                      </a:lnTo>
                      <a:lnTo>
                        <a:pt x="261" y="624"/>
                      </a:lnTo>
                      <a:lnTo>
                        <a:pt x="185" y="638"/>
                      </a:lnTo>
                      <a:lnTo>
                        <a:pt x="158" y="679"/>
                      </a:lnTo>
                      <a:lnTo>
                        <a:pt x="72" y="727"/>
                      </a:lnTo>
                      <a:lnTo>
                        <a:pt x="50" y="692"/>
                      </a:lnTo>
                      <a:lnTo>
                        <a:pt x="158" y="638"/>
                      </a:lnTo>
                      <a:lnTo>
                        <a:pt x="149" y="593"/>
                      </a:lnTo>
                      <a:lnTo>
                        <a:pt x="72" y="606"/>
                      </a:lnTo>
                      <a:lnTo>
                        <a:pt x="72" y="517"/>
                      </a:lnTo>
                      <a:lnTo>
                        <a:pt x="0" y="529"/>
                      </a:lnTo>
                      <a:lnTo>
                        <a:pt x="0" y="472"/>
                      </a:lnTo>
                      <a:lnTo>
                        <a:pt x="41" y="439"/>
                      </a:lnTo>
                      <a:lnTo>
                        <a:pt x="0" y="407"/>
                      </a:lnTo>
                      <a:lnTo>
                        <a:pt x="139" y="386"/>
                      </a:lnTo>
                      <a:lnTo>
                        <a:pt x="185" y="320"/>
                      </a:lnTo>
                      <a:lnTo>
                        <a:pt x="72" y="341"/>
                      </a:lnTo>
                      <a:lnTo>
                        <a:pt x="27" y="264"/>
                      </a:lnTo>
                      <a:lnTo>
                        <a:pt x="127" y="219"/>
                      </a:lnTo>
                      <a:lnTo>
                        <a:pt x="149" y="264"/>
                      </a:lnTo>
                      <a:lnTo>
                        <a:pt x="247" y="264"/>
                      </a:lnTo>
                      <a:lnTo>
                        <a:pt x="225" y="241"/>
                      </a:lnTo>
                      <a:lnTo>
                        <a:pt x="170" y="187"/>
                      </a:lnTo>
                      <a:lnTo>
                        <a:pt x="127" y="154"/>
                      </a:lnTo>
                      <a:lnTo>
                        <a:pt x="149" y="112"/>
                      </a:lnTo>
                      <a:lnTo>
                        <a:pt x="202" y="122"/>
                      </a:lnTo>
                      <a:lnTo>
                        <a:pt x="315" y="23"/>
                      </a:lnTo>
                      <a:lnTo>
                        <a:pt x="347" y="36"/>
                      </a:lnTo>
                      <a:lnTo>
                        <a:pt x="412" y="0"/>
                      </a:lnTo>
                      <a:lnTo>
                        <a:pt x="422" y="59"/>
                      </a:lnTo>
                      <a:lnTo>
                        <a:pt x="501" y="12"/>
                      </a:lnTo>
                      <a:lnTo>
                        <a:pt x="543" y="45"/>
                      </a:lnTo>
                      <a:lnTo>
                        <a:pt x="543" y="100"/>
                      </a:lnTo>
                      <a:lnTo>
                        <a:pt x="610" y="80"/>
                      </a:lnTo>
                      <a:lnTo>
                        <a:pt x="686" y="91"/>
                      </a:lnTo>
                      <a:lnTo>
                        <a:pt x="818" y="91"/>
                      </a:lnTo>
                      <a:lnTo>
                        <a:pt x="931" y="134"/>
                      </a:lnTo>
                      <a:lnTo>
                        <a:pt x="984" y="100"/>
                      </a:lnTo>
                      <a:lnTo>
                        <a:pt x="1003" y="112"/>
                      </a:lnTo>
                      <a:lnTo>
                        <a:pt x="949" y="199"/>
                      </a:lnTo>
                      <a:lnTo>
                        <a:pt x="994" y="210"/>
                      </a:lnTo>
                      <a:lnTo>
                        <a:pt x="1038" y="112"/>
                      </a:lnTo>
                      <a:lnTo>
                        <a:pt x="1082" y="68"/>
                      </a:lnTo>
                      <a:lnTo>
                        <a:pt x="1148" y="68"/>
                      </a:lnTo>
                      <a:lnTo>
                        <a:pt x="1148" y="134"/>
                      </a:lnTo>
                      <a:lnTo>
                        <a:pt x="1192" y="80"/>
                      </a:lnTo>
                      <a:lnTo>
                        <a:pt x="1320" y="134"/>
                      </a:lnTo>
                      <a:lnTo>
                        <a:pt x="1343" y="187"/>
                      </a:lnTo>
                      <a:lnTo>
                        <a:pt x="1434" y="187"/>
                      </a:lnTo>
                      <a:lnTo>
                        <a:pt x="1434" y="264"/>
                      </a:lnTo>
                      <a:lnTo>
                        <a:pt x="1456" y="264"/>
                      </a:lnTo>
                      <a:lnTo>
                        <a:pt x="1556" y="219"/>
                      </a:lnTo>
                      <a:lnTo>
                        <a:pt x="1609" y="299"/>
                      </a:lnTo>
                      <a:lnTo>
                        <a:pt x="1651" y="210"/>
                      </a:lnTo>
                      <a:lnTo>
                        <a:pt x="1726" y="210"/>
                      </a:lnTo>
                      <a:lnTo>
                        <a:pt x="1829" y="241"/>
                      </a:lnTo>
                      <a:lnTo>
                        <a:pt x="1871" y="210"/>
                      </a:lnTo>
                      <a:lnTo>
                        <a:pt x="1903" y="276"/>
                      </a:lnTo>
                      <a:lnTo>
                        <a:pt x="1959" y="210"/>
                      </a:lnTo>
                      <a:lnTo>
                        <a:pt x="2001" y="210"/>
                      </a:lnTo>
                      <a:lnTo>
                        <a:pt x="1971" y="166"/>
                      </a:lnTo>
                      <a:lnTo>
                        <a:pt x="1993" y="134"/>
                      </a:lnTo>
                      <a:lnTo>
                        <a:pt x="1939" y="80"/>
                      </a:lnTo>
                      <a:lnTo>
                        <a:pt x="2015" y="0"/>
                      </a:lnTo>
                      <a:lnTo>
                        <a:pt x="2081" y="80"/>
                      </a:lnTo>
                      <a:lnTo>
                        <a:pt x="2037" y="145"/>
                      </a:lnTo>
                      <a:lnTo>
                        <a:pt x="2092" y="199"/>
                      </a:lnTo>
                      <a:lnTo>
                        <a:pt x="2134" y="210"/>
                      </a:lnTo>
                      <a:lnTo>
                        <a:pt x="2146" y="255"/>
                      </a:lnTo>
                      <a:lnTo>
                        <a:pt x="2179" y="241"/>
                      </a:lnTo>
                      <a:lnTo>
                        <a:pt x="2212" y="154"/>
                      </a:lnTo>
                      <a:lnTo>
                        <a:pt x="2288" y="145"/>
                      </a:lnTo>
                      <a:lnTo>
                        <a:pt x="2310" y="187"/>
                      </a:lnTo>
                      <a:lnTo>
                        <a:pt x="2279" y="276"/>
                      </a:lnTo>
                      <a:lnTo>
                        <a:pt x="2167" y="287"/>
                      </a:lnTo>
                      <a:lnTo>
                        <a:pt x="2146" y="332"/>
                      </a:lnTo>
                      <a:lnTo>
                        <a:pt x="2101" y="309"/>
                      </a:lnTo>
                      <a:lnTo>
                        <a:pt x="2113" y="386"/>
                      </a:lnTo>
                      <a:lnTo>
                        <a:pt x="2037" y="386"/>
                      </a:lnTo>
                      <a:lnTo>
                        <a:pt x="1993" y="484"/>
                      </a:lnTo>
                      <a:lnTo>
                        <a:pt x="1947" y="496"/>
                      </a:lnTo>
                      <a:lnTo>
                        <a:pt x="1839" y="659"/>
                      </a:lnTo>
                      <a:lnTo>
                        <a:pt x="1903" y="670"/>
                      </a:lnTo>
                      <a:lnTo>
                        <a:pt x="1903" y="746"/>
                      </a:lnTo>
                      <a:lnTo>
                        <a:pt x="1959" y="727"/>
                      </a:lnTo>
                      <a:lnTo>
                        <a:pt x="2048" y="792"/>
                      </a:lnTo>
                      <a:lnTo>
                        <a:pt x="2081" y="769"/>
                      </a:lnTo>
                      <a:lnTo>
                        <a:pt x="2101" y="813"/>
                      </a:lnTo>
                      <a:lnTo>
                        <a:pt x="2146" y="921"/>
                      </a:lnTo>
                      <a:lnTo>
                        <a:pt x="2212" y="979"/>
                      </a:lnTo>
                      <a:lnTo>
                        <a:pt x="2245" y="956"/>
                      </a:lnTo>
                      <a:lnTo>
                        <a:pt x="2212" y="844"/>
                      </a:lnTo>
                      <a:lnTo>
                        <a:pt x="2319" y="792"/>
                      </a:lnTo>
                      <a:lnTo>
                        <a:pt x="2333" y="769"/>
                      </a:lnTo>
                      <a:lnTo>
                        <a:pt x="2319" y="715"/>
                      </a:lnTo>
                      <a:lnTo>
                        <a:pt x="2279" y="670"/>
                      </a:lnTo>
                      <a:lnTo>
                        <a:pt x="2333" y="624"/>
                      </a:lnTo>
                      <a:lnTo>
                        <a:pt x="2333" y="561"/>
                      </a:lnTo>
                      <a:lnTo>
                        <a:pt x="2353" y="472"/>
                      </a:lnTo>
                      <a:lnTo>
                        <a:pt x="2433" y="517"/>
                      </a:lnTo>
                      <a:lnTo>
                        <a:pt x="2476" y="484"/>
                      </a:lnTo>
                      <a:lnTo>
                        <a:pt x="2487" y="552"/>
                      </a:lnTo>
                      <a:lnTo>
                        <a:pt x="2519" y="572"/>
                      </a:lnTo>
                      <a:lnTo>
                        <a:pt x="2573" y="584"/>
                      </a:lnTo>
                      <a:lnTo>
                        <a:pt x="2508" y="670"/>
                      </a:lnTo>
                      <a:lnTo>
                        <a:pt x="2562" y="679"/>
                      </a:lnTo>
                      <a:lnTo>
                        <a:pt x="2585" y="727"/>
                      </a:lnTo>
                      <a:lnTo>
                        <a:pt x="2673" y="593"/>
                      </a:lnTo>
                      <a:lnTo>
                        <a:pt x="2707" y="692"/>
                      </a:lnTo>
                      <a:lnTo>
                        <a:pt x="2760" y="737"/>
                      </a:lnTo>
                      <a:lnTo>
                        <a:pt x="2725" y="813"/>
                      </a:lnTo>
                      <a:lnTo>
                        <a:pt x="2804" y="834"/>
                      </a:lnTo>
                      <a:lnTo>
                        <a:pt x="2848" y="899"/>
                      </a:lnTo>
                      <a:lnTo>
                        <a:pt x="2878" y="967"/>
                      </a:lnTo>
                      <a:lnTo>
                        <a:pt x="2825" y="998"/>
                      </a:lnTo>
                      <a:lnTo>
                        <a:pt x="2771" y="989"/>
                      </a:lnTo>
                      <a:lnTo>
                        <a:pt x="2739" y="1054"/>
                      </a:lnTo>
                      <a:lnTo>
                        <a:pt x="2585" y="1021"/>
                      </a:lnTo>
                      <a:lnTo>
                        <a:pt x="2487" y="1086"/>
                      </a:lnTo>
                      <a:lnTo>
                        <a:pt x="2455" y="1164"/>
                      </a:lnTo>
                      <a:lnTo>
                        <a:pt x="2519" y="1098"/>
                      </a:lnTo>
                      <a:lnTo>
                        <a:pt x="2606" y="1117"/>
                      </a:lnTo>
                      <a:lnTo>
                        <a:pt x="2599" y="1185"/>
                      </a:lnTo>
                      <a:lnTo>
                        <a:pt x="2673" y="1250"/>
                      </a:lnTo>
                      <a:lnTo>
                        <a:pt x="2599" y="1262"/>
                      </a:lnTo>
                      <a:lnTo>
                        <a:pt x="2550" y="1294"/>
                      </a:lnTo>
                      <a:lnTo>
                        <a:pt x="2519" y="1271"/>
                      </a:lnTo>
                      <a:lnTo>
                        <a:pt x="2573" y="1230"/>
                      </a:lnTo>
                      <a:lnTo>
                        <a:pt x="2540" y="1217"/>
                      </a:lnTo>
                      <a:lnTo>
                        <a:pt x="2396" y="1294"/>
                      </a:lnTo>
                      <a:lnTo>
                        <a:pt x="2396" y="1372"/>
                      </a:lnTo>
                      <a:lnTo>
                        <a:pt x="2365" y="1405"/>
                      </a:lnTo>
                      <a:lnTo>
                        <a:pt x="2319" y="1384"/>
                      </a:lnTo>
                      <a:lnTo>
                        <a:pt x="2267" y="1482"/>
                      </a:lnTo>
                      <a:lnTo>
                        <a:pt x="2212" y="1470"/>
                      </a:lnTo>
                      <a:lnTo>
                        <a:pt x="2220" y="1622"/>
                      </a:lnTo>
                      <a:lnTo>
                        <a:pt x="2212" y="1645"/>
                      </a:lnTo>
                      <a:lnTo>
                        <a:pt x="2123" y="1710"/>
                      </a:lnTo>
                      <a:lnTo>
                        <a:pt x="2048" y="1743"/>
                      </a:lnTo>
                      <a:lnTo>
                        <a:pt x="2048" y="1832"/>
                      </a:lnTo>
                      <a:lnTo>
                        <a:pt x="2069" y="1865"/>
                      </a:lnTo>
                      <a:lnTo>
                        <a:pt x="2058" y="1919"/>
                      </a:lnTo>
                      <a:lnTo>
                        <a:pt x="2081" y="1962"/>
                      </a:lnTo>
                      <a:lnTo>
                        <a:pt x="2048" y="2016"/>
                      </a:lnTo>
                      <a:lnTo>
                        <a:pt x="1959" y="1897"/>
                      </a:lnTo>
                      <a:lnTo>
                        <a:pt x="1993" y="1854"/>
                      </a:lnTo>
                      <a:lnTo>
                        <a:pt x="1959" y="1811"/>
                      </a:lnTo>
                      <a:lnTo>
                        <a:pt x="1903" y="1832"/>
                      </a:lnTo>
                      <a:lnTo>
                        <a:pt x="1862" y="1797"/>
                      </a:lnTo>
                      <a:lnTo>
                        <a:pt x="1808" y="1797"/>
                      </a:lnTo>
                      <a:lnTo>
                        <a:pt x="1773" y="1854"/>
                      </a:lnTo>
                      <a:lnTo>
                        <a:pt x="1726" y="1823"/>
                      </a:lnTo>
                      <a:lnTo>
                        <a:pt x="1695" y="1832"/>
                      </a:lnTo>
                      <a:lnTo>
                        <a:pt x="1651" y="1823"/>
                      </a:lnTo>
                      <a:lnTo>
                        <a:pt x="1619" y="1865"/>
                      </a:lnTo>
                      <a:lnTo>
                        <a:pt x="1587" y="1865"/>
                      </a:lnTo>
                      <a:lnTo>
                        <a:pt x="1541" y="1952"/>
                      </a:lnTo>
                      <a:lnTo>
                        <a:pt x="1533" y="2075"/>
                      </a:lnTo>
                      <a:lnTo>
                        <a:pt x="1520" y="2129"/>
                      </a:lnTo>
                      <a:lnTo>
                        <a:pt x="1587" y="2182"/>
                      </a:lnTo>
                      <a:lnTo>
                        <a:pt x="1587" y="2228"/>
                      </a:lnTo>
                      <a:lnTo>
                        <a:pt x="1707" y="2228"/>
                      </a:lnTo>
                      <a:lnTo>
                        <a:pt x="1740" y="2161"/>
                      </a:lnTo>
                      <a:lnTo>
                        <a:pt x="1839" y="2106"/>
                      </a:lnTo>
                      <a:lnTo>
                        <a:pt x="1862" y="2129"/>
                      </a:lnTo>
                      <a:lnTo>
                        <a:pt x="1849" y="2204"/>
                      </a:lnTo>
                      <a:lnTo>
                        <a:pt x="1781" y="2260"/>
                      </a:lnTo>
                      <a:lnTo>
                        <a:pt x="1781" y="2314"/>
                      </a:lnTo>
                      <a:lnTo>
                        <a:pt x="1915" y="2304"/>
                      </a:lnTo>
                      <a:lnTo>
                        <a:pt x="1939" y="2346"/>
                      </a:lnTo>
                      <a:lnTo>
                        <a:pt x="1903" y="2454"/>
                      </a:lnTo>
                      <a:lnTo>
                        <a:pt x="2001" y="2566"/>
                      </a:lnTo>
                      <a:lnTo>
                        <a:pt x="2048" y="2543"/>
                      </a:lnTo>
                      <a:lnTo>
                        <a:pt x="2113" y="2577"/>
                      </a:lnTo>
                      <a:lnTo>
                        <a:pt x="2092" y="264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3" name="Freeform 8"/>
                <p:cNvSpPr>
                  <a:spLocks/>
                </p:cNvSpPr>
                <p:nvPr/>
              </p:nvSpPr>
              <p:spPr bwMode="auto">
                <a:xfrm>
                  <a:off x="2552" y="2111"/>
                  <a:ext cx="1165" cy="1336"/>
                </a:xfrm>
                <a:custGeom>
                  <a:avLst/>
                  <a:gdLst/>
                  <a:ahLst/>
                  <a:cxnLst>
                    <a:cxn ang="0">
                      <a:pos x="332" y="164"/>
                    </a:cxn>
                    <a:cxn ang="0">
                      <a:pos x="232" y="332"/>
                    </a:cxn>
                    <a:cxn ang="0">
                      <a:pos x="0" y="644"/>
                    </a:cxn>
                    <a:cxn ang="0">
                      <a:pos x="75" y="891"/>
                    </a:cxn>
                    <a:cxn ang="0">
                      <a:pos x="232" y="1115"/>
                    </a:cxn>
                    <a:cxn ang="0">
                      <a:pos x="464" y="1171"/>
                    </a:cxn>
                    <a:cxn ang="0">
                      <a:pos x="620" y="1149"/>
                    </a:cxn>
                    <a:cxn ang="0">
                      <a:pos x="735" y="1125"/>
                    </a:cxn>
                    <a:cxn ang="0">
                      <a:pos x="860" y="1182"/>
                    </a:cxn>
                    <a:cxn ang="0">
                      <a:pos x="860" y="1370"/>
                    </a:cxn>
                    <a:cxn ang="0">
                      <a:pos x="958" y="1494"/>
                    </a:cxn>
                    <a:cxn ang="0">
                      <a:pos x="947" y="1939"/>
                    </a:cxn>
                    <a:cxn ang="0">
                      <a:pos x="958" y="2029"/>
                    </a:cxn>
                    <a:cxn ang="0">
                      <a:pos x="1012" y="2240"/>
                    </a:cxn>
                    <a:cxn ang="0">
                      <a:pos x="1103" y="2463"/>
                    </a:cxn>
                    <a:cxn ang="0">
                      <a:pos x="1125" y="2531"/>
                    </a:cxn>
                    <a:cxn ang="0">
                      <a:pos x="1214" y="2608"/>
                    </a:cxn>
                    <a:cxn ang="0">
                      <a:pos x="1415" y="2564"/>
                    </a:cxn>
                    <a:cxn ang="0">
                      <a:pos x="1536" y="2395"/>
                    </a:cxn>
                    <a:cxn ang="0">
                      <a:pos x="1572" y="2297"/>
                    </a:cxn>
                    <a:cxn ang="0">
                      <a:pos x="1660" y="2220"/>
                    </a:cxn>
                    <a:cxn ang="0">
                      <a:pos x="1693" y="2008"/>
                    </a:cxn>
                    <a:cxn ang="0">
                      <a:pos x="1862" y="1726"/>
                    </a:cxn>
                    <a:cxn ang="0">
                      <a:pos x="1794" y="1568"/>
                    </a:cxn>
                    <a:cxn ang="0">
                      <a:pos x="1841" y="1426"/>
                    </a:cxn>
                    <a:cxn ang="0">
                      <a:pos x="1904" y="1337"/>
                    </a:cxn>
                    <a:cxn ang="0">
                      <a:pos x="2017" y="1281"/>
                    </a:cxn>
                    <a:cxn ang="0">
                      <a:pos x="2167" y="969"/>
                    </a:cxn>
                    <a:cxn ang="0">
                      <a:pos x="2031" y="992"/>
                    </a:cxn>
                    <a:cxn ang="0">
                      <a:pos x="1927" y="969"/>
                    </a:cxn>
                    <a:cxn ang="0">
                      <a:pos x="1785" y="758"/>
                    </a:cxn>
                    <a:cxn ang="0">
                      <a:pos x="1720" y="669"/>
                    </a:cxn>
                    <a:cxn ang="0">
                      <a:pos x="1560" y="300"/>
                    </a:cxn>
                    <a:cxn ang="0">
                      <a:pos x="1628" y="345"/>
                    </a:cxn>
                    <a:cxn ang="0">
                      <a:pos x="1651" y="190"/>
                    </a:cxn>
                    <a:cxn ang="0">
                      <a:pos x="1447" y="256"/>
                    </a:cxn>
                    <a:cxn ang="0">
                      <a:pos x="1307" y="211"/>
                    </a:cxn>
                    <a:cxn ang="0">
                      <a:pos x="1205" y="175"/>
                    </a:cxn>
                    <a:cxn ang="0">
                      <a:pos x="1103" y="211"/>
                    </a:cxn>
                    <a:cxn ang="0">
                      <a:pos x="1048" y="190"/>
                    </a:cxn>
                    <a:cxn ang="0">
                      <a:pos x="893" y="121"/>
                    </a:cxn>
                    <a:cxn ang="0">
                      <a:pos x="913" y="44"/>
                    </a:cxn>
                    <a:cxn ang="0">
                      <a:pos x="759" y="21"/>
                    </a:cxn>
                    <a:cxn ang="0">
                      <a:pos x="689" y="53"/>
                    </a:cxn>
                    <a:cxn ang="0">
                      <a:pos x="567" y="78"/>
                    </a:cxn>
                    <a:cxn ang="0">
                      <a:pos x="433" y="66"/>
                    </a:cxn>
                  </a:cxnLst>
                  <a:rect l="0" t="0" r="r" b="b"/>
                  <a:pathLst>
                    <a:path w="2167" h="2618">
                      <a:moveTo>
                        <a:pt x="433" y="66"/>
                      </a:moveTo>
                      <a:lnTo>
                        <a:pt x="332" y="164"/>
                      </a:lnTo>
                      <a:lnTo>
                        <a:pt x="309" y="310"/>
                      </a:lnTo>
                      <a:lnTo>
                        <a:pt x="232" y="332"/>
                      </a:lnTo>
                      <a:lnTo>
                        <a:pt x="96" y="512"/>
                      </a:lnTo>
                      <a:lnTo>
                        <a:pt x="0" y="644"/>
                      </a:lnTo>
                      <a:lnTo>
                        <a:pt x="64" y="745"/>
                      </a:lnTo>
                      <a:lnTo>
                        <a:pt x="75" y="891"/>
                      </a:lnTo>
                      <a:lnTo>
                        <a:pt x="196" y="1024"/>
                      </a:lnTo>
                      <a:lnTo>
                        <a:pt x="232" y="1115"/>
                      </a:lnTo>
                      <a:lnTo>
                        <a:pt x="332" y="1226"/>
                      </a:lnTo>
                      <a:lnTo>
                        <a:pt x="464" y="1171"/>
                      </a:lnTo>
                      <a:lnTo>
                        <a:pt x="567" y="1215"/>
                      </a:lnTo>
                      <a:lnTo>
                        <a:pt x="620" y="1149"/>
                      </a:lnTo>
                      <a:lnTo>
                        <a:pt x="668" y="1171"/>
                      </a:lnTo>
                      <a:lnTo>
                        <a:pt x="735" y="1125"/>
                      </a:lnTo>
                      <a:lnTo>
                        <a:pt x="759" y="1203"/>
                      </a:lnTo>
                      <a:lnTo>
                        <a:pt x="860" y="1182"/>
                      </a:lnTo>
                      <a:lnTo>
                        <a:pt x="902" y="1269"/>
                      </a:lnTo>
                      <a:lnTo>
                        <a:pt x="860" y="1370"/>
                      </a:lnTo>
                      <a:lnTo>
                        <a:pt x="902" y="1471"/>
                      </a:lnTo>
                      <a:lnTo>
                        <a:pt x="958" y="1494"/>
                      </a:lnTo>
                      <a:lnTo>
                        <a:pt x="1024" y="1761"/>
                      </a:lnTo>
                      <a:lnTo>
                        <a:pt x="947" y="1939"/>
                      </a:lnTo>
                      <a:lnTo>
                        <a:pt x="981" y="1997"/>
                      </a:lnTo>
                      <a:lnTo>
                        <a:pt x="958" y="2029"/>
                      </a:lnTo>
                      <a:lnTo>
                        <a:pt x="1024" y="2119"/>
                      </a:lnTo>
                      <a:lnTo>
                        <a:pt x="1012" y="2240"/>
                      </a:lnTo>
                      <a:lnTo>
                        <a:pt x="1125" y="2430"/>
                      </a:lnTo>
                      <a:lnTo>
                        <a:pt x="1103" y="2463"/>
                      </a:lnTo>
                      <a:lnTo>
                        <a:pt x="1148" y="2496"/>
                      </a:lnTo>
                      <a:lnTo>
                        <a:pt x="1125" y="2531"/>
                      </a:lnTo>
                      <a:lnTo>
                        <a:pt x="1169" y="2618"/>
                      </a:lnTo>
                      <a:lnTo>
                        <a:pt x="1214" y="2608"/>
                      </a:lnTo>
                      <a:lnTo>
                        <a:pt x="1237" y="2575"/>
                      </a:lnTo>
                      <a:lnTo>
                        <a:pt x="1415" y="2564"/>
                      </a:lnTo>
                      <a:lnTo>
                        <a:pt x="1515" y="2454"/>
                      </a:lnTo>
                      <a:lnTo>
                        <a:pt x="1536" y="2395"/>
                      </a:lnTo>
                      <a:lnTo>
                        <a:pt x="1583" y="2341"/>
                      </a:lnTo>
                      <a:lnTo>
                        <a:pt x="1572" y="2297"/>
                      </a:lnTo>
                      <a:lnTo>
                        <a:pt x="1596" y="2252"/>
                      </a:lnTo>
                      <a:lnTo>
                        <a:pt x="1660" y="2220"/>
                      </a:lnTo>
                      <a:lnTo>
                        <a:pt x="1660" y="2052"/>
                      </a:lnTo>
                      <a:lnTo>
                        <a:pt x="1693" y="2008"/>
                      </a:lnTo>
                      <a:lnTo>
                        <a:pt x="1818" y="1961"/>
                      </a:lnTo>
                      <a:lnTo>
                        <a:pt x="1862" y="1726"/>
                      </a:lnTo>
                      <a:lnTo>
                        <a:pt x="1808" y="1672"/>
                      </a:lnTo>
                      <a:lnTo>
                        <a:pt x="1794" y="1568"/>
                      </a:lnTo>
                      <a:lnTo>
                        <a:pt x="1774" y="1527"/>
                      </a:lnTo>
                      <a:lnTo>
                        <a:pt x="1841" y="1426"/>
                      </a:lnTo>
                      <a:lnTo>
                        <a:pt x="1904" y="1403"/>
                      </a:lnTo>
                      <a:lnTo>
                        <a:pt x="1904" y="1337"/>
                      </a:lnTo>
                      <a:lnTo>
                        <a:pt x="1961" y="1281"/>
                      </a:lnTo>
                      <a:lnTo>
                        <a:pt x="2017" y="1281"/>
                      </a:lnTo>
                      <a:lnTo>
                        <a:pt x="2085" y="1115"/>
                      </a:lnTo>
                      <a:lnTo>
                        <a:pt x="2167" y="969"/>
                      </a:lnTo>
                      <a:lnTo>
                        <a:pt x="2031" y="969"/>
                      </a:lnTo>
                      <a:lnTo>
                        <a:pt x="2031" y="992"/>
                      </a:lnTo>
                      <a:lnTo>
                        <a:pt x="1999" y="992"/>
                      </a:lnTo>
                      <a:lnTo>
                        <a:pt x="1927" y="969"/>
                      </a:lnTo>
                      <a:lnTo>
                        <a:pt x="1885" y="880"/>
                      </a:lnTo>
                      <a:lnTo>
                        <a:pt x="1785" y="758"/>
                      </a:lnTo>
                      <a:lnTo>
                        <a:pt x="1774" y="689"/>
                      </a:lnTo>
                      <a:lnTo>
                        <a:pt x="1720" y="669"/>
                      </a:lnTo>
                      <a:lnTo>
                        <a:pt x="1693" y="555"/>
                      </a:lnTo>
                      <a:lnTo>
                        <a:pt x="1560" y="300"/>
                      </a:lnTo>
                      <a:lnTo>
                        <a:pt x="1572" y="277"/>
                      </a:lnTo>
                      <a:lnTo>
                        <a:pt x="1628" y="345"/>
                      </a:lnTo>
                      <a:lnTo>
                        <a:pt x="1660" y="289"/>
                      </a:lnTo>
                      <a:lnTo>
                        <a:pt x="1651" y="190"/>
                      </a:lnTo>
                      <a:lnTo>
                        <a:pt x="1504" y="211"/>
                      </a:lnTo>
                      <a:lnTo>
                        <a:pt x="1447" y="256"/>
                      </a:lnTo>
                      <a:lnTo>
                        <a:pt x="1361" y="211"/>
                      </a:lnTo>
                      <a:lnTo>
                        <a:pt x="1307" y="211"/>
                      </a:lnTo>
                      <a:lnTo>
                        <a:pt x="1278" y="164"/>
                      </a:lnTo>
                      <a:lnTo>
                        <a:pt x="1205" y="175"/>
                      </a:lnTo>
                      <a:lnTo>
                        <a:pt x="1180" y="256"/>
                      </a:lnTo>
                      <a:lnTo>
                        <a:pt x="1103" y="211"/>
                      </a:lnTo>
                      <a:lnTo>
                        <a:pt x="1048" y="231"/>
                      </a:lnTo>
                      <a:lnTo>
                        <a:pt x="1048" y="190"/>
                      </a:lnTo>
                      <a:lnTo>
                        <a:pt x="970" y="157"/>
                      </a:lnTo>
                      <a:lnTo>
                        <a:pt x="893" y="121"/>
                      </a:lnTo>
                      <a:lnTo>
                        <a:pt x="925" y="86"/>
                      </a:lnTo>
                      <a:lnTo>
                        <a:pt x="913" y="44"/>
                      </a:lnTo>
                      <a:lnTo>
                        <a:pt x="833" y="21"/>
                      </a:lnTo>
                      <a:lnTo>
                        <a:pt x="759" y="21"/>
                      </a:lnTo>
                      <a:lnTo>
                        <a:pt x="722" y="0"/>
                      </a:lnTo>
                      <a:lnTo>
                        <a:pt x="689" y="53"/>
                      </a:lnTo>
                      <a:lnTo>
                        <a:pt x="620" y="33"/>
                      </a:lnTo>
                      <a:lnTo>
                        <a:pt x="567" y="78"/>
                      </a:lnTo>
                      <a:lnTo>
                        <a:pt x="510" y="86"/>
                      </a:lnTo>
                      <a:lnTo>
                        <a:pt x="433" y="6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4" name="Freeform 9"/>
                <p:cNvSpPr>
                  <a:spLocks/>
                </p:cNvSpPr>
                <p:nvPr/>
              </p:nvSpPr>
              <p:spPr bwMode="auto">
                <a:xfrm>
                  <a:off x="4719" y="2961"/>
                  <a:ext cx="678" cy="538"/>
                </a:xfrm>
                <a:custGeom>
                  <a:avLst/>
                  <a:gdLst/>
                  <a:ahLst/>
                  <a:cxnLst>
                    <a:cxn ang="0">
                      <a:pos x="423" y="142"/>
                    </a:cxn>
                    <a:cxn ang="0">
                      <a:pos x="367" y="190"/>
                    </a:cxn>
                    <a:cxn ang="0">
                      <a:pos x="314" y="300"/>
                    </a:cxn>
                    <a:cxn ang="0">
                      <a:pos x="155" y="323"/>
                    </a:cxn>
                    <a:cxn ang="0">
                      <a:pos x="69" y="398"/>
                    </a:cxn>
                    <a:cxn ang="0">
                      <a:pos x="0" y="544"/>
                    </a:cxn>
                    <a:cxn ang="0">
                      <a:pos x="44" y="713"/>
                    </a:cxn>
                    <a:cxn ang="0">
                      <a:pos x="44" y="847"/>
                    </a:cxn>
                    <a:cxn ang="0">
                      <a:pos x="210" y="799"/>
                    </a:cxn>
                    <a:cxn ang="0">
                      <a:pos x="356" y="757"/>
                    </a:cxn>
                    <a:cxn ang="0">
                      <a:pos x="515" y="725"/>
                    </a:cxn>
                    <a:cxn ang="0">
                      <a:pos x="604" y="780"/>
                    </a:cxn>
                    <a:cxn ang="0">
                      <a:pos x="647" y="811"/>
                    </a:cxn>
                    <a:cxn ang="0">
                      <a:pos x="669" y="893"/>
                    </a:cxn>
                    <a:cxn ang="0">
                      <a:pos x="740" y="811"/>
                    </a:cxn>
                    <a:cxn ang="0">
                      <a:pos x="759" y="915"/>
                    </a:cxn>
                    <a:cxn ang="0">
                      <a:pos x="803" y="980"/>
                    </a:cxn>
                    <a:cxn ang="0">
                      <a:pos x="848" y="1034"/>
                    </a:cxn>
                    <a:cxn ang="0">
                      <a:pos x="893" y="1015"/>
                    </a:cxn>
                    <a:cxn ang="0">
                      <a:pos x="1004" y="1034"/>
                    </a:cxn>
                    <a:cxn ang="0">
                      <a:pos x="1061" y="1003"/>
                    </a:cxn>
                    <a:cxn ang="0">
                      <a:pos x="1185" y="792"/>
                    </a:cxn>
                    <a:cxn ang="0">
                      <a:pos x="1227" y="600"/>
                    </a:cxn>
                    <a:cxn ang="0">
                      <a:pos x="1185" y="510"/>
                    </a:cxn>
                    <a:cxn ang="0">
                      <a:pos x="1141" y="421"/>
                    </a:cxn>
                    <a:cxn ang="0">
                      <a:pos x="1105" y="323"/>
                    </a:cxn>
                    <a:cxn ang="0">
                      <a:pos x="1072" y="234"/>
                    </a:cxn>
                    <a:cxn ang="0">
                      <a:pos x="1049" y="142"/>
                    </a:cxn>
                    <a:cxn ang="0">
                      <a:pos x="1004" y="11"/>
                    </a:cxn>
                    <a:cxn ang="0">
                      <a:pos x="952" y="89"/>
                    </a:cxn>
                    <a:cxn ang="0">
                      <a:pos x="836" y="223"/>
                    </a:cxn>
                    <a:cxn ang="0">
                      <a:pos x="749" y="190"/>
                    </a:cxn>
                    <a:cxn ang="0">
                      <a:pos x="771" y="42"/>
                    </a:cxn>
                    <a:cxn ang="0">
                      <a:pos x="694" y="0"/>
                    </a:cxn>
                    <a:cxn ang="0">
                      <a:pos x="647" y="65"/>
                    </a:cxn>
                    <a:cxn ang="0">
                      <a:pos x="558" y="142"/>
                    </a:cxn>
                  </a:cxnLst>
                  <a:rect l="0" t="0" r="r" b="b"/>
                  <a:pathLst>
                    <a:path w="1262" h="1057">
                      <a:moveTo>
                        <a:pt x="503" y="98"/>
                      </a:moveTo>
                      <a:lnTo>
                        <a:pt x="423" y="142"/>
                      </a:lnTo>
                      <a:lnTo>
                        <a:pt x="400" y="211"/>
                      </a:lnTo>
                      <a:lnTo>
                        <a:pt x="367" y="190"/>
                      </a:lnTo>
                      <a:lnTo>
                        <a:pt x="346" y="234"/>
                      </a:lnTo>
                      <a:lnTo>
                        <a:pt x="314" y="300"/>
                      </a:lnTo>
                      <a:lnTo>
                        <a:pt x="177" y="354"/>
                      </a:lnTo>
                      <a:lnTo>
                        <a:pt x="155" y="323"/>
                      </a:lnTo>
                      <a:lnTo>
                        <a:pt x="112" y="365"/>
                      </a:lnTo>
                      <a:lnTo>
                        <a:pt x="69" y="398"/>
                      </a:lnTo>
                      <a:lnTo>
                        <a:pt x="44" y="522"/>
                      </a:lnTo>
                      <a:lnTo>
                        <a:pt x="0" y="544"/>
                      </a:lnTo>
                      <a:lnTo>
                        <a:pt x="77" y="659"/>
                      </a:lnTo>
                      <a:lnTo>
                        <a:pt x="44" y="713"/>
                      </a:lnTo>
                      <a:lnTo>
                        <a:pt x="77" y="757"/>
                      </a:lnTo>
                      <a:lnTo>
                        <a:pt x="44" y="847"/>
                      </a:lnTo>
                      <a:lnTo>
                        <a:pt x="145" y="893"/>
                      </a:lnTo>
                      <a:lnTo>
                        <a:pt x="210" y="799"/>
                      </a:lnTo>
                      <a:lnTo>
                        <a:pt x="314" y="834"/>
                      </a:lnTo>
                      <a:lnTo>
                        <a:pt x="356" y="757"/>
                      </a:lnTo>
                      <a:lnTo>
                        <a:pt x="400" y="811"/>
                      </a:lnTo>
                      <a:lnTo>
                        <a:pt x="515" y="725"/>
                      </a:lnTo>
                      <a:lnTo>
                        <a:pt x="558" y="780"/>
                      </a:lnTo>
                      <a:lnTo>
                        <a:pt x="604" y="780"/>
                      </a:lnTo>
                      <a:lnTo>
                        <a:pt x="604" y="811"/>
                      </a:lnTo>
                      <a:lnTo>
                        <a:pt x="647" y="811"/>
                      </a:lnTo>
                      <a:lnTo>
                        <a:pt x="614" y="866"/>
                      </a:lnTo>
                      <a:lnTo>
                        <a:pt x="669" y="893"/>
                      </a:lnTo>
                      <a:lnTo>
                        <a:pt x="702" y="811"/>
                      </a:lnTo>
                      <a:lnTo>
                        <a:pt x="740" y="811"/>
                      </a:lnTo>
                      <a:lnTo>
                        <a:pt x="714" y="881"/>
                      </a:lnTo>
                      <a:lnTo>
                        <a:pt x="759" y="915"/>
                      </a:lnTo>
                      <a:lnTo>
                        <a:pt x="714" y="948"/>
                      </a:lnTo>
                      <a:lnTo>
                        <a:pt x="803" y="980"/>
                      </a:lnTo>
                      <a:lnTo>
                        <a:pt x="803" y="1022"/>
                      </a:lnTo>
                      <a:lnTo>
                        <a:pt x="848" y="1034"/>
                      </a:lnTo>
                      <a:lnTo>
                        <a:pt x="869" y="1057"/>
                      </a:lnTo>
                      <a:lnTo>
                        <a:pt x="893" y="1015"/>
                      </a:lnTo>
                      <a:lnTo>
                        <a:pt x="952" y="1046"/>
                      </a:lnTo>
                      <a:lnTo>
                        <a:pt x="1004" y="1034"/>
                      </a:lnTo>
                      <a:lnTo>
                        <a:pt x="1016" y="989"/>
                      </a:lnTo>
                      <a:lnTo>
                        <a:pt x="1061" y="1003"/>
                      </a:lnTo>
                      <a:lnTo>
                        <a:pt x="1115" y="834"/>
                      </a:lnTo>
                      <a:lnTo>
                        <a:pt x="1185" y="792"/>
                      </a:lnTo>
                      <a:lnTo>
                        <a:pt x="1194" y="713"/>
                      </a:lnTo>
                      <a:lnTo>
                        <a:pt x="1227" y="600"/>
                      </a:lnTo>
                      <a:lnTo>
                        <a:pt x="1262" y="576"/>
                      </a:lnTo>
                      <a:lnTo>
                        <a:pt x="1185" y="510"/>
                      </a:lnTo>
                      <a:lnTo>
                        <a:pt x="1185" y="436"/>
                      </a:lnTo>
                      <a:lnTo>
                        <a:pt x="1141" y="421"/>
                      </a:lnTo>
                      <a:lnTo>
                        <a:pt x="1141" y="365"/>
                      </a:lnTo>
                      <a:lnTo>
                        <a:pt x="1105" y="323"/>
                      </a:lnTo>
                      <a:lnTo>
                        <a:pt x="1082" y="311"/>
                      </a:lnTo>
                      <a:lnTo>
                        <a:pt x="1072" y="234"/>
                      </a:lnTo>
                      <a:lnTo>
                        <a:pt x="1026" y="223"/>
                      </a:lnTo>
                      <a:lnTo>
                        <a:pt x="1049" y="142"/>
                      </a:lnTo>
                      <a:lnTo>
                        <a:pt x="1016" y="131"/>
                      </a:lnTo>
                      <a:lnTo>
                        <a:pt x="1004" y="11"/>
                      </a:lnTo>
                      <a:lnTo>
                        <a:pt x="970" y="11"/>
                      </a:lnTo>
                      <a:lnTo>
                        <a:pt x="952" y="89"/>
                      </a:lnTo>
                      <a:lnTo>
                        <a:pt x="918" y="234"/>
                      </a:lnTo>
                      <a:lnTo>
                        <a:pt x="836" y="223"/>
                      </a:lnTo>
                      <a:lnTo>
                        <a:pt x="815" y="175"/>
                      </a:lnTo>
                      <a:lnTo>
                        <a:pt x="749" y="190"/>
                      </a:lnTo>
                      <a:lnTo>
                        <a:pt x="794" y="56"/>
                      </a:lnTo>
                      <a:lnTo>
                        <a:pt x="771" y="42"/>
                      </a:lnTo>
                      <a:lnTo>
                        <a:pt x="702" y="33"/>
                      </a:lnTo>
                      <a:lnTo>
                        <a:pt x="694" y="0"/>
                      </a:lnTo>
                      <a:lnTo>
                        <a:pt x="658" y="11"/>
                      </a:lnTo>
                      <a:lnTo>
                        <a:pt x="647" y="65"/>
                      </a:lnTo>
                      <a:lnTo>
                        <a:pt x="558" y="89"/>
                      </a:lnTo>
                      <a:lnTo>
                        <a:pt x="558" y="142"/>
                      </a:lnTo>
                      <a:lnTo>
                        <a:pt x="503" y="9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5" name="Freeform 10"/>
                <p:cNvSpPr>
                  <a:spLocks/>
                </p:cNvSpPr>
                <p:nvPr/>
              </p:nvSpPr>
              <p:spPr bwMode="auto">
                <a:xfrm>
                  <a:off x="5150" y="3529"/>
                  <a:ext cx="61" cy="84"/>
                </a:xfrm>
                <a:custGeom>
                  <a:avLst/>
                  <a:gdLst/>
                  <a:ahLst/>
                  <a:cxnLst>
                    <a:cxn ang="0">
                      <a:pos x="0" y="56"/>
                    </a:cxn>
                    <a:cxn ang="0">
                      <a:pos x="24" y="0"/>
                    </a:cxn>
                    <a:cxn ang="0">
                      <a:pos x="98" y="23"/>
                    </a:cxn>
                    <a:cxn ang="0">
                      <a:pos x="66" y="45"/>
                    </a:cxn>
                    <a:cxn ang="0">
                      <a:pos x="113" y="33"/>
                    </a:cxn>
                    <a:cxn ang="0">
                      <a:pos x="113" y="100"/>
                    </a:cxn>
                    <a:cxn ang="0">
                      <a:pos x="66" y="113"/>
                    </a:cxn>
                    <a:cxn ang="0">
                      <a:pos x="56" y="165"/>
                    </a:cxn>
                    <a:cxn ang="0">
                      <a:pos x="0" y="157"/>
                    </a:cxn>
                    <a:cxn ang="0">
                      <a:pos x="24" y="79"/>
                    </a:cxn>
                    <a:cxn ang="0">
                      <a:pos x="0" y="56"/>
                    </a:cxn>
                  </a:cxnLst>
                  <a:rect l="0" t="0" r="r" b="b"/>
                  <a:pathLst>
                    <a:path w="113" h="165">
                      <a:moveTo>
                        <a:pt x="0" y="56"/>
                      </a:moveTo>
                      <a:lnTo>
                        <a:pt x="24" y="0"/>
                      </a:lnTo>
                      <a:lnTo>
                        <a:pt x="98" y="23"/>
                      </a:lnTo>
                      <a:lnTo>
                        <a:pt x="66" y="45"/>
                      </a:lnTo>
                      <a:lnTo>
                        <a:pt x="113" y="33"/>
                      </a:lnTo>
                      <a:lnTo>
                        <a:pt x="113" y="100"/>
                      </a:lnTo>
                      <a:lnTo>
                        <a:pt x="66" y="113"/>
                      </a:lnTo>
                      <a:lnTo>
                        <a:pt x="56" y="165"/>
                      </a:lnTo>
                      <a:lnTo>
                        <a:pt x="0" y="157"/>
                      </a:lnTo>
                      <a:lnTo>
                        <a:pt x="24" y="79"/>
                      </a:lnTo>
                      <a:lnTo>
                        <a:pt x="0" y="5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6" name="Freeform 11"/>
                <p:cNvSpPr>
                  <a:spLocks/>
                </p:cNvSpPr>
                <p:nvPr/>
              </p:nvSpPr>
              <p:spPr bwMode="auto">
                <a:xfrm>
                  <a:off x="5343" y="3587"/>
                  <a:ext cx="167" cy="122"/>
                </a:xfrm>
                <a:custGeom>
                  <a:avLst/>
                  <a:gdLst/>
                  <a:ahLst/>
                  <a:cxnLst>
                    <a:cxn ang="0">
                      <a:pos x="0" y="232"/>
                    </a:cxn>
                    <a:cxn ang="0">
                      <a:pos x="12" y="177"/>
                    </a:cxn>
                    <a:cxn ang="0">
                      <a:pos x="54" y="177"/>
                    </a:cxn>
                    <a:cxn ang="0">
                      <a:pos x="68" y="145"/>
                    </a:cxn>
                    <a:cxn ang="0">
                      <a:pos x="122" y="145"/>
                    </a:cxn>
                    <a:cxn ang="0">
                      <a:pos x="169" y="101"/>
                    </a:cxn>
                    <a:cxn ang="0">
                      <a:pos x="223" y="88"/>
                    </a:cxn>
                    <a:cxn ang="0">
                      <a:pos x="223" y="44"/>
                    </a:cxn>
                    <a:cxn ang="0">
                      <a:pos x="258" y="29"/>
                    </a:cxn>
                    <a:cxn ang="0">
                      <a:pos x="267" y="0"/>
                    </a:cxn>
                    <a:cxn ang="0">
                      <a:pos x="290" y="52"/>
                    </a:cxn>
                    <a:cxn ang="0">
                      <a:pos x="314" y="67"/>
                    </a:cxn>
                    <a:cxn ang="0">
                      <a:pos x="258" y="119"/>
                    </a:cxn>
                    <a:cxn ang="0">
                      <a:pos x="223" y="134"/>
                    </a:cxn>
                    <a:cxn ang="0">
                      <a:pos x="202" y="177"/>
                    </a:cxn>
                    <a:cxn ang="0">
                      <a:pos x="155" y="145"/>
                    </a:cxn>
                    <a:cxn ang="0">
                      <a:pos x="146" y="210"/>
                    </a:cxn>
                    <a:cxn ang="0">
                      <a:pos x="91" y="240"/>
                    </a:cxn>
                    <a:cxn ang="0">
                      <a:pos x="0" y="240"/>
                    </a:cxn>
                    <a:cxn ang="0">
                      <a:pos x="0" y="232"/>
                    </a:cxn>
                  </a:cxnLst>
                  <a:rect l="0" t="0" r="r" b="b"/>
                  <a:pathLst>
                    <a:path w="314" h="240">
                      <a:moveTo>
                        <a:pt x="0" y="232"/>
                      </a:moveTo>
                      <a:lnTo>
                        <a:pt x="12" y="177"/>
                      </a:lnTo>
                      <a:lnTo>
                        <a:pt x="54" y="177"/>
                      </a:lnTo>
                      <a:lnTo>
                        <a:pt x="68" y="145"/>
                      </a:lnTo>
                      <a:lnTo>
                        <a:pt x="122" y="145"/>
                      </a:lnTo>
                      <a:lnTo>
                        <a:pt x="169" y="101"/>
                      </a:lnTo>
                      <a:lnTo>
                        <a:pt x="223" y="88"/>
                      </a:lnTo>
                      <a:lnTo>
                        <a:pt x="223" y="44"/>
                      </a:lnTo>
                      <a:lnTo>
                        <a:pt x="258" y="29"/>
                      </a:lnTo>
                      <a:lnTo>
                        <a:pt x="267" y="0"/>
                      </a:lnTo>
                      <a:lnTo>
                        <a:pt x="290" y="52"/>
                      </a:lnTo>
                      <a:lnTo>
                        <a:pt x="314" y="67"/>
                      </a:lnTo>
                      <a:lnTo>
                        <a:pt x="258" y="119"/>
                      </a:lnTo>
                      <a:lnTo>
                        <a:pt x="223" y="134"/>
                      </a:lnTo>
                      <a:lnTo>
                        <a:pt x="202" y="177"/>
                      </a:lnTo>
                      <a:lnTo>
                        <a:pt x="155" y="145"/>
                      </a:lnTo>
                      <a:lnTo>
                        <a:pt x="146" y="210"/>
                      </a:lnTo>
                      <a:lnTo>
                        <a:pt x="91" y="240"/>
                      </a:lnTo>
                      <a:lnTo>
                        <a:pt x="0" y="240"/>
                      </a:lnTo>
                      <a:lnTo>
                        <a:pt x="0" y="23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7" name="Freeform 12"/>
                <p:cNvSpPr>
                  <a:spLocks/>
                </p:cNvSpPr>
                <p:nvPr/>
              </p:nvSpPr>
              <p:spPr bwMode="auto">
                <a:xfrm>
                  <a:off x="5534" y="3456"/>
                  <a:ext cx="92" cy="131"/>
                </a:xfrm>
                <a:custGeom>
                  <a:avLst/>
                  <a:gdLst/>
                  <a:ahLst/>
                  <a:cxnLst>
                    <a:cxn ang="0">
                      <a:pos x="9" y="155"/>
                    </a:cxn>
                    <a:cxn ang="0">
                      <a:pos x="9" y="189"/>
                    </a:cxn>
                    <a:cxn ang="0">
                      <a:pos x="32" y="212"/>
                    </a:cxn>
                    <a:cxn ang="0">
                      <a:pos x="0" y="244"/>
                    </a:cxn>
                    <a:cxn ang="0">
                      <a:pos x="46" y="257"/>
                    </a:cxn>
                    <a:cxn ang="0">
                      <a:pos x="88" y="223"/>
                    </a:cxn>
                    <a:cxn ang="0">
                      <a:pos x="122" y="200"/>
                    </a:cxn>
                    <a:cxn ang="0">
                      <a:pos x="122" y="167"/>
                    </a:cxn>
                    <a:cxn ang="0">
                      <a:pos x="169" y="177"/>
                    </a:cxn>
                    <a:cxn ang="0">
                      <a:pos x="169" y="144"/>
                    </a:cxn>
                    <a:cxn ang="0">
                      <a:pos x="122" y="134"/>
                    </a:cxn>
                    <a:cxn ang="0">
                      <a:pos x="133" y="102"/>
                    </a:cxn>
                    <a:cxn ang="0">
                      <a:pos x="109" y="0"/>
                    </a:cxn>
                    <a:cxn ang="0">
                      <a:pos x="77" y="134"/>
                    </a:cxn>
                    <a:cxn ang="0">
                      <a:pos x="9" y="155"/>
                    </a:cxn>
                  </a:cxnLst>
                  <a:rect l="0" t="0" r="r" b="b"/>
                  <a:pathLst>
                    <a:path w="169" h="257">
                      <a:moveTo>
                        <a:pt x="9" y="155"/>
                      </a:moveTo>
                      <a:lnTo>
                        <a:pt x="9" y="189"/>
                      </a:lnTo>
                      <a:lnTo>
                        <a:pt x="32" y="212"/>
                      </a:lnTo>
                      <a:lnTo>
                        <a:pt x="0" y="244"/>
                      </a:lnTo>
                      <a:lnTo>
                        <a:pt x="46" y="257"/>
                      </a:lnTo>
                      <a:lnTo>
                        <a:pt x="88" y="223"/>
                      </a:lnTo>
                      <a:lnTo>
                        <a:pt x="122" y="200"/>
                      </a:lnTo>
                      <a:lnTo>
                        <a:pt x="122" y="167"/>
                      </a:lnTo>
                      <a:lnTo>
                        <a:pt x="169" y="177"/>
                      </a:lnTo>
                      <a:lnTo>
                        <a:pt x="169" y="144"/>
                      </a:lnTo>
                      <a:lnTo>
                        <a:pt x="122" y="134"/>
                      </a:lnTo>
                      <a:lnTo>
                        <a:pt x="133" y="102"/>
                      </a:lnTo>
                      <a:lnTo>
                        <a:pt x="109" y="0"/>
                      </a:lnTo>
                      <a:lnTo>
                        <a:pt x="77" y="134"/>
                      </a:lnTo>
                      <a:lnTo>
                        <a:pt x="9" y="15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8" name="Freeform 13"/>
                <p:cNvSpPr>
                  <a:spLocks/>
                </p:cNvSpPr>
                <p:nvPr/>
              </p:nvSpPr>
              <p:spPr bwMode="auto">
                <a:xfrm>
                  <a:off x="5122" y="2805"/>
                  <a:ext cx="298" cy="177"/>
                </a:xfrm>
                <a:custGeom>
                  <a:avLst/>
                  <a:gdLst/>
                  <a:ahLst/>
                  <a:cxnLst>
                    <a:cxn ang="0">
                      <a:pos x="0" y="44"/>
                    </a:cxn>
                    <a:cxn ang="0">
                      <a:pos x="0" y="91"/>
                    </a:cxn>
                    <a:cxn ang="0">
                      <a:pos x="57" y="77"/>
                    </a:cxn>
                    <a:cxn ang="0">
                      <a:pos x="68" y="125"/>
                    </a:cxn>
                    <a:cxn ang="0">
                      <a:pos x="146" y="136"/>
                    </a:cxn>
                    <a:cxn ang="0">
                      <a:pos x="157" y="204"/>
                    </a:cxn>
                    <a:cxn ang="0">
                      <a:pos x="115" y="213"/>
                    </a:cxn>
                    <a:cxn ang="0">
                      <a:pos x="124" y="244"/>
                    </a:cxn>
                    <a:cxn ang="0">
                      <a:pos x="189" y="235"/>
                    </a:cxn>
                    <a:cxn ang="0">
                      <a:pos x="223" y="279"/>
                    </a:cxn>
                    <a:cxn ang="0">
                      <a:pos x="272" y="258"/>
                    </a:cxn>
                    <a:cxn ang="0">
                      <a:pos x="305" y="279"/>
                    </a:cxn>
                    <a:cxn ang="0">
                      <a:pos x="317" y="235"/>
                    </a:cxn>
                    <a:cxn ang="0">
                      <a:pos x="394" y="213"/>
                    </a:cxn>
                    <a:cxn ang="0">
                      <a:pos x="417" y="302"/>
                    </a:cxn>
                    <a:cxn ang="0">
                      <a:pos x="533" y="348"/>
                    </a:cxn>
                    <a:cxn ang="0">
                      <a:pos x="554" y="314"/>
                    </a:cxn>
                    <a:cxn ang="0">
                      <a:pos x="477" y="291"/>
                    </a:cxn>
                    <a:cxn ang="0">
                      <a:pos x="439" y="213"/>
                    </a:cxn>
                    <a:cxn ang="0">
                      <a:pos x="465" y="181"/>
                    </a:cxn>
                    <a:cxn ang="0">
                      <a:pos x="371" y="136"/>
                    </a:cxn>
                    <a:cxn ang="0">
                      <a:pos x="382" y="77"/>
                    </a:cxn>
                    <a:cxn ang="0">
                      <a:pos x="282" y="53"/>
                    </a:cxn>
                    <a:cxn ang="0">
                      <a:pos x="136" y="0"/>
                    </a:cxn>
                    <a:cxn ang="0">
                      <a:pos x="91" y="53"/>
                    </a:cxn>
                    <a:cxn ang="0">
                      <a:pos x="47" y="32"/>
                    </a:cxn>
                    <a:cxn ang="0">
                      <a:pos x="0" y="44"/>
                    </a:cxn>
                  </a:cxnLst>
                  <a:rect l="0" t="0" r="r" b="b"/>
                  <a:pathLst>
                    <a:path w="554" h="348">
                      <a:moveTo>
                        <a:pt x="0" y="44"/>
                      </a:moveTo>
                      <a:lnTo>
                        <a:pt x="0" y="91"/>
                      </a:lnTo>
                      <a:lnTo>
                        <a:pt x="57" y="77"/>
                      </a:lnTo>
                      <a:lnTo>
                        <a:pt x="68" y="125"/>
                      </a:lnTo>
                      <a:lnTo>
                        <a:pt x="146" y="136"/>
                      </a:lnTo>
                      <a:lnTo>
                        <a:pt x="157" y="204"/>
                      </a:lnTo>
                      <a:lnTo>
                        <a:pt x="115" y="213"/>
                      </a:lnTo>
                      <a:lnTo>
                        <a:pt x="124" y="244"/>
                      </a:lnTo>
                      <a:lnTo>
                        <a:pt x="189" y="235"/>
                      </a:lnTo>
                      <a:lnTo>
                        <a:pt x="223" y="279"/>
                      </a:lnTo>
                      <a:lnTo>
                        <a:pt x="272" y="258"/>
                      </a:lnTo>
                      <a:lnTo>
                        <a:pt x="305" y="279"/>
                      </a:lnTo>
                      <a:lnTo>
                        <a:pt x="317" y="235"/>
                      </a:lnTo>
                      <a:lnTo>
                        <a:pt x="394" y="213"/>
                      </a:lnTo>
                      <a:lnTo>
                        <a:pt x="417" y="302"/>
                      </a:lnTo>
                      <a:lnTo>
                        <a:pt x="533" y="348"/>
                      </a:lnTo>
                      <a:lnTo>
                        <a:pt x="554" y="314"/>
                      </a:lnTo>
                      <a:lnTo>
                        <a:pt x="477" y="291"/>
                      </a:lnTo>
                      <a:lnTo>
                        <a:pt x="439" y="213"/>
                      </a:lnTo>
                      <a:lnTo>
                        <a:pt x="465" y="181"/>
                      </a:lnTo>
                      <a:lnTo>
                        <a:pt x="371" y="136"/>
                      </a:lnTo>
                      <a:lnTo>
                        <a:pt x="382" y="77"/>
                      </a:lnTo>
                      <a:lnTo>
                        <a:pt x="282" y="53"/>
                      </a:lnTo>
                      <a:lnTo>
                        <a:pt x="136" y="0"/>
                      </a:lnTo>
                      <a:lnTo>
                        <a:pt x="91" y="53"/>
                      </a:lnTo>
                      <a:lnTo>
                        <a:pt x="47" y="32"/>
                      </a:lnTo>
                      <a:lnTo>
                        <a:pt x="0" y="4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9" name="Freeform 14"/>
                <p:cNvSpPr>
                  <a:spLocks/>
                </p:cNvSpPr>
                <p:nvPr/>
              </p:nvSpPr>
              <p:spPr bwMode="auto">
                <a:xfrm>
                  <a:off x="4099" y="1742"/>
                  <a:ext cx="938" cy="705"/>
                </a:xfrm>
                <a:custGeom>
                  <a:avLst/>
                  <a:gdLst/>
                  <a:ahLst/>
                  <a:cxnLst>
                    <a:cxn ang="0">
                      <a:pos x="45" y="594"/>
                    </a:cxn>
                    <a:cxn ang="0">
                      <a:pos x="45" y="526"/>
                    </a:cxn>
                    <a:cxn ang="0">
                      <a:pos x="89" y="481"/>
                    </a:cxn>
                    <a:cxn ang="0">
                      <a:pos x="191" y="436"/>
                    </a:cxn>
                    <a:cxn ang="0">
                      <a:pos x="246" y="358"/>
                    </a:cxn>
                    <a:cxn ang="0">
                      <a:pos x="226" y="278"/>
                    </a:cxn>
                    <a:cxn ang="0">
                      <a:pos x="294" y="278"/>
                    </a:cxn>
                    <a:cxn ang="0">
                      <a:pos x="306" y="178"/>
                    </a:cxn>
                    <a:cxn ang="0">
                      <a:pos x="439" y="131"/>
                    </a:cxn>
                    <a:cxn ang="0">
                      <a:pos x="531" y="143"/>
                    </a:cxn>
                    <a:cxn ang="0">
                      <a:pos x="685" y="131"/>
                    </a:cxn>
                    <a:cxn ang="0">
                      <a:pos x="698" y="64"/>
                    </a:cxn>
                    <a:cxn ang="0">
                      <a:pos x="801" y="131"/>
                    </a:cxn>
                    <a:cxn ang="0">
                      <a:pos x="968" y="143"/>
                    </a:cxn>
                    <a:cxn ang="0">
                      <a:pos x="1104" y="168"/>
                    </a:cxn>
                    <a:cxn ang="0">
                      <a:pos x="1216" y="154"/>
                    </a:cxn>
                    <a:cxn ang="0">
                      <a:pos x="1308" y="131"/>
                    </a:cxn>
                    <a:cxn ang="0">
                      <a:pos x="1362" y="53"/>
                    </a:cxn>
                    <a:cxn ang="0">
                      <a:pos x="1386" y="0"/>
                    </a:cxn>
                    <a:cxn ang="0">
                      <a:pos x="1501" y="154"/>
                    </a:cxn>
                    <a:cxn ang="0">
                      <a:pos x="1569" y="192"/>
                    </a:cxn>
                    <a:cxn ang="0">
                      <a:pos x="1622" y="223"/>
                    </a:cxn>
                    <a:cxn ang="0">
                      <a:pos x="1712" y="213"/>
                    </a:cxn>
                    <a:cxn ang="0">
                      <a:pos x="1712" y="299"/>
                    </a:cxn>
                    <a:cxn ang="0">
                      <a:pos x="1690" y="380"/>
                    </a:cxn>
                    <a:cxn ang="0">
                      <a:pos x="1666" y="436"/>
                    </a:cxn>
                    <a:cxn ang="0">
                      <a:pos x="1657" y="641"/>
                    </a:cxn>
                    <a:cxn ang="0">
                      <a:pos x="1678" y="752"/>
                    </a:cxn>
                    <a:cxn ang="0">
                      <a:pos x="1643" y="775"/>
                    </a:cxn>
                    <a:cxn ang="0">
                      <a:pos x="1577" y="662"/>
                    </a:cxn>
                    <a:cxn ang="0">
                      <a:pos x="1531" y="581"/>
                    </a:cxn>
                    <a:cxn ang="0">
                      <a:pos x="1466" y="572"/>
                    </a:cxn>
                    <a:cxn ang="0">
                      <a:pos x="1432" y="513"/>
                    </a:cxn>
                    <a:cxn ang="0">
                      <a:pos x="1386" y="560"/>
                    </a:cxn>
                    <a:cxn ang="0">
                      <a:pos x="1329" y="673"/>
                    </a:cxn>
                    <a:cxn ang="0">
                      <a:pos x="1376" y="731"/>
                    </a:cxn>
                    <a:cxn ang="0">
                      <a:pos x="1466" y="853"/>
                    </a:cxn>
                    <a:cxn ang="0">
                      <a:pos x="1466" y="932"/>
                    </a:cxn>
                    <a:cxn ang="0">
                      <a:pos x="1441" y="1052"/>
                    </a:cxn>
                    <a:cxn ang="0">
                      <a:pos x="1454" y="1113"/>
                    </a:cxn>
                    <a:cxn ang="0">
                      <a:pos x="1296" y="1202"/>
                    </a:cxn>
                    <a:cxn ang="0">
                      <a:pos x="1254" y="1247"/>
                    </a:cxn>
                    <a:cxn ang="0">
                      <a:pos x="1184" y="1294"/>
                    </a:cxn>
                    <a:cxn ang="0">
                      <a:pos x="1127" y="1212"/>
                    </a:cxn>
                    <a:cxn ang="0">
                      <a:pos x="1071" y="1294"/>
                    </a:cxn>
                    <a:cxn ang="0">
                      <a:pos x="611" y="1158"/>
                    </a:cxn>
                    <a:cxn ang="0">
                      <a:pos x="42" y="887"/>
                    </a:cxn>
                    <a:cxn ang="0">
                      <a:pos x="21" y="641"/>
                    </a:cxn>
                  </a:cxnLst>
                  <a:rect l="0" t="0" r="r" b="b"/>
                  <a:pathLst>
                    <a:path w="1746" h="1386">
                      <a:moveTo>
                        <a:pt x="21" y="641"/>
                      </a:moveTo>
                      <a:lnTo>
                        <a:pt x="45" y="594"/>
                      </a:lnTo>
                      <a:lnTo>
                        <a:pt x="0" y="540"/>
                      </a:lnTo>
                      <a:lnTo>
                        <a:pt x="45" y="526"/>
                      </a:lnTo>
                      <a:lnTo>
                        <a:pt x="81" y="540"/>
                      </a:lnTo>
                      <a:lnTo>
                        <a:pt x="89" y="481"/>
                      </a:lnTo>
                      <a:lnTo>
                        <a:pt x="146" y="493"/>
                      </a:lnTo>
                      <a:lnTo>
                        <a:pt x="191" y="436"/>
                      </a:lnTo>
                      <a:lnTo>
                        <a:pt x="179" y="345"/>
                      </a:lnTo>
                      <a:lnTo>
                        <a:pt x="246" y="358"/>
                      </a:lnTo>
                      <a:lnTo>
                        <a:pt x="235" y="333"/>
                      </a:lnTo>
                      <a:lnTo>
                        <a:pt x="226" y="278"/>
                      </a:lnTo>
                      <a:lnTo>
                        <a:pt x="268" y="255"/>
                      </a:lnTo>
                      <a:lnTo>
                        <a:pt x="294" y="278"/>
                      </a:lnTo>
                      <a:lnTo>
                        <a:pt x="329" y="244"/>
                      </a:lnTo>
                      <a:lnTo>
                        <a:pt x="306" y="178"/>
                      </a:lnTo>
                      <a:lnTo>
                        <a:pt x="384" y="168"/>
                      </a:lnTo>
                      <a:lnTo>
                        <a:pt x="439" y="131"/>
                      </a:lnTo>
                      <a:lnTo>
                        <a:pt x="519" y="98"/>
                      </a:lnTo>
                      <a:lnTo>
                        <a:pt x="531" y="143"/>
                      </a:lnTo>
                      <a:lnTo>
                        <a:pt x="596" y="154"/>
                      </a:lnTo>
                      <a:lnTo>
                        <a:pt x="685" y="131"/>
                      </a:lnTo>
                      <a:lnTo>
                        <a:pt x="664" y="88"/>
                      </a:lnTo>
                      <a:lnTo>
                        <a:pt x="698" y="64"/>
                      </a:lnTo>
                      <a:lnTo>
                        <a:pt x="778" y="76"/>
                      </a:lnTo>
                      <a:lnTo>
                        <a:pt x="801" y="131"/>
                      </a:lnTo>
                      <a:lnTo>
                        <a:pt x="899" y="122"/>
                      </a:lnTo>
                      <a:lnTo>
                        <a:pt x="968" y="143"/>
                      </a:lnTo>
                      <a:lnTo>
                        <a:pt x="1005" y="178"/>
                      </a:lnTo>
                      <a:lnTo>
                        <a:pt x="1104" y="168"/>
                      </a:lnTo>
                      <a:lnTo>
                        <a:pt x="1150" y="122"/>
                      </a:lnTo>
                      <a:lnTo>
                        <a:pt x="1216" y="154"/>
                      </a:lnTo>
                      <a:lnTo>
                        <a:pt x="1261" y="168"/>
                      </a:lnTo>
                      <a:lnTo>
                        <a:pt x="1308" y="131"/>
                      </a:lnTo>
                      <a:lnTo>
                        <a:pt x="1308" y="53"/>
                      </a:lnTo>
                      <a:lnTo>
                        <a:pt x="1362" y="53"/>
                      </a:lnTo>
                      <a:lnTo>
                        <a:pt x="1386" y="0"/>
                      </a:lnTo>
                      <a:lnTo>
                        <a:pt x="1386" y="0"/>
                      </a:lnTo>
                      <a:lnTo>
                        <a:pt x="1454" y="9"/>
                      </a:lnTo>
                      <a:lnTo>
                        <a:pt x="1501" y="154"/>
                      </a:lnTo>
                      <a:lnTo>
                        <a:pt x="1554" y="131"/>
                      </a:lnTo>
                      <a:lnTo>
                        <a:pt x="1569" y="192"/>
                      </a:lnTo>
                      <a:lnTo>
                        <a:pt x="1601" y="178"/>
                      </a:lnTo>
                      <a:lnTo>
                        <a:pt x="1622" y="223"/>
                      </a:lnTo>
                      <a:lnTo>
                        <a:pt x="1712" y="232"/>
                      </a:lnTo>
                      <a:lnTo>
                        <a:pt x="1712" y="213"/>
                      </a:lnTo>
                      <a:lnTo>
                        <a:pt x="1746" y="232"/>
                      </a:lnTo>
                      <a:lnTo>
                        <a:pt x="1712" y="299"/>
                      </a:lnTo>
                      <a:lnTo>
                        <a:pt x="1712" y="333"/>
                      </a:lnTo>
                      <a:lnTo>
                        <a:pt x="1690" y="380"/>
                      </a:lnTo>
                      <a:lnTo>
                        <a:pt x="1666" y="358"/>
                      </a:lnTo>
                      <a:lnTo>
                        <a:pt x="1666" y="436"/>
                      </a:lnTo>
                      <a:lnTo>
                        <a:pt x="1643" y="547"/>
                      </a:lnTo>
                      <a:lnTo>
                        <a:pt x="1657" y="641"/>
                      </a:lnTo>
                      <a:lnTo>
                        <a:pt x="1690" y="673"/>
                      </a:lnTo>
                      <a:lnTo>
                        <a:pt x="1678" y="752"/>
                      </a:lnTo>
                      <a:lnTo>
                        <a:pt x="1726" y="752"/>
                      </a:lnTo>
                      <a:lnTo>
                        <a:pt x="1643" y="775"/>
                      </a:lnTo>
                      <a:lnTo>
                        <a:pt x="1601" y="762"/>
                      </a:lnTo>
                      <a:lnTo>
                        <a:pt x="1577" y="662"/>
                      </a:lnTo>
                      <a:lnTo>
                        <a:pt x="1531" y="650"/>
                      </a:lnTo>
                      <a:lnTo>
                        <a:pt x="1531" y="581"/>
                      </a:lnTo>
                      <a:lnTo>
                        <a:pt x="1501" y="560"/>
                      </a:lnTo>
                      <a:lnTo>
                        <a:pt x="1466" y="572"/>
                      </a:lnTo>
                      <a:lnTo>
                        <a:pt x="1432" y="560"/>
                      </a:lnTo>
                      <a:lnTo>
                        <a:pt x="1432" y="513"/>
                      </a:lnTo>
                      <a:lnTo>
                        <a:pt x="1395" y="513"/>
                      </a:lnTo>
                      <a:lnTo>
                        <a:pt x="1386" y="560"/>
                      </a:lnTo>
                      <a:lnTo>
                        <a:pt x="1317" y="581"/>
                      </a:lnTo>
                      <a:lnTo>
                        <a:pt x="1329" y="673"/>
                      </a:lnTo>
                      <a:lnTo>
                        <a:pt x="1341" y="739"/>
                      </a:lnTo>
                      <a:lnTo>
                        <a:pt x="1376" y="731"/>
                      </a:lnTo>
                      <a:lnTo>
                        <a:pt x="1418" y="829"/>
                      </a:lnTo>
                      <a:lnTo>
                        <a:pt x="1466" y="853"/>
                      </a:lnTo>
                      <a:lnTo>
                        <a:pt x="1489" y="899"/>
                      </a:lnTo>
                      <a:lnTo>
                        <a:pt x="1466" y="932"/>
                      </a:lnTo>
                      <a:lnTo>
                        <a:pt x="1510" y="967"/>
                      </a:lnTo>
                      <a:lnTo>
                        <a:pt x="1441" y="1052"/>
                      </a:lnTo>
                      <a:lnTo>
                        <a:pt x="1510" y="1068"/>
                      </a:lnTo>
                      <a:lnTo>
                        <a:pt x="1454" y="1113"/>
                      </a:lnTo>
                      <a:lnTo>
                        <a:pt x="1341" y="1212"/>
                      </a:lnTo>
                      <a:lnTo>
                        <a:pt x="1296" y="1202"/>
                      </a:lnTo>
                      <a:lnTo>
                        <a:pt x="1254" y="1202"/>
                      </a:lnTo>
                      <a:lnTo>
                        <a:pt x="1254" y="1247"/>
                      </a:lnTo>
                      <a:lnTo>
                        <a:pt x="1184" y="1257"/>
                      </a:lnTo>
                      <a:lnTo>
                        <a:pt x="1184" y="1294"/>
                      </a:lnTo>
                      <a:lnTo>
                        <a:pt x="1139" y="1294"/>
                      </a:lnTo>
                      <a:lnTo>
                        <a:pt x="1127" y="1212"/>
                      </a:lnTo>
                      <a:lnTo>
                        <a:pt x="1094" y="1235"/>
                      </a:lnTo>
                      <a:lnTo>
                        <a:pt x="1071" y="1294"/>
                      </a:lnTo>
                      <a:lnTo>
                        <a:pt x="881" y="1386"/>
                      </a:lnTo>
                      <a:lnTo>
                        <a:pt x="611" y="1158"/>
                      </a:lnTo>
                      <a:lnTo>
                        <a:pt x="227" y="1172"/>
                      </a:lnTo>
                      <a:lnTo>
                        <a:pt x="42" y="887"/>
                      </a:lnTo>
                      <a:lnTo>
                        <a:pt x="21" y="650"/>
                      </a:lnTo>
                      <a:lnTo>
                        <a:pt x="21" y="64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0" name="Freeform 15"/>
                <p:cNvSpPr>
                  <a:spLocks/>
                </p:cNvSpPr>
                <p:nvPr/>
              </p:nvSpPr>
              <p:spPr bwMode="auto">
                <a:xfrm>
                  <a:off x="3246" y="1113"/>
                  <a:ext cx="2059" cy="987"/>
                </a:xfrm>
                <a:custGeom>
                  <a:avLst/>
                  <a:gdLst/>
                  <a:ahLst/>
                  <a:cxnLst>
                    <a:cxn ang="0">
                      <a:pos x="2286" y="1889"/>
                    </a:cxn>
                    <a:cxn ang="0">
                      <a:pos x="1032" y="1846"/>
                    </a:cxn>
                    <a:cxn ang="0">
                      <a:pos x="1032" y="1709"/>
                    </a:cxn>
                    <a:cxn ang="0">
                      <a:pos x="967" y="1608"/>
                    </a:cxn>
                    <a:cxn ang="0">
                      <a:pos x="933" y="1542"/>
                    </a:cxn>
                    <a:cxn ang="0">
                      <a:pos x="946" y="1429"/>
                    </a:cxn>
                    <a:cxn ang="0">
                      <a:pos x="809" y="1554"/>
                    </a:cxn>
                    <a:cxn ang="0">
                      <a:pos x="877" y="1801"/>
                    </a:cxn>
                    <a:cxn ang="0">
                      <a:pos x="764" y="1756"/>
                    </a:cxn>
                    <a:cxn ang="0">
                      <a:pos x="527" y="1460"/>
                    </a:cxn>
                    <a:cxn ang="0">
                      <a:pos x="439" y="1453"/>
                    </a:cxn>
                    <a:cxn ang="0">
                      <a:pos x="358" y="1429"/>
                    </a:cxn>
                    <a:cxn ang="0">
                      <a:pos x="124" y="1436"/>
                    </a:cxn>
                    <a:cxn ang="0">
                      <a:pos x="0" y="1079"/>
                    </a:cxn>
                    <a:cxn ang="0">
                      <a:pos x="163" y="943"/>
                    </a:cxn>
                    <a:cxn ang="0">
                      <a:pos x="258" y="799"/>
                    </a:cxn>
                    <a:cxn ang="0">
                      <a:pos x="247" y="395"/>
                    </a:cxn>
                    <a:cxn ang="0">
                      <a:pos x="346" y="404"/>
                    </a:cxn>
                    <a:cxn ang="0">
                      <a:pos x="495" y="539"/>
                    </a:cxn>
                    <a:cxn ang="0">
                      <a:pos x="346" y="503"/>
                    </a:cxn>
                    <a:cxn ang="0">
                      <a:pos x="400" y="630"/>
                    </a:cxn>
                    <a:cxn ang="0">
                      <a:pos x="460" y="583"/>
                    </a:cxn>
                    <a:cxn ang="0">
                      <a:pos x="572" y="609"/>
                    </a:cxn>
                    <a:cxn ang="0">
                      <a:pos x="652" y="527"/>
                    </a:cxn>
                    <a:cxn ang="0">
                      <a:pos x="643" y="461"/>
                    </a:cxn>
                    <a:cxn ang="0">
                      <a:pos x="708" y="417"/>
                    </a:cxn>
                    <a:cxn ang="0">
                      <a:pos x="922" y="482"/>
                    </a:cxn>
                    <a:cxn ang="0">
                      <a:pos x="1093" y="395"/>
                    </a:cxn>
                    <a:cxn ang="0">
                      <a:pos x="1224" y="417"/>
                    </a:cxn>
                    <a:cxn ang="0">
                      <a:pos x="1246" y="383"/>
                    </a:cxn>
                    <a:cxn ang="0">
                      <a:pos x="1295" y="223"/>
                    </a:cxn>
                    <a:cxn ang="0">
                      <a:pos x="1364" y="303"/>
                    </a:cxn>
                    <a:cxn ang="0">
                      <a:pos x="1405" y="404"/>
                    </a:cxn>
                    <a:cxn ang="0">
                      <a:pos x="1317" y="576"/>
                    </a:cxn>
                    <a:cxn ang="0">
                      <a:pos x="1474" y="473"/>
                    </a:cxn>
                    <a:cxn ang="0">
                      <a:pos x="1486" y="383"/>
                    </a:cxn>
                    <a:cxn ang="0">
                      <a:pos x="1452" y="212"/>
                    </a:cxn>
                    <a:cxn ang="0">
                      <a:pos x="1542" y="303"/>
                    </a:cxn>
                    <a:cxn ang="0">
                      <a:pos x="1565" y="259"/>
                    </a:cxn>
                    <a:cxn ang="0">
                      <a:pos x="1699" y="268"/>
                    </a:cxn>
                    <a:cxn ang="0">
                      <a:pos x="1588" y="191"/>
                    </a:cxn>
                    <a:cxn ang="0">
                      <a:pos x="1722" y="111"/>
                    </a:cxn>
                    <a:cxn ang="0">
                      <a:pos x="1901" y="40"/>
                    </a:cxn>
                    <a:cxn ang="0">
                      <a:pos x="2027" y="66"/>
                    </a:cxn>
                    <a:cxn ang="0">
                      <a:pos x="2129" y="0"/>
                    </a:cxn>
                    <a:cxn ang="0">
                      <a:pos x="2430" y="66"/>
                    </a:cxn>
                    <a:cxn ang="0">
                      <a:pos x="2252" y="212"/>
                    </a:cxn>
                    <a:cxn ang="0">
                      <a:pos x="2342" y="235"/>
                    </a:cxn>
                    <a:cxn ang="0">
                      <a:pos x="2422" y="235"/>
                    </a:cxn>
                    <a:cxn ang="0">
                      <a:pos x="2727" y="259"/>
                    </a:cxn>
                    <a:cxn ang="0">
                      <a:pos x="2917" y="280"/>
                    </a:cxn>
                    <a:cxn ang="0">
                      <a:pos x="3006" y="334"/>
                    </a:cxn>
                    <a:cxn ang="0">
                      <a:pos x="3085" y="327"/>
                    </a:cxn>
                    <a:cxn ang="0">
                      <a:pos x="3210" y="327"/>
                    </a:cxn>
                    <a:cxn ang="0">
                      <a:pos x="3347" y="327"/>
                    </a:cxn>
                    <a:cxn ang="0">
                      <a:pos x="3392" y="313"/>
                    </a:cxn>
                    <a:cxn ang="0">
                      <a:pos x="3546" y="371"/>
                    </a:cxn>
                    <a:cxn ang="0">
                      <a:pos x="3737" y="461"/>
                    </a:cxn>
                    <a:cxn ang="0">
                      <a:pos x="3296" y="1665"/>
                    </a:cxn>
                  </a:cxnLst>
                  <a:rect l="0" t="0" r="r" b="b"/>
                  <a:pathLst>
                    <a:path w="3832" h="1935">
                      <a:moveTo>
                        <a:pt x="3296" y="1665"/>
                      </a:moveTo>
                      <a:lnTo>
                        <a:pt x="3266" y="1608"/>
                      </a:lnTo>
                      <a:lnTo>
                        <a:pt x="2286" y="1889"/>
                      </a:lnTo>
                      <a:lnTo>
                        <a:pt x="1295" y="1928"/>
                      </a:lnTo>
                      <a:lnTo>
                        <a:pt x="1028" y="1935"/>
                      </a:lnTo>
                      <a:lnTo>
                        <a:pt x="1032" y="1846"/>
                      </a:lnTo>
                      <a:lnTo>
                        <a:pt x="1023" y="1791"/>
                      </a:lnTo>
                      <a:lnTo>
                        <a:pt x="978" y="1709"/>
                      </a:lnTo>
                      <a:lnTo>
                        <a:pt x="1032" y="1709"/>
                      </a:lnTo>
                      <a:lnTo>
                        <a:pt x="1023" y="1643"/>
                      </a:lnTo>
                      <a:lnTo>
                        <a:pt x="967" y="1652"/>
                      </a:lnTo>
                      <a:lnTo>
                        <a:pt x="967" y="1608"/>
                      </a:lnTo>
                      <a:lnTo>
                        <a:pt x="955" y="1608"/>
                      </a:lnTo>
                      <a:lnTo>
                        <a:pt x="899" y="1575"/>
                      </a:lnTo>
                      <a:lnTo>
                        <a:pt x="933" y="1542"/>
                      </a:lnTo>
                      <a:lnTo>
                        <a:pt x="990" y="1509"/>
                      </a:lnTo>
                      <a:lnTo>
                        <a:pt x="978" y="1453"/>
                      </a:lnTo>
                      <a:lnTo>
                        <a:pt x="946" y="1429"/>
                      </a:lnTo>
                      <a:lnTo>
                        <a:pt x="890" y="1471"/>
                      </a:lnTo>
                      <a:lnTo>
                        <a:pt x="831" y="1485"/>
                      </a:lnTo>
                      <a:lnTo>
                        <a:pt x="809" y="1554"/>
                      </a:lnTo>
                      <a:lnTo>
                        <a:pt x="868" y="1665"/>
                      </a:lnTo>
                      <a:lnTo>
                        <a:pt x="890" y="1745"/>
                      </a:lnTo>
                      <a:lnTo>
                        <a:pt x="877" y="1801"/>
                      </a:lnTo>
                      <a:lnTo>
                        <a:pt x="831" y="1791"/>
                      </a:lnTo>
                      <a:lnTo>
                        <a:pt x="809" y="1735"/>
                      </a:lnTo>
                      <a:lnTo>
                        <a:pt x="764" y="1756"/>
                      </a:lnTo>
                      <a:lnTo>
                        <a:pt x="732" y="1699"/>
                      </a:lnTo>
                      <a:lnTo>
                        <a:pt x="515" y="1519"/>
                      </a:lnTo>
                      <a:lnTo>
                        <a:pt x="527" y="1460"/>
                      </a:lnTo>
                      <a:lnTo>
                        <a:pt x="604" y="1439"/>
                      </a:lnTo>
                      <a:lnTo>
                        <a:pt x="581" y="1408"/>
                      </a:lnTo>
                      <a:lnTo>
                        <a:pt x="439" y="1453"/>
                      </a:lnTo>
                      <a:lnTo>
                        <a:pt x="450" y="1519"/>
                      </a:lnTo>
                      <a:lnTo>
                        <a:pt x="380" y="1509"/>
                      </a:lnTo>
                      <a:lnTo>
                        <a:pt x="358" y="1429"/>
                      </a:lnTo>
                      <a:lnTo>
                        <a:pt x="290" y="1439"/>
                      </a:lnTo>
                      <a:lnTo>
                        <a:pt x="290" y="1519"/>
                      </a:lnTo>
                      <a:lnTo>
                        <a:pt x="124" y="1436"/>
                      </a:lnTo>
                      <a:lnTo>
                        <a:pt x="87" y="1352"/>
                      </a:lnTo>
                      <a:lnTo>
                        <a:pt x="65" y="1304"/>
                      </a:lnTo>
                      <a:lnTo>
                        <a:pt x="0" y="1079"/>
                      </a:lnTo>
                      <a:lnTo>
                        <a:pt x="42" y="1011"/>
                      </a:lnTo>
                      <a:lnTo>
                        <a:pt x="23" y="966"/>
                      </a:lnTo>
                      <a:lnTo>
                        <a:pt x="163" y="943"/>
                      </a:lnTo>
                      <a:lnTo>
                        <a:pt x="145" y="933"/>
                      </a:lnTo>
                      <a:lnTo>
                        <a:pt x="119" y="903"/>
                      </a:lnTo>
                      <a:lnTo>
                        <a:pt x="258" y="799"/>
                      </a:lnTo>
                      <a:lnTo>
                        <a:pt x="294" y="695"/>
                      </a:lnTo>
                      <a:lnTo>
                        <a:pt x="269" y="583"/>
                      </a:lnTo>
                      <a:lnTo>
                        <a:pt x="247" y="395"/>
                      </a:lnTo>
                      <a:lnTo>
                        <a:pt x="290" y="357"/>
                      </a:lnTo>
                      <a:lnTo>
                        <a:pt x="346" y="371"/>
                      </a:lnTo>
                      <a:lnTo>
                        <a:pt x="346" y="404"/>
                      </a:lnTo>
                      <a:lnTo>
                        <a:pt x="415" y="371"/>
                      </a:lnTo>
                      <a:lnTo>
                        <a:pt x="572" y="473"/>
                      </a:lnTo>
                      <a:lnTo>
                        <a:pt x="495" y="539"/>
                      </a:lnTo>
                      <a:lnTo>
                        <a:pt x="581" y="553"/>
                      </a:lnTo>
                      <a:lnTo>
                        <a:pt x="495" y="553"/>
                      </a:lnTo>
                      <a:lnTo>
                        <a:pt x="346" y="503"/>
                      </a:lnTo>
                      <a:lnTo>
                        <a:pt x="336" y="576"/>
                      </a:lnTo>
                      <a:lnTo>
                        <a:pt x="415" y="576"/>
                      </a:lnTo>
                      <a:lnTo>
                        <a:pt x="400" y="630"/>
                      </a:lnTo>
                      <a:lnTo>
                        <a:pt x="472" y="684"/>
                      </a:lnTo>
                      <a:lnTo>
                        <a:pt x="504" y="661"/>
                      </a:lnTo>
                      <a:lnTo>
                        <a:pt x="460" y="583"/>
                      </a:lnTo>
                      <a:lnTo>
                        <a:pt x="483" y="583"/>
                      </a:lnTo>
                      <a:lnTo>
                        <a:pt x="540" y="630"/>
                      </a:lnTo>
                      <a:lnTo>
                        <a:pt x="572" y="609"/>
                      </a:lnTo>
                      <a:lnTo>
                        <a:pt x="549" y="562"/>
                      </a:lnTo>
                      <a:lnTo>
                        <a:pt x="629" y="517"/>
                      </a:lnTo>
                      <a:lnTo>
                        <a:pt x="652" y="527"/>
                      </a:lnTo>
                      <a:lnTo>
                        <a:pt x="652" y="576"/>
                      </a:lnTo>
                      <a:lnTo>
                        <a:pt x="687" y="562"/>
                      </a:lnTo>
                      <a:lnTo>
                        <a:pt x="643" y="461"/>
                      </a:lnTo>
                      <a:lnTo>
                        <a:pt x="604" y="435"/>
                      </a:lnTo>
                      <a:lnTo>
                        <a:pt x="643" y="371"/>
                      </a:lnTo>
                      <a:lnTo>
                        <a:pt x="708" y="417"/>
                      </a:lnTo>
                      <a:lnTo>
                        <a:pt x="697" y="527"/>
                      </a:lnTo>
                      <a:lnTo>
                        <a:pt x="911" y="426"/>
                      </a:lnTo>
                      <a:lnTo>
                        <a:pt x="922" y="482"/>
                      </a:lnTo>
                      <a:lnTo>
                        <a:pt x="999" y="426"/>
                      </a:lnTo>
                      <a:lnTo>
                        <a:pt x="1055" y="461"/>
                      </a:lnTo>
                      <a:lnTo>
                        <a:pt x="1093" y="395"/>
                      </a:lnTo>
                      <a:lnTo>
                        <a:pt x="1159" y="383"/>
                      </a:lnTo>
                      <a:lnTo>
                        <a:pt x="1191" y="426"/>
                      </a:lnTo>
                      <a:lnTo>
                        <a:pt x="1224" y="417"/>
                      </a:lnTo>
                      <a:lnTo>
                        <a:pt x="1317" y="473"/>
                      </a:lnTo>
                      <a:lnTo>
                        <a:pt x="1340" y="449"/>
                      </a:lnTo>
                      <a:lnTo>
                        <a:pt x="1246" y="383"/>
                      </a:lnTo>
                      <a:lnTo>
                        <a:pt x="1237" y="313"/>
                      </a:lnTo>
                      <a:lnTo>
                        <a:pt x="1295" y="313"/>
                      </a:lnTo>
                      <a:lnTo>
                        <a:pt x="1295" y="223"/>
                      </a:lnTo>
                      <a:lnTo>
                        <a:pt x="1352" y="200"/>
                      </a:lnTo>
                      <a:lnTo>
                        <a:pt x="1440" y="212"/>
                      </a:lnTo>
                      <a:lnTo>
                        <a:pt x="1364" y="303"/>
                      </a:lnTo>
                      <a:lnTo>
                        <a:pt x="1440" y="313"/>
                      </a:lnTo>
                      <a:lnTo>
                        <a:pt x="1405" y="371"/>
                      </a:lnTo>
                      <a:lnTo>
                        <a:pt x="1405" y="404"/>
                      </a:lnTo>
                      <a:lnTo>
                        <a:pt x="1419" y="494"/>
                      </a:lnTo>
                      <a:lnTo>
                        <a:pt x="1326" y="517"/>
                      </a:lnTo>
                      <a:lnTo>
                        <a:pt x="1317" y="576"/>
                      </a:lnTo>
                      <a:lnTo>
                        <a:pt x="1462" y="553"/>
                      </a:lnTo>
                      <a:lnTo>
                        <a:pt x="1440" y="553"/>
                      </a:lnTo>
                      <a:lnTo>
                        <a:pt x="1474" y="473"/>
                      </a:lnTo>
                      <a:lnTo>
                        <a:pt x="1542" y="435"/>
                      </a:lnTo>
                      <a:lnTo>
                        <a:pt x="1452" y="395"/>
                      </a:lnTo>
                      <a:lnTo>
                        <a:pt x="1486" y="383"/>
                      </a:lnTo>
                      <a:lnTo>
                        <a:pt x="1452" y="334"/>
                      </a:lnTo>
                      <a:lnTo>
                        <a:pt x="1405" y="313"/>
                      </a:lnTo>
                      <a:lnTo>
                        <a:pt x="1452" y="212"/>
                      </a:lnTo>
                      <a:lnTo>
                        <a:pt x="1474" y="313"/>
                      </a:lnTo>
                      <a:lnTo>
                        <a:pt x="1518" y="349"/>
                      </a:lnTo>
                      <a:lnTo>
                        <a:pt x="1542" y="303"/>
                      </a:lnTo>
                      <a:lnTo>
                        <a:pt x="1508" y="280"/>
                      </a:lnTo>
                      <a:lnTo>
                        <a:pt x="1542" y="268"/>
                      </a:lnTo>
                      <a:lnTo>
                        <a:pt x="1565" y="259"/>
                      </a:lnTo>
                      <a:lnTo>
                        <a:pt x="1655" y="303"/>
                      </a:lnTo>
                      <a:lnTo>
                        <a:pt x="1663" y="383"/>
                      </a:lnTo>
                      <a:lnTo>
                        <a:pt x="1699" y="268"/>
                      </a:lnTo>
                      <a:lnTo>
                        <a:pt x="1677" y="268"/>
                      </a:lnTo>
                      <a:lnTo>
                        <a:pt x="1609" y="245"/>
                      </a:lnTo>
                      <a:lnTo>
                        <a:pt x="1588" y="191"/>
                      </a:lnTo>
                      <a:lnTo>
                        <a:pt x="1663" y="181"/>
                      </a:lnTo>
                      <a:lnTo>
                        <a:pt x="1711" y="200"/>
                      </a:lnTo>
                      <a:lnTo>
                        <a:pt x="1722" y="111"/>
                      </a:lnTo>
                      <a:lnTo>
                        <a:pt x="1754" y="78"/>
                      </a:lnTo>
                      <a:lnTo>
                        <a:pt x="1891" y="101"/>
                      </a:lnTo>
                      <a:lnTo>
                        <a:pt x="1901" y="40"/>
                      </a:lnTo>
                      <a:lnTo>
                        <a:pt x="1957" y="54"/>
                      </a:lnTo>
                      <a:lnTo>
                        <a:pt x="1957" y="101"/>
                      </a:lnTo>
                      <a:lnTo>
                        <a:pt x="2027" y="66"/>
                      </a:lnTo>
                      <a:lnTo>
                        <a:pt x="2027" y="22"/>
                      </a:lnTo>
                      <a:lnTo>
                        <a:pt x="2092" y="54"/>
                      </a:lnTo>
                      <a:lnTo>
                        <a:pt x="2129" y="0"/>
                      </a:lnTo>
                      <a:lnTo>
                        <a:pt x="2273" y="33"/>
                      </a:lnTo>
                      <a:lnTo>
                        <a:pt x="2319" y="0"/>
                      </a:lnTo>
                      <a:lnTo>
                        <a:pt x="2430" y="66"/>
                      </a:lnTo>
                      <a:lnTo>
                        <a:pt x="2430" y="122"/>
                      </a:lnTo>
                      <a:lnTo>
                        <a:pt x="2286" y="223"/>
                      </a:lnTo>
                      <a:lnTo>
                        <a:pt x="2252" y="212"/>
                      </a:lnTo>
                      <a:lnTo>
                        <a:pt x="2203" y="294"/>
                      </a:lnTo>
                      <a:lnTo>
                        <a:pt x="2252" y="303"/>
                      </a:lnTo>
                      <a:lnTo>
                        <a:pt x="2342" y="235"/>
                      </a:lnTo>
                      <a:lnTo>
                        <a:pt x="2342" y="212"/>
                      </a:lnTo>
                      <a:lnTo>
                        <a:pt x="2409" y="191"/>
                      </a:lnTo>
                      <a:lnTo>
                        <a:pt x="2422" y="235"/>
                      </a:lnTo>
                      <a:lnTo>
                        <a:pt x="2612" y="191"/>
                      </a:lnTo>
                      <a:lnTo>
                        <a:pt x="2621" y="259"/>
                      </a:lnTo>
                      <a:lnTo>
                        <a:pt x="2727" y="259"/>
                      </a:lnTo>
                      <a:lnTo>
                        <a:pt x="2750" y="191"/>
                      </a:lnTo>
                      <a:lnTo>
                        <a:pt x="2836" y="212"/>
                      </a:lnTo>
                      <a:lnTo>
                        <a:pt x="2917" y="280"/>
                      </a:lnTo>
                      <a:lnTo>
                        <a:pt x="2881" y="334"/>
                      </a:lnTo>
                      <a:lnTo>
                        <a:pt x="2950" y="383"/>
                      </a:lnTo>
                      <a:lnTo>
                        <a:pt x="3006" y="334"/>
                      </a:lnTo>
                      <a:lnTo>
                        <a:pt x="3073" y="357"/>
                      </a:lnTo>
                      <a:lnTo>
                        <a:pt x="3073" y="357"/>
                      </a:lnTo>
                      <a:lnTo>
                        <a:pt x="3085" y="327"/>
                      </a:lnTo>
                      <a:lnTo>
                        <a:pt x="3142" y="383"/>
                      </a:lnTo>
                      <a:lnTo>
                        <a:pt x="3142" y="334"/>
                      </a:lnTo>
                      <a:lnTo>
                        <a:pt x="3210" y="327"/>
                      </a:lnTo>
                      <a:lnTo>
                        <a:pt x="3189" y="294"/>
                      </a:lnTo>
                      <a:lnTo>
                        <a:pt x="3231" y="259"/>
                      </a:lnTo>
                      <a:lnTo>
                        <a:pt x="3347" y="327"/>
                      </a:lnTo>
                      <a:lnTo>
                        <a:pt x="3332" y="371"/>
                      </a:lnTo>
                      <a:lnTo>
                        <a:pt x="3355" y="383"/>
                      </a:lnTo>
                      <a:lnTo>
                        <a:pt x="3392" y="313"/>
                      </a:lnTo>
                      <a:lnTo>
                        <a:pt x="3468" y="303"/>
                      </a:lnTo>
                      <a:lnTo>
                        <a:pt x="3468" y="371"/>
                      </a:lnTo>
                      <a:lnTo>
                        <a:pt x="3546" y="371"/>
                      </a:lnTo>
                      <a:lnTo>
                        <a:pt x="3558" y="417"/>
                      </a:lnTo>
                      <a:lnTo>
                        <a:pt x="3703" y="371"/>
                      </a:lnTo>
                      <a:lnTo>
                        <a:pt x="3737" y="461"/>
                      </a:lnTo>
                      <a:lnTo>
                        <a:pt x="3820" y="473"/>
                      </a:lnTo>
                      <a:lnTo>
                        <a:pt x="3832" y="426"/>
                      </a:lnTo>
                      <a:lnTo>
                        <a:pt x="3296" y="166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1" name="Freeform 16"/>
                <p:cNvSpPr>
                  <a:spLocks/>
                </p:cNvSpPr>
                <p:nvPr/>
              </p:nvSpPr>
              <p:spPr bwMode="auto">
                <a:xfrm>
                  <a:off x="2989" y="1280"/>
                  <a:ext cx="430" cy="400"/>
                </a:xfrm>
                <a:custGeom>
                  <a:avLst/>
                  <a:gdLst/>
                  <a:ahLst/>
                  <a:cxnLst>
                    <a:cxn ang="0">
                      <a:pos x="722" y="77"/>
                    </a:cxn>
                    <a:cxn ang="0">
                      <a:pos x="713" y="30"/>
                    </a:cxn>
                    <a:cxn ang="0">
                      <a:pos x="664" y="30"/>
                    </a:cxn>
                    <a:cxn ang="0">
                      <a:pos x="641" y="0"/>
                    </a:cxn>
                    <a:cxn ang="0">
                      <a:pos x="608" y="22"/>
                    </a:cxn>
                    <a:cxn ang="0">
                      <a:pos x="562" y="0"/>
                    </a:cxn>
                    <a:cxn ang="0">
                      <a:pos x="519" y="44"/>
                    </a:cxn>
                    <a:cxn ang="0">
                      <a:pos x="498" y="22"/>
                    </a:cxn>
                    <a:cxn ang="0">
                      <a:pos x="304" y="134"/>
                    </a:cxn>
                    <a:cxn ang="0">
                      <a:pos x="304" y="200"/>
                    </a:cxn>
                    <a:cxn ang="0">
                      <a:pos x="226" y="223"/>
                    </a:cxn>
                    <a:cxn ang="0">
                      <a:pos x="200" y="334"/>
                    </a:cxn>
                    <a:cxn ang="0">
                      <a:pos x="144" y="348"/>
                    </a:cxn>
                    <a:cxn ang="0">
                      <a:pos x="155" y="381"/>
                    </a:cxn>
                    <a:cxn ang="0">
                      <a:pos x="58" y="416"/>
                    </a:cxn>
                    <a:cxn ang="0">
                      <a:pos x="0" y="458"/>
                    </a:cxn>
                    <a:cxn ang="0">
                      <a:pos x="46" y="541"/>
                    </a:cxn>
                    <a:cxn ang="0">
                      <a:pos x="31" y="630"/>
                    </a:cxn>
                    <a:cxn ang="0">
                      <a:pos x="90" y="630"/>
                    </a:cxn>
                    <a:cxn ang="0">
                      <a:pos x="190" y="576"/>
                    </a:cxn>
                    <a:cxn ang="0">
                      <a:pos x="214" y="585"/>
                    </a:cxn>
                    <a:cxn ang="0">
                      <a:pos x="190" y="630"/>
                    </a:cxn>
                    <a:cxn ang="0">
                      <a:pos x="226" y="662"/>
                    </a:cxn>
                    <a:cxn ang="0">
                      <a:pos x="200" y="699"/>
                    </a:cxn>
                    <a:cxn ang="0">
                      <a:pos x="249" y="707"/>
                    </a:cxn>
                    <a:cxn ang="0">
                      <a:pos x="238" y="763"/>
                    </a:cxn>
                    <a:cxn ang="0">
                      <a:pos x="249" y="785"/>
                    </a:cxn>
                    <a:cxn ang="0">
                      <a:pos x="295" y="720"/>
                    </a:cxn>
                    <a:cxn ang="0">
                      <a:pos x="327" y="707"/>
                    </a:cxn>
                    <a:cxn ang="0">
                      <a:pos x="372" y="606"/>
                    </a:cxn>
                    <a:cxn ang="0">
                      <a:pos x="348" y="576"/>
                    </a:cxn>
                    <a:cxn ang="0">
                      <a:pos x="360" y="550"/>
                    </a:cxn>
                    <a:cxn ang="0">
                      <a:pos x="390" y="558"/>
                    </a:cxn>
                    <a:cxn ang="0">
                      <a:pos x="390" y="512"/>
                    </a:cxn>
                    <a:cxn ang="0">
                      <a:pos x="348" y="505"/>
                    </a:cxn>
                    <a:cxn ang="0">
                      <a:pos x="416" y="381"/>
                    </a:cxn>
                    <a:cxn ang="0">
                      <a:pos x="463" y="381"/>
                    </a:cxn>
                    <a:cxn ang="0">
                      <a:pos x="498" y="327"/>
                    </a:cxn>
                    <a:cxn ang="0">
                      <a:pos x="475" y="282"/>
                    </a:cxn>
                    <a:cxn ang="0">
                      <a:pos x="540" y="271"/>
                    </a:cxn>
                    <a:cxn ang="0">
                      <a:pos x="573" y="291"/>
                    </a:cxn>
                    <a:cxn ang="0">
                      <a:pos x="463" y="458"/>
                    </a:cxn>
                    <a:cxn ang="0">
                      <a:pos x="487" y="541"/>
                    </a:cxn>
                    <a:cxn ang="0">
                      <a:pos x="553" y="526"/>
                    </a:cxn>
                    <a:cxn ang="0">
                      <a:pos x="585" y="541"/>
                    </a:cxn>
                    <a:cxn ang="0">
                      <a:pos x="691" y="512"/>
                    </a:cxn>
                    <a:cxn ang="0">
                      <a:pos x="799" y="470"/>
                    </a:cxn>
                    <a:cxn ang="0">
                      <a:pos x="772" y="44"/>
                    </a:cxn>
                    <a:cxn ang="0">
                      <a:pos x="722" y="77"/>
                    </a:cxn>
                  </a:cxnLst>
                  <a:rect l="0" t="0" r="r" b="b"/>
                  <a:pathLst>
                    <a:path w="799" h="785">
                      <a:moveTo>
                        <a:pt x="722" y="77"/>
                      </a:moveTo>
                      <a:lnTo>
                        <a:pt x="713" y="30"/>
                      </a:lnTo>
                      <a:lnTo>
                        <a:pt x="664" y="30"/>
                      </a:lnTo>
                      <a:lnTo>
                        <a:pt x="641" y="0"/>
                      </a:lnTo>
                      <a:lnTo>
                        <a:pt x="608" y="22"/>
                      </a:lnTo>
                      <a:lnTo>
                        <a:pt x="562" y="0"/>
                      </a:lnTo>
                      <a:lnTo>
                        <a:pt x="519" y="44"/>
                      </a:lnTo>
                      <a:lnTo>
                        <a:pt x="498" y="22"/>
                      </a:lnTo>
                      <a:lnTo>
                        <a:pt x="304" y="134"/>
                      </a:lnTo>
                      <a:lnTo>
                        <a:pt x="304" y="200"/>
                      </a:lnTo>
                      <a:lnTo>
                        <a:pt x="226" y="223"/>
                      </a:lnTo>
                      <a:lnTo>
                        <a:pt x="200" y="334"/>
                      </a:lnTo>
                      <a:lnTo>
                        <a:pt x="144" y="348"/>
                      </a:lnTo>
                      <a:lnTo>
                        <a:pt x="155" y="381"/>
                      </a:lnTo>
                      <a:lnTo>
                        <a:pt x="58" y="416"/>
                      </a:lnTo>
                      <a:lnTo>
                        <a:pt x="0" y="458"/>
                      </a:lnTo>
                      <a:lnTo>
                        <a:pt x="46" y="541"/>
                      </a:lnTo>
                      <a:lnTo>
                        <a:pt x="31" y="630"/>
                      </a:lnTo>
                      <a:lnTo>
                        <a:pt x="90" y="630"/>
                      </a:lnTo>
                      <a:lnTo>
                        <a:pt x="190" y="576"/>
                      </a:lnTo>
                      <a:lnTo>
                        <a:pt x="214" y="585"/>
                      </a:lnTo>
                      <a:lnTo>
                        <a:pt x="190" y="630"/>
                      </a:lnTo>
                      <a:lnTo>
                        <a:pt x="226" y="662"/>
                      </a:lnTo>
                      <a:lnTo>
                        <a:pt x="200" y="699"/>
                      </a:lnTo>
                      <a:lnTo>
                        <a:pt x="249" y="707"/>
                      </a:lnTo>
                      <a:lnTo>
                        <a:pt x="238" y="763"/>
                      </a:lnTo>
                      <a:lnTo>
                        <a:pt x="249" y="785"/>
                      </a:lnTo>
                      <a:lnTo>
                        <a:pt x="295" y="720"/>
                      </a:lnTo>
                      <a:lnTo>
                        <a:pt x="327" y="707"/>
                      </a:lnTo>
                      <a:lnTo>
                        <a:pt x="372" y="606"/>
                      </a:lnTo>
                      <a:lnTo>
                        <a:pt x="348" y="576"/>
                      </a:lnTo>
                      <a:lnTo>
                        <a:pt x="360" y="550"/>
                      </a:lnTo>
                      <a:lnTo>
                        <a:pt x="390" y="558"/>
                      </a:lnTo>
                      <a:lnTo>
                        <a:pt x="390" y="512"/>
                      </a:lnTo>
                      <a:lnTo>
                        <a:pt x="348" y="505"/>
                      </a:lnTo>
                      <a:lnTo>
                        <a:pt x="416" y="381"/>
                      </a:lnTo>
                      <a:lnTo>
                        <a:pt x="463" y="381"/>
                      </a:lnTo>
                      <a:lnTo>
                        <a:pt x="498" y="327"/>
                      </a:lnTo>
                      <a:lnTo>
                        <a:pt x="475" y="282"/>
                      </a:lnTo>
                      <a:lnTo>
                        <a:pt x="540" y="271"/>
                      </a:lnTo>
                      <a:lnTo>
                        <a:pt x="573" y="291"/>
                      </a:lnTo>
                      <a:lnTo>
                        <a:pt x="463" y="458"/>
                      </a:lnTo>
                      <a:lnTo>
                        <a:pt x="487" y="541"/>
                      </a:lnTo>
                      <a:lnTo>
                        <a:pt x="553" y="526"/>
                      </a:lnTo>
                      <a:lnTo>
                        <a:pt x="585" y="541"/>
                      </a:lnTo>
                      <a:lnTo>
                        <a:pt x="691" y="512"/>
                      </a:lnTo>
                      <a:lnTo>
                        <a:pt x="799" y="470"/>
                      </a:lnTo>
                      <a:lnTo>
                        <a:pt x="772" y="44"/>
                      </a:lnTo>
                      <a:lnTo>
                        <a:pt x="722" y="7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2" name="Freeform 17"/>
                <p:cNvSpPr>
                  <a:spLocks/>
                </p:cNvSpPr>
                <p:nvPr/>
              </p:nvSpPr>
              <p:spPr bwMode="auto">
                <a:xfrm>
                  <a:off x="5022" y="1315"/>
                  <a:ext cx="745" cy="648"/>
                </a:xfrm>
                <a:custGeom>
                  <a:avLst/>
                  <a:gdLst/>
                  <a:ahLst/>
                  <a:cxnLst>
                    <a:cxn ang="0">
                      <a:pos x="554" y="34"/>
                    </a:cxn>
                    <a:cxn ang="0">
                      <a:pos x="654" y="46"/>
                    </a:cxn>
                    <a:cxn ang="0">
                      <a:pos x="747" y="101"/>
                    </a:cxn>
                    <a:cxn ang="0">
                      <a:pos x="769" y="34"/>
                    </a:cxn>
                    <a:cxn ang="0">
                      <a:pos x="859" y="46"/>
                    </a:cxn>
                    <a:cxn ang="0">
                      <a:pos x="1081" y="90"/>
                    </a:cxn>
                    <a:cxn ang="0">
                      <a:pos x="1229" y="149"/>
                    </a:cxn>
                    <a:cxn ang="0">
                      <a:pos x="1297" y="191"/>
                    </a:cxn>
                    <a:cxn ang="0">
                      <a:pos x="1309" y="304"/>
                    </a:cxn>
                    <a:cxn ang="0">
                      <a:pos x="1297" y="372"/>
                    </a:cxn>
                    <a:cxn ang="0">
                      <a:pos x="1218" y="257"/>
                    </a:cxn>
                    <a:cxn ang="0">
                      <a:pos x="1116" y="235"/>
                    </a:cxn>
                    <a:cxn ang="0">
                      <a:pos x="1036" y="291"/>
                    </a:cxn>
                    <a:cxn ang="0">
                      <a:pos x="1128" y="372"/>
                    </a:cxn>
                    <a:cxn ang="0">
                      <a:pos x="1116" y="485"/>
                    </a:cxn>
                    <a:cxn ang="0">
                      <a:pos x="1004" y="458"/>
                    </a:cxn>
                    <a:cxn ang="0">
                      <a:pos x="859" y="485"/>
                    </a:cxn>
                    <a:cxn ang="0">
                      <a:pos x="732" y="621"/>
                    </a:cxn>
                    <a:cxn ang="0">
                      <a:pos x="788" y="652"/>
                    </a:cxn>
                    <a:cxn ang="0">
                      <a:pos x="754" y="803"/>
                    </a:cxn>
                    <a:cxn ang="0">
                      <a:pos x="699" y="854"/>
                    </a:cxn>
                    <a:cxn ang="0">
                      <a:pos x="643" y="925"/>
                    </a:cxn>
                    <a:cxn ang="0">
                      <a:pos x="597" y="743"/>
                    </a:cxn>
                    <a:cxn ang="0">
                      <a:pos x="586" y="640"/>
                    </a:cxn>
                    <a:cxn ang="0">
                      <a:pos x="654" y="621"/>
                    </a:cxn>
                    <a:cxn ang="0">
                      <a:pos x="631" y="496"/>
                    </a:cxn>
                    <a:cxn ang="0">
                      <a:pos x="495" y="562"/>
                    </a:cxn>
                    <a:cxn ang="0">
                      <a:pos x="403" y="517"/>
                    </a:cxn>
                    <a:cxn ang="0">
                      <a:pos x="169" y="775"/>
                    </a:cxn>
                    <a:cxn ang="0">
                      <a:pos x="228" y="1002"/>
                    </a:cxn>
                    <a:cxn ang="0">
                      <a:pos x="93" y="1272"/>
                    </a:cxn>
                    <a:cxn ang="0">
                      <a:pos x="0" y="1252"/>
                    </a:cxn>
                    <a:cxn ang="0">
                      <a:pos x="506" y="22"/>
                    </a:cxn>
                  </a:cxnLst>
                  <a:rect l="0" t="0" r="r" b="b"/>
                  <a:pathLst>
                    <a:path w="1386" h="1272">
                      <a:moveTo>
                        <a:pt x="506" y="22"/>
                      </a:moveTo>
                      <a:lnTo>
                        <a:pt x="554" y="34"/>
                      </a:lnTo>
                      <a:lnTo>
                        <a:pt x="554" y="0"/>
                      </a:lnTo>
                      <a:lnTo>
                        <a:pt x="654" y="46"/>
                      </a:lnTo>
                      <a:lnTo>
                        <a:pt x="699" y="22"/>
                      </a:lnTo>
                      <a:lnTo>
                        <a:pt x="747" y="101"/>
                      </a:lnTo>
                      <a:lnTo>
                        <a:pt x="821" y="77"/>
                      </a:lnTo>
                      <a:lnTo>
                        <a:pt x="769" y="34"/>
                      </a:lnTo>
                      <a:lnTo>
                        <a:pt x="788" y="0"/>
                      </a:lnTo>
                      <a:lnTo>
                        <a:pt x="859" y="46"/>
                      </a:lnTo>
                      <a:lnTo>
                        <a:pt x="933" y="22"/>
                      </a:lnTo>
                      <a:lnTo>
                        <a:pt x="1081" y="90"/>
                      </a:lnTo>
                      <a:lnTo>
                        <a:pt x="1093" y="149"/>
                      </a:lnTo>
                      <a:lnTo>
                        <a:pt x="1229" y="149"/>
                      </a:lnTo>
                      <a:lnTo>
                        <a:pt x="1238" y="227"/>
                      </a:lnTo>
                      <a:lnTo>
                        <a:pt x="1297" y="191"/>
                      </a:lnTo>
                      <a:lnTo>
                        <a:pt x="1386" y="248"/>
                      </a:lnTo>
                      <a:lnTo>
                        <a:pt x="1309" y="304"/>
                      </a:lnTo>
                      <a:lnTo>
                        <a:pt x="1342" y="349"/>
                      </a:lnTo>
                      <a:lnTo>
                        <a:pt x="1297" y="372"/>
                      </a:lnTo>
                      <a:lnTo>
                        <a:pt x="1218" y="336"/>
                      </a:lnTo>
                      <a:lnTo>
                        <a:pt x="1218" y="257"/>
                      </a:lnTo>
                      <a:lnTo>
                        <a:pt x="1161" y="268"/>
                      </a:lnTo>
                      <a:lnTo>
                        <a:pt x="1116" y="235"/>
                      </a:lnTo>
                      <a:lnTo>
                        <a:pt x="1128" y="325"/>
                      </a:lnTo>
                      <a:lnTo>
                        <a:pt x="1036" y="291"/>
                      </a:lnTo>
                      <a:lnTo>
                        <a:pt x="1027" y="336"/>
                      </a:lnTo>
                      <a:lnTo>
                        <a:pt x="1128" y="372"/>
                      </a:lnTo>
                      <a:lnTo>
                        <a:pt x="1169" y="441"/>
                      </a:lnTo>
                      <a:lnTo>
                        <a:pt x="1116" y="485"/>
                      </a:lnTo>
                      <a:lnTo>
                        <a:pt x="1073" y="417"/>
                      </a:lnTo>
                      <a:lnTo>
                        <a:pt x="1004" y="458"/>
                      </a:lnTo>
                      <a:lnTo>
                        <a:pt x="923" y="550"/>
                      </a:lnTo>
                      <a:lnTo>
                        <a:pt x="859" y="485"/>
                      </a:lnTo>
                      <a:lnTo>
                        <a:pt x="811" y="530"/>
                      </a:lnTo>
                      <a:lnTo>
                        <a:pt x="732" y="621"/>
                      </a:lnTo>
                      <a:lnTo>
                        <a:pt x="769" y="631"/>
                      </a:lnTo>
                      <a:lnTo>
                        <a:pt x="788" y="652"/>
                      </a:lnTo>
                      <a:lnTo>
                        <a:pt x="802" y="710"/>
                      </a:lnTo>
                      <a:lnTo>
                        <a:pt x="754" y="803"/>
                      </a:lnTo>
                      <a:lnTo>
                        <a:pt x="754" y="854"/>
                      </a:lnTo>
                      <a:lnTo>
                        <a:pt x="699" y="854"/>
                      </a:lnTo>
                      <a:lnTo>
                        <a:pt x="687" y="948"/>
                      </a:lnTo>
                      <a:lnTo>
                        <a:pt x="643" y="925"/>
                      </a:lnTo>
                      <a:lnTo>
                        <a:pt x="654" y="877"/>
                      </a:lnTo>
                      <a:lnTo>
                        <a:pt x="597" y="743"/>
                      </a:lnTo>
                      <a:lnTo>
                        <a:pt x="609" y="686"/>
                      </a:lnTo>
                      <a:lnTo>
                        <a:pt x="586" y="640"/>
                      </a:lnTo>
                      <a:lnTo>
                        <a:pt x="609" y="600"/>
                      </a:lnTo>
                      <a:lnTo>
                        <a:pt x="654" y="621"/>
                      </a:lnTo>
                      <a:lnTo>
                        <a:pt x="699" y="539"/>
                      </a:lnTo>
                      <a:lnTo>
                        <a:pt x="631" y="496"/>
                      </a:lnTo>
                      <a:lnTo>
                        <a:pt x="542" y="450"/>
                      </a:lnTo>
                      <a:lnTo>
                        <a:pt x="495" y="562"/>
                      </a:lnTo>
                      <a:lnTo>
                        <a:pt x="418" y="585"/>
                      </a:lnTo>
                      <a:lnTo>
                        <a:pt x="403" y="517"/>
                      </a:lnTo>
                      <a:lnTo>
                        <a:pt x="301" y="530"/>
                      </a:lnTo>
                      <a:lnTo>
                        <a:pt x="169" y="775"/>
                      </a:lnTo>
                      <a:lnTo>
                        <a:pt x="236" y="967"/>
                      </a:lnTo>
                      <a:lnTo>
                        <a:pt x="228" y="1002"/>
                      </a:lnTo>
                      <a:lnTo>
                        <a:pt x="159" y="1216"/>
                      </a:lnTo>
                      <a:lnTo>
                        <a:pt x="93" y="1272"/>
                      </a:lnTo>
                      <a:lnTo>
                        <a:pt x="44" y="1225"/>
                      </a:lnTo>
                      <a:lnTo>
                        <a:pt x="0" y="1252"/>
                      </a:lnTo>
                      <a:lnTo>
                        <a:pt x="55" y="1082"/>
                      </a:lnTo>
                      <a:lnTo>
                        <a:pt x="506" y="2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3" name="Freeform 18"/>
                <p:cNvSpPr>
                  <a:spLocks/>
                </p:cNvSpPr>
                <p:nvPr/>
              </p:nvSpPr>
              <p:spPr bwMode="auto">
                <a:xfrm>
                  <a:off x="1045" y="1132"/>
                  <a:ext cx="158" cy="113"/>
                </a:xfrm>
                <a:custGeom>
                  <a:avLst/>
                  <a:gdLst/>
                  <a:ahLst/>
                  <a:cxnLst>
                    <a:cxn ang="0">
                      <a:pos x="172" y="130"/>
                    </a:cxn>
                    <a:cxn ang="0">
                      <a:pos x="153" y="175"/>
                    </a:cxn>
                    <a:cxn ang="0">
                      <a:pos x="119" y="166"/>
                    </a:cxn>
                    <a:cxn ang="0">
                      <a:pos x="119" y="198"/>
                    </a:cxn>
                    <a:cxn ang="0">
                      <a:pos x="88" y="220"/>
                    </a:cxn>
                    <a:cxn ang="0">
                      <a:pos x="65" y="154"/>
                    </a:cxn>
                    <a:cxn ang="0">
                      <a:pos x="21" y="154"/>
                    </a:cxn>
                    <a:cxn ang="0">
                      <a:pos x="0" y="98"/>
                    </a:cxn>
                    <a:cxn ang="0">
                      <a:pos x="76" y="98"/>
                    </a:cxn>
                    <a:cxn ang="0">
                      <a:pos x="88" y="44"/>
                    </a:cxn>
                    <a:cxn ang="0">
                      <a:pos x="162" y="0"/>
                    </a:cxn>
                    <a:cxn ang="0">
                      <a:pos x="226" y="0"/>
                    </a:cxn>
                    <a:cxn ang="0">
                      <a:pos x="263" y="23"/>
                    </a:cxn>
                    <a:cxn ang="0">
                      <a:pos x="294" y="23"/>
                    </a:cxn>
                    <a:cxn ang="0">
                      <a:pos x="294" y="55"/>
                    </a:cxn>
                    <a:cxn ang="0">
                      <a:pos x="172" y="122"/>
                    </a:cxn>
                    <a:cxn ang="0">
                      <a:pos x="172" y="130"/>
                    </a:cxn>
                  </a:cxnLst>
                  <a:rect l="0" t="0" r="r" b="b"/>
                  <a:pathLst>
                    <a:path w="294" h="220">
                      <a:moveTo>
                        <a:pt x="172" y="130"/>
                      </a:moveTo>
                      <a:lnTo>
                        <a:pt x="153" y="175"/>
                      </a:lnTo>
                      <a:lnTo>
                        <a:pt x="119" y="166"/>
                      </a:lnTo>
                      <a:lnTo>
                        <a:pt x="119" y="198"/>
                      </a:lnTo>
                      <a:lnTo>
                        <a:pt x="88" y="220"/>
                      </a:lnTo>
                      <a:lnTo>
                        <a:pt x="65" y="154"/>
                      </a:lnTo>
                      <a:lnTo>
                        <a:pt x="21" y="154"/>
                      </a:lnTo>
                      <a:lnTo>
                        <a:pt x="0" y="98"/>
                      </a:lnTo>
                      <a:lnTo>
                        <a:pt x="76" y="98"/>
                      </a:lnTo>
                      <a:lnTo>
                        <a:pt x="88" y="44"/>
                      </a:lnTo>
                      <a:lnTo>
                        <a:pt x="162" y="0"/>
                      </a:lnTo>
                      <a:lnTo>
                        <a:pt x="226" y="0"/>
                      </a:lnTo>
                      <a:lnTo>
                        <a:pt x="263" y="23"/>
                      </a:lnTo>
                      <a:lnTo>
                        <a:pt x="294" y="23"/>
                      </a:lnTo>
                      <a:lnTo>
                        <a:pt x="294" y="55"/>
                      </a:lnTo>
                      <a:lnTo>
                        <a:pt x="172" y="122"/>
                      </a:lnTo>
                      <a:lnTo>
                        <a:pt x="172" y="13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4" name="Freeform 19"/>
                <p:cNvSpPr>
                  <a:spLocks/>
                </p:cNvSpPr>
                <p:nvPr/>
              </p:nvSpPr>
              <p:spPr bwMode="auto">
                <a:xfrm>
                  <a:off x="1167" y="1171"/>
                  <a:ext cx="233" cy="136"/>
                </a:xfrm>
                <a:custGeom>
                  <a:avLst/>
                  <a:gdLst/>
                  <a:ahLst/>
                  <a:cxnLst>
                    <a:cxn ang="0">
                      <a:pos x="0" y="54"/>
                    </a:cxn>
                    <a:cxn ang="0">
                      <a:pos x="114" y="0"/>
                    </a:cxn>
                    <a:cxn ang="0">
                      <a:pos x="123" y="31"/>
                    </a:cxn>
                    <a:cxn ang="0">
                      <a:pos x="154" y="10"/>
                    </a:cxn>
                    <a:cxn ang="0">
                      <a:pos x="189" y="10"/>
                    </a:cxn>
                    <a:cxn ang="0">
                      <a:pos x="189" y="54"/>
                    </a:cxn>
                    <a:cxn ang="0">
                      <a:pos x="243" y="22"/>
                    </a:cxn>
                    <a:cxn ang="0">
                      <a:pos x="268" y="22"/>
                    </a:cxn>
                    <a:cxn ang="0">
                      <a:pos x="268" y="65"/>
                    </a:cxn>
                    <a:cxn ang="0">
                      <a:pos x="299" y="22"/>
                    </a:cxn>
                    <a:cxn ang="0">
                      <a:pos x="343" y="31"/>
                    </a:cxn>
                    <a:cxn ang="0">
                      <a:pos x="366" y="132"/>
                    </a:cxn>
                    <a:cxn ang="0">
                      <a:pos x="434" y="167"/>
                    </a:cxn>
                    <a:cxn ang="0">
                      <a:pos x="420" y="199"/>
                    </a:cxn>
                    <a:cxn ang="0">
                      <a:pos x="352" y="185"/>
                    </a:cxn>
                    <a:cxn ang="0">
                      <a:pos x="385" y="230"/>
                    </a:cxn>
                    <a:cxn ang="0">
                      <a:pos x="320" y="252"/>
                    </a:cxn>
                    <a:cxn ang="0">
                      <a:pos x="256" y="167"/>
                    </a:cxn>
                    <a:cxn ang="0">
                      <a:pos x="189" y="267"/>
                    </a:cxn>
                    <a:cxn ang="0">
                      <a:pos x="23" y="199"/>
                    </a:cxn>
                    <a:cxn ang="0">
                      <a:pos x="133" y="185"/>
                    </a:cxn>
                    <a:cxn ang="0">
                      <a:pos x="14" y="144"/>
                    </a:cxn>
                    <a:cxn ang="0">
                      <a:pos x="14" y="113"/>
                    </a:cxn>
                    <a:cxn ang="0">
                      <a:pos x="80" y="99"/>
                    </a:cxn>
                    <a:cxn ang="0">
                      <a:pos x="58" y="78"/>
                    </a:cxn>
                    <a:cxn ang="0">
                      <a:pos x="0" y="90"/>
                    </a:cxn>
                    <a:cxn ang="0">
                      <a:pos x="0" y="54"/>
                    </a:cxn>
                  </a:cxnLst>
                  <a:rect l="0" t="0" r="r" b="b"/>
                  <a:pathLst>
                    <a:path w="434" h="267">
                      <a:moveTo>
                        <a:pt x="0" y="54"/>
                      </a:moveTo>
                      <a:lnTo>
                        <a:pt x="114" y="0"/>
                      </a:lnTo>
                      <a:lnTo>
                        <a:pt x="123" y="31"/>
                      </a:lnTo>
                      <a:lnTo>
                        <a:pt x="154" y="10"/>
                      </a:lnTo>
                      <a:lnTo>
                        <a:pt x="189" y="10"/>
                      </a:lnTo>
                      <a:lnTo>
                        <a:pt x="189" y="54"/>
                      </a:lnTo>
                      <a:lnTo>
                        <a:pt x="243" y="22"/>
                      </a:lnTo>
                      <a:lnTo>
                        <a:pt x="268" y="22"/>
                      </a:lnTo>
                      <a:lnTo>
                        <a:pt x="268" y="65"/>
                      </a:lnTo>
                      <a:lnTo>
                        <a:pt x="299" y="22"/>
                      </a:lnTo>
                      <a:lnTo>
                        <a:pt x="343" y="31"/>
                      </a:lnTo>
                      <a:lnTo>
                        <a:pt x="366" y="132"/>
                      </a:lnTo>
                      <a:lnTo>
                        <a:pt x="434" y="167"/>
                      </a:lnTo>
                      <a:lnTo>
                        <a:pt x="420" y="199"/>
                      </a:lnTo>
                      <a:lnTo>
                        <a:pt x="352" y="185"/>
                      </a:lnTo>
                      <a:lnTo>
                        <a:pt x="385" y="230"/>
                      </a:lnTo>
                      <a:lnTo>
                        <a:pt x="320" y="252"/>
                      </a:lnTo>
                      <a:lnTo>
                        <a:pt x="256" y="167"/>
                      </a:lnTo>
                      <a:lnTo>
                        <a:pt x="189" y="267"/>
                      </a:lnTo>
                      <a:lnTo>
                        <a:pt x="23" y="199"/>
                      </a:lnTo>
                      <a:lnTo>
                        <a:pt x="133" y="185"/>
                      </a:lnTo>
                      <a:lnTo>
                        <a:pt x="14" y="144"/>
                      </a:lnTo>
                      <a:lnTo>
                        <a:pt x="14" y="113"/>
                      </a:lnTo>
                      <a:lnTo>
                        <a:pt x="80" y="99"/>
                      </a:lnTo>
                      <a:lnTo>
                        <a:pt x="58" y="78"/>
                      </a:lnTo>
                      <a:lnTo>
                        <a:pt x="0" y="90"/>
                      </a:lnTo>
                      <a:lnTo>
                        <a:pt x="0" y="5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5" name="Freeform 20"/>
                <p:cNvSpPr>
                  <a:spLocks/>
                </p:cNvSpPr>
                <p:nvPr/>
              </p:nvSpPr>
              <p:spPr bwMode="auto">
                <a:xfrm>
                  <a:off x="1421" y="1266"/>
                  <a:ext cx="42" cy="41"/>
                </a:xfrm>
                <a:custGeom>
                  <a:avLst/>
                  <a:gdLst/>
                  <a:ahLst/>
                  <a:cxnLst>
                    <a:cxn ang="0">
                      <a:pos x="0" y="23"/>
                    </a:cxn>
                    <a:cxn ang="0">
                      <a:pos x="55" y="0"/>
                    </a:cxn>
                    <a:cxn ang="0">
                      <a:pos x="77" y="45"/>
                    </a:cxn>
                    <a:cxn ang="0">
                      <a:pos x="46" y="82"/>
                    </a:cxn>
                    <a:cxn ang="0">
                      <a:pos x="0" y="54"/>
                    </a:cxn>
                    <a:cxn ang="0">
                      <a:pos x="0" y="23"/>
                    </a:cxn>
                  </a:cxnLst>
                  <a:rect l="0" t="0" r="r" b="b"/>
                  <a:pathLst>
                    <a:path w="77" h="82">
                      <a:moveTo>
                        <a:pt x="0" y="23"/>
                      </a:moveTo>
                      <a:lnTo>
                        <a:pt x="55" y="0"/>
                      </a:lnTo>
                      <a:lnTo>
                        <a:pt x="77" y="45"/>
                      </a:lnTo>
                      <a:lnTo>
                        <a:pt x="46" y="82"/>
                      </a:lnTo>
                      <a:lnTo>
                        <a:pt x="0" y="54"/>
                      </a:lnTo>
                      <a:lnTo>
                        <a:pt x="0" y="2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6" name="Freeform 21"/>
                <p:cNvSpPr>
                  <a:spLocks/>
                </p:cNvSpPr>
                <p:nvPr/>
              </p:nvSpPr>
              <p:spPr bwMode="auto">
                <a:xfrm>
                  <a:off x="1149" y="1026"/>
                  <a:ext cx="119" cy="84"/>
                </a:xfrm>
                <a:custGeom>
                  <a:avLst/>
                  <a:gdLst/>
                  <a:ahLst/>
                  <a:cxnLst>
                    <a:cxn ang="0">
                      <a:pos x="0" y="145"/>
                    </a:cxn>
                    <a:cxn ang="0">
                      <a:pos x="54" y="77"/>
                    </a:cxn>
                    <a:cxn ang="0">
                      <a:pos x="31" y="32"/>
                    </a:cxn>
                    <a:cxn ang="0">
                      <a:pos x="133" y="0"/>
                    </a:cxn>
                    <a:cxn ang="0">
                      <a:pos x="154" y="32"/>
                    </a:cxn>
                    <a:cxn ang="0">
                      <a:pos x="220" y="11"/>
                    </a:cxn>
                    <a:cxn ang="0">
                      <a:pos x="213" y="55"/>
                    </a:cxn>
                    <a:cxn ang="0">
                      <a:pos x="145" y="65"/>
                    </a:cxn>
                    <a:cxn ang="0">
                      <a:pos x="54" y="165"/>
                    </a:cxn>
                    <a:cxn ang="0">
                      <a:pos x="0" y="145"/>
                    </a:cxn>
                  </a:cxnLst>
                  <a:rect l="0" t="0" r="r" b="b"/>
                  <a:pathLst>
                    <a:path w="220" h="165">
                      <a:moveTo>
                        <a:pt x="0" y="145"/>
                      </a:moveTo>
                      <a:lnTo>
                        <a:pt x="54" y="77"/>
                      </a:lnTo>
                      <a:lnTo>
                        <a:pt x="31" y="32"/>
                      </a:lnTo>
                      <a:lnTo>
                        <a:pt x="133" y="0"/>
                      </a:lnTo>
                      <a:lnTo>
                        <a:pt x="154" y="32"/>
                      </a:lnTo>
                      <a:lnTo>
                        <a:pt x="220" y="11"/>
                      </a:lnTo>
                      <a:lnTo>
                        <a:pt x="213" y="55"/>
                      </a:lnTo>
                      <a:lnTo>
                        <a:pt x="145" y="65"/>
                      </a:lnTo>
                      <a:lnTo>
                        <a:pt x="54" y="165"/>
                      </a:lnTo>
                      <a:lnTo>
                        <a:pt x="0" y="14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7" name="Freeform 22"/>
                <p:cNvSpPr>
                  <a:spLocks/>
                </p:cNvSpPr>
                <p:nvPr/>
              </p:nvSpPr>
              <p:spPr bwMode="auto">
                <a:xfrm>
                  <a:off x="1255" y="1060"/>
                  <a:ext cx="119" cy="89"/>
                </a:xfrm>
                <a:custGeom>
                  <a:avLst/>
                  <a:gdLst/>
                  <a:ahLst/>
                  <a:cxnLst>
                    <a:cxn ang="0">
                      <a:pos x="0" y="47"/>
                    </a:cxn>
                    <a:cxn ang="0">
                      <a:pos x="67" y="54"/>
                    </a:cxn>
                    <a:cxn ang="0">
                      <a:pos x="67" y="100"/>
                    </a:cxn>
                    <a:cxn ang="0">
                      <a:pos x="123" y="89"/>
                    </a:cxn>
                    <a:cxn ang="0">
                      <a:pos x="123" y="47"/>
                    </a:cxn>
                    <a:cxn ang="0">
                      <a:pos x="154" y="21"/>
                    </a:cxn>
                    <a:cxn ang="0">
                      <a:pos x="165" y="0"/>
                    </a:cxn>
                    <a:cxn ang="0">
                      <a:pos x="177" y="21"/>
                    </a:cxn>
                    <a:cxn ang="0">
                      <a:pos x="165" y="68"/>
                    </a:cxn>
                    <a:cxn ang="0">
                      <a:pos x="219" y="80"/>
                    </a:cxn>
                    <a:cxn ang="0">
                      <a:pos x="200" y="143"/>
                    </a:cxn>
                    <a:cxn ang="0">
                      <a:pos x="154" y="131"/>
                    </a:cxn>
                    <a:cxn ang="0">
                      <a:pos x="90" y="175"/>
                    </a:cxn>
                    <a:cxn ang="0">
                      <a:pos x="0" y="166"/>
                    </a:cxn>
                    <a:cxn ang="0">
                      <a:pos x="0" y="143"/>
                    </a:cxn>
                    <a:cxn ang="0">
                      <a:pos x="67" y="131"/>
                    </a:cxn>
                    <a:cxn ang="0">
                      <a:pos x="0" y="47"/>
                    </a:cxn>
                  </a:cxnLst>
                  <a:rect l="0" t="0" r="r" b="b"/>
                  <a:pathLst>
                    <a:path w="219" h="175">
                      <a:moveTo>
                        <a:pt x="0" y="47"/>
                      </a:moveTo>
                      <a:lnTo>
                        <a:pt x="67" y="54"/>
                      </a:lnTo>
                      <a:lnTo>
                        <a:pt x="67" y="100"/>
                      </a:lnTo>
                      <a:lnTo>
                        <a:pt x="123" y="89"/>
                      </a:lnTo>
                      <a:lnTo>
                        <a:pt x="123" y="47"/>
                      </a:lnTo>
                      <a:lnTo>
                        <a:pt x="154" y="21"/>
                      </a:lnTo>
                      <a:lnTo>
                        <a:pt x="165" y="0"/>
                      </a:lnTo>
                      <a:lnTo>
                        <a:pt x="177" y="21"/>
                      </a:lnTo>
                      <a:lnTo>
                        <a:pt x="165" y="68"/>
                      </a:lnTo>
                      <a:lnTo>
                        <a:pt x="219" y="80"/>
                      </a:lnTo>
                      <a:lnTo>
                        <a:pt x="200" y="143"/>
                      </a:lnTo>
                      <a:lnTo>
                        <a:pt x="154" y="131"/>
                      </a:lnTo>
                      <a:lnTo>
                        <a:pt x="90" y="175"/>
                      </a:lnTo>
                      <a:lnTo>
                        <a:pt x="0" y="166"/>
                      </a:lnTo>
                      <a:lnTo>
                        <a:pt x="0" y="143"/>
                      </a:lnTo>
                      <a:lnTo>
                        <a:pt x="67" y="131"/>
                      </a:lnTo>
                      <a:lnTo>
                        <a:pt x="0" y="4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8" name="Freeform 23"/>
                <p:cNvSpPr>
                  <a:spLocks/>
                </p:cNvSpPr>
                <p:nvPr/>
              </p:nvSpPr>
              <p:spPr bwMode="auto">
                <a:xfrm>
                  <a:off x="1291" y="1026"/>
                  <a:ext cx="43" cy="34"/>
                </a:xfrm>
                <a:custGeom>
                  <a:avLst/>
                  <a:gdLst/>
                  <a:ahLst/>
                  <a:cxnLst>
                    <a:cxn ang="0">
                      <a:pos x="10" y="21"/>
                    </a:cxn>
                    <a:cxn ang="0">
                      <a:pos x="56" y="0"/>
                    </a:cxn>
                    <a:cxn ang="0">
                      <a:pos x="78" y="32"/>
                    </a:cxn>
                    <a:cxn ang="0">
                      <a:pos x="23" y="65"/>
                    </a:cxn>
                    <a:cxn ang="0">
                      <a:pos x="0" y="32"/>
                    </a:cxn>
                    <a:cxn ang="0">
                      <a:pos x="10" y="21"/>
                    </a:cxn>
                  </a:cxnLst>
                  <a:rect l="0" t="0" r="r" b="b"/>
                  <a:pathLst>
                    <a:path w="78" h="65">
                      <a:moveTo>
                        <a:pt x="10" y="21"/>
                      </a:moveTo>
                      <a:lnTo>
                        <a:pt x="56" y="0"/>
                      </a:lnTo>
                      <a:lnTo>
                        <a:pt x="78" y="32"/>
                      </a:lnTo>
                      <a:lnTo>
                        <a:pt x="23" y="65"/>
                      </a:lnTo>
                      <a:lnTo>
                        <a:pt x="0" y="32"/>
                      </a:lnTo>
                      <a:lnTo>
                        <a:pt x="10" y="2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49" name="Freeform 24"/>
                <p:cNvSpPr>
                  <a:spLocks/>
                </p:cNvSpPr>
                <p:nvPr/>
              </p:nvSpPr>
              <p:spPr bwMode="auto">
                <a:xfrm>
                  <a:off x="1400" y="1149"/>
                  <a:ext cx="74" cy="80"/>
                </a:xfrm>
                <a:custGeom>
                  <a:avLst/>
                  <a:gdLst/>
                  <a:ahLst/>
                  <a:cxnLst>
                    <a:cxn ang="0">
                      <a:pos x="0" y="75"/>
                    </a:cxn>
                    <a:cxn ang="0">
                      <a:pos x="4" y="54"/>
                    </a:cxn>
                    <a:cxn ang="0">
                      <a:pos x="40" y="90"/>
                    </a:cxn>
                    <a:cxn ang="0">
                      <a:pos x="63" y="54"/>
                    </a:cxn>
                    <a:cxn ang="0">
                      <a:pos x="40" y="23"/>
                    </a:cxn>
                    <a:cxn ang="0">
                      <a:pos x="63" y="0"/>
                    </a:cxn>
                    <a:cxn ang="0">
                      <a:pos x="126" y="12"/>
                    </a:cxn>
                    <a:cxn ang="0">
                      <a:pos x="107" y="66"/>
                    </a:cxn>
                    <a:cxn ang="0">
                      <a:pos x="138" y="75"/>
                    </a:cxn>
                    <a:cxn ang="0">
                      <a:pos x="126" y="122"/>
                    </a:cxn>
                    <a:cxn ang="0">
                      <a:pos x="72" y="157"/>
                    </a:cxn>
                    <a:cxn ang="0">
                      <a:pos x="0" y="75"/>
                    </a:cxn>
                  </a:cxnLst>
                  <a:rect l="0" t="0" r="r" b="b"/>
                  <a:pathLst>
                    <a:path w="138" h="157">
                      <a:moveTo>
                        <a:pt x="0" y="75"/>
                      </a:moveTo>
                      <a:lnTo>
                        <a:pt x="4" y="54"/>
                      </a:lnTo>
                      <a:lnTo>
                        <a:pt x="40" y="90"/>
                      </a:lnTo>
                      <a:lnTo>
                        <a:pt x="63" y="54"/>
                      </a:lnTo>
                      <a:lnTo>
                        <a:pt x="40" y="23"/>
                      </a:lnTo>
                      <a:lnTo>
                        <a:pt x="63" y="0"/>
                      </a:lnTo>
                      <a:lnTo>
                        <a:pt x="126" y="12"/>
                      </a:lnTo>
                      <a:lnTo>
                        <a:pt x="107" y="66"/>
                      </a:lnTo>
                      <a:lnTo>
                        <a:pt x="138" y="75"/>
                      </a:lnTo>
                      <a:lnTo>
                        <a:pt x="126" y="122"/>
                      </a:lnTo>
                      <a:lnTo>
                        <a:pt x="72" y="157"/>
                      </a:lnTo>
                      <a:lnTo>
                        <a:pt x="0" y="7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0" name="Freeform 25"/>
                <p:cNvSpPr>
                  <a:spLocks/>
                </p:cNvSpPr>
                <p:nvPr/>
              </p:nvSpPr>
              <p:spPr bwMode="auto">
                <a:xfrm>
                  <a:off x="1338" y="1149"/>
                  <a:ext cx="43" cy="27"/>
                </a:xfrm>
                <a:custGeom>
                  <a:avLst/>
                  <a:gdLst/>
                  <a:ahLst/>
                  <a:cxnLst>
                    <a:cxn ang="0">
                      <a:pos x="11" y="12"/>
                    </a:cxn>
                    <a:cxn ang="0">
                      <a:pos x="23" y="54"/>
                    </a:cxn>
                    <a:cxn ang="0">
                      <a:pos x="79" y="23"/>
                    </a:cxn>
                    <a:cxn ang="0">
                      <a:pos x="23" y="0"/>
                    </a:cxn>
                    <a:cxn ang="0">
                      <a:pos x="0" y="12"/>
                    </a:cxn>
                    <a:cxn ang="0">
                      <a:pos x="11" y="12"/>
                    </a:cxn>
                  </a:cxnLst>
                  <a:rect l="0" t="0" r="r" b="b"/>
                  <a:pathLst>
                    <a:path w="79" h="54">
                      <a:moveTo>
                        <a:pt x="11" y="12"/>
                      </a:moveTo>
                      <a:lnTo>
                        <a:pt x="23" y="54"/>
                      </a:lnTo>
                      <a:lnTo>
                        <a:pt x="79" y="23"/>
                      </a:lnTo>
                      <a:lnTo>
                        <a:pt x="23" y="0"/>
                      </a:lnTo>
                      <a:lnTo>
                        <a:pt x="0" y="12"/>
                      </a:lnTo>
                      <a:lnTo>
                        <a:pt x="11" y="1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1" name="Freeform 26"/>
                <p:cNvSpPr>
                  <a:spLocks/>
                </p:cNvSpPr>
                <p:nvPr/>
              </p:nvSpPr>
              <p:spPr bwMode="auto">
                <a:xfrm>
                  <a:off x="1499" y="1155"/>
                  <a:ext cx="58" cy="33"/>
                </a:xfrm>
                <a:custGeom>
                  <a:avLst/>
                  <a:gdLst/>
                  <a:ahLst/>
                  <a:cxnLst>
                    <a:cxn ang="0">
                      <a:pos x="8" y="0"/>
                    </a:cxn>
                    <a:cxn ang="0">
                      <a:pos x="107" y="11"/>
                    </a:cxn>
                    <a:cxn ang="0">
                      <a:pos x="76" y="63"/>
                    </a:cxn>
                    <a:cxn ang="0">
                      <a:pos x="39" y="42"/>
                    </a:cxn>
                    <a:cxn ang="0">
                      <a:pos x="0" y="54"/>
                    </a:cxn>
                    <a:cxn ang="0">
                      <a:pos x="0" y="23"/>
                    </a:cxn>
                    <a:cxn ang="0">
                      <a:pos x="8" y="0"/>
                    </a:cxn>
                  </a:cxnLst>
                  <a:rect l="0" t="0" r="r" b="b"/>
                  <a:pathLst>
                    <a:path w="107" h="63">
                      <a:moveTo>
                        <a:pt x="8" y="0"/>
                      </a:moveTo>
                      <a:lnTo>
                        <a:pt x="107" y="11"/>
                      </a:lnTo>
                      <a:lnTo>
                        <a:pt x="76" y="63"/>
                      </a:lnTo>
                      <a:lnTo>
                        <a:pt x="39" y="42"/>
                      </a:lnTo>
                      <a:lnTo>
                        <a:pt x="0" y="54"/>
                      </a:lnTo>
                      <a:lnTo>
                        <a:pt x="0" y="23"/>
                      </a:lnTo>
                      <a:lnTo>
                        <a:pt x="8"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2" name="Freeform 27"/>
                <p:cNvSpPr>
                  <a:spLocks/>
                </p:cNvSpPr>
                <p:nvPr/>
              </p:nvSpPr>
              <p:spPr bwMode="auto">
                <a:xfrm>
                  <a:off x="1400" y="1037"/>
                  <a:ext cx="119" cy="95"/>
                </a:xfrm>
                <a:custGeom>
                  <a:avLst/>
                  <a:gdLst/>
                  <a:ahLst/>
                  <a:cxnLst>
                    <a:cxn ang="0">
                      <a:pos x="27" y="56"/>
                    </a:cxn>
                    <a:cxn ang="0">
                      <a:pos x="0" y="65"/>
                    </a:cxn>
                    <a:cxn ang="0">
                      <a:pos x="4" y="144"/>
                    </a:cxn>
                    <a:cxn ang="0">
                      <a:pos x="72" y="144"/>
                    </a:cxn>
                    <a:cxn ang="0">
                      <a:pos x="72" y="175"/>
                    </a:cxn>
                    <a:cxn ang="0">
                      <a:pos x="138" y="187"/>
                    </a:cxn>
                    <a:cxn ang="0">
                      <a:pos x="185" y="56"/>
                    </a:cxn>
                    <a:cxn ang="0">
                      <a:pos x="224" y="44"/>
                    </a:cxn>
                    <a:cxn ang="0">
                      <a:pos x="224" y="23"/>
                    </a:cxn>
                    <a:cxn ang="0">
                      <a:pos x="172" y="0"/>
                    </a:cxn>
                    <a:cxn ang="0">
                      <a:pos x="126" y="34"/>
                    </a:cxn>
                    <a:cxn ang="0">
                      <a:pos x="72" y="11"/>
                    </a:cxn>
                    <a:cxn ang="0">
                      <a:pos x="54" y="34"/>
                    </a:cxn>
                    <a:cxn ang="0">
                      <a:pos x="107" y="65"/>
                    </a:cxn>
                    <a:cxn ang="0">
                      <a:pos x="63" y="98"/>
                    </a:cxn>
                    <a:cxn ang="0">
                      <a:pos x="27" y="56"/>
                    </a:cxn>
                  </a:cxnLst>
                  <a:rect l="0" t="0" r="r" b="b"/>
                  <a:pathLst>
                    <a:path w="224" h="187">
                      <a:moveTo>
                        <a:pt x="27" y="56"/>
                      </a:moveTo>
                      <a:lnTo>
                        <a:pt x="0" y="65"/>
                      </a:lnTo>
                      <a:lnTo>
                        <a:pt x="4" y="144"/>
                      </a:lnTo>
                      <a:lnTo>
                        <a:pt x="72" y="144"/>
                      </a:lnTo>
                      <a:lnTo>
                        <a:pt x="72" y="175"/>
                      </a:lnTo>
                      <a:lnTo>
                        <a:pt x="138" y="187"/>
                      </a:lnTo>
                      <a:lnTo>
                        <a:pt x="185" y="56"/>
                      </a:lnTo>
                      <a:lnTo>
                        <a:pt x="224" y="44"/>
                      </a:lnTo>
                      <a:lnTo>
                        <a:pt x="224" y="23"/>
                      </a:lnTo>
                      <a:lnTo>
                        <a:pt x="172" y="0"/>
                      </a:lnTo>
                      <a:lnTo>
                        <a:pt x="126" y="34"/>
                      </a:lnTo>
                      <a:lnTo>
                        <a:pt x="72" y="11"/>
                      </a:lnTo>
                      <a:lnTo>
                        <a:pt x="54" y="34"/>
                      </a:lnTo>
                      <a:lnTo>
                        <a:pt x="107" y="65"/>
                      </a:lnTo>
                      <a:lnTo>
                        <a:pt x="63" y="98"/>
                      </a:lnTo>
                      <a:lnTo>
                        <a:pt x="27" y="5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3" name="Freeform 28"/>
                <p:cNvSpPr>
                  <a:spLocks/>
                </p:cNvSpPr>
                <p:nvPr/>
              </p:nvSpPr>
              <p:spPr bwMode="auto">
                <a:xfrm>
                  <a:off x="1402" y="982"/>
                  <a:ext cx="72" cy="61"/>
                </a:xfrm>
                <a:custGeom>
                  <a:avLst/>
                  <a:gdLst/>
                  <a:ahLst/>
                  <a:cxnLst>
                    <a:cxn ang="0">
                      <a:pos x="23" y="87"/>
                    </a:cxn>
                    <a:cxn ang="0">
                      <a:pos x="91" y="87"/>
                    </a:cxn>
                    <a:cxn ang="0">
                      <a:pos x="113" y="119"/>
                    </a:cxn>
                    <a:cxn ang="0">
                      <a:pos x="134" y="45"/>
                    </a:cxn>
                    <a:cxn ang="0">
                      <a:pos x="59" y="32"/>
                    </a:cxn>
                    <a:cxn ang="0">
                      <a:pos x="0" y="0"/>
                    </a:cxn>
                    <a:cxn ang="0">
                      <a:pos x="23" y="87"/>
                    </a:cxn>
                  </a:cxnLst>
                  <a:rect l="0" t="0" r="r" b="b"/>
                  <a:pathLst>
                    <a:path w="134" h="119">
                      <a:moveTo>
                        <a:pt x="23" y="87"/>
                      </a:moveTo>
                      <a:lnTo>
                        <a:pt x="91" y="87"/>
                      </a:lnTo>
                      <a:lnTo>
                        <a:pt x="113" y="119"/>
                      </a:lnTo>
                      <a:lnTo>
                        <a:pt x="134" y="45"/>
                      </a:lnTo>
                      <a:lnTo>
                        <a:pt x="59" y="32"/>
                      </a:lnTo>
                      <a:lnTo>
                        <a:pt x="0" y="0"/>
                      </a:lnTo>
                      <a:lnTo>
                        <a:pt x="23" y="8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4" name="Freeform 29"/>
                <p:cNvSpPr>
                  <a:spLocks/>
                </p:cNvSpPr>
                <p:nvPr/>
              </p:nvSpPr>
              <p:spPr bwMode="auto">
                <a:xfrm>
                  <a:off x="1551" y="860"/>
                  <a:ext cx="453" cy="245"/>
                </a:xfrm>
                <a:custGeom>
                  <a:avLst/>
                  <a:gdLst/>
                  <a:ahLst/>
                  <a:cxnLst>
                    <a:cxn ang="0">
                      <a:pos x="142" y="130"/>
                    </a:cxn>
                    <a:cxn ang="0">
                      <a:pos x="184" y="65"/>
                    </a:cxn>
                    <a:cxn ang="0">
                      <a:pos x="229" y="109"/>
                    </a:cxn>
                    <a:cxn ang="0">
                      <a:pos x="252" y="74"/>
                    </a:cxn>
                    <a:cxn ang="0">
                      <a:pos x="317" y="74"/>
                    </a:cxn>
                    <a:cxn ang="0">
                      <a:pos x="317" y="118"/>
                    </a:cxn>
                    <a:cxn ang="0">
                      <a:pos x="382" y="42"/>
                    </a:cxn>
                    <a:cxn ang="0">
                      <a:pos x="439" y="42"/>
                    </a:cxn>
                    <a:cxn ang="0">
                      <a:pos x="428" y="97"/>
                    </a:cxn>
                    <a:cxn ang="0">
                      <a:pos x="483" y="42"/>
                    </a:cxn>
                    <a:cxn ang="0">
                      <a:pos x="567" y="65"/>
                    </a:cxn>
                    <a:cxn ang="0">
                      <a:pos x="581" y="0"/>
                    </a:cxn>
                    <a:cxn ang="0">
                      <a:pos x="712" y="42"/>
                    </a:cxn>
                    <a:cxn ang="0">
                      <a:pos x="703" y="74"/>
                    </a:cxn>
                    <a:cxn ang="0">
                      <a:pos x="723" y="86"/>
                    </a:cxn>
                    <a:cxn ang="0">
                      <a:pos x="834" y="65"/>
                    </a:cxn>
                    <a:cxn ang="0">
                      <a:pos x="842" y="97"/>
                    </a:cxn>
                    <a:cxn ang="0">
                      <a:pos x="670" y="130"/>
                    </a:cxn>
                    <a:cxn ang="0">
                      <a:pos x="689" y="172"/>
                    </a:cxn>
                    <a:cxn ang="0">
                      <a:pos x="548" y="263"/>
                    </a:cxn>
                    <a:cxn ang="0">
                      <a:pos x="536" y="204"/>
                    </a:cxn>
                    <a:cxn ang="0">
                      <a:pos x="418" y="272"/>
                    </a:cxn>
                    <a:cxn ang="0">
                      <a:pos x="460" y="317"/>
                    </a:cxn>
                    <a:cxn ang="0">
                      <a:pos x="360" y="359"/>
                    </a:cxn>
                    <a:cxn ang="0">
                      <a:pos x="397" y="439"/>
                    </a:cxn>
                    <a:cxn ang="0">
                      <a:pos x="329" y="460"/>
                    </a:cxn>
                    <a:cxn ang="0">
                      <a:pos x="262" y="446"/>
                    </a:cxn>
                    <a:cxn ang="0">
                      <a:pos x="161" y="481"/>
                    </a:cxn>
                    <a:cxn ang="0">
                      <a:pos x="108" y="424"/>
                    </a:cxn>
                    <a:cxn ang="0">
                      <a:pos x="65" y="424"/>
                    </a:cxn>
                    <a:cxn ang="0">
                      <a:pos x="42" y="392"/>
                    </a:cxn>
                    <a:cxn ang="0">
                      <a:pos x="0" y="382"/>
                    </a:cxn>
                    <a:cxn ang="0">
                      <a:pos x="10" y="338"/>
                    </a:cxn>
                    <a:cxn ang="0">
                      <a:pos x="77" y="348"/>
                    </a:cxn>
                    <a:cxn ang="0">
                      <a:pos x="98" y="338"/>
                    </a:cxn>
                    <a:cxn ang="0">
                      <a:pos x="155" y="371"/>
                    </a:cxn>
                    <a:cxn ang="0">
                      <a:pos x="210" y="424"/>
                    </a:cxn>
                    <a:cxn ang="0">
                      <a:pos x="252" y="424"/>
                    </a:cxn>
                    <a:cxn ang="0">
                      <a:pos x="243" y="382"/>
                    </a:cxn>
                    <a:cxn ang="0">
                      <a:pos x="198" y="327"/>
                    </a:cxn>
                    <a:cxn ang="0">
                      <a:pos x="184" y="305"/>
                    </a:cxn>
                    <a:cxn ang="0">
                      <a:pos x="252" y="317"/>
                    </a:cxn>
                    <a:cxn ang="0">
                      <a:pos x="243" y="252"/>
                    </a:cxn>
                    <a:cxn ang="0">
                      <a:pos x="297" y="226"/>
                    </a:cxn>
                    <a:cxn ang="0">
                      <a:pos x="317" y="252"/>
                    </a:cxn>
                    <a:cxn ang="0">
                      <a:pos x="329" y="204"/>
                    </a:cxn>
                    <a:cxn ang="0">
                      <a:pos x="428" y="195"/>
                    </a:cxn>
                    <a:cxn ang="0">
                      <a:pos x="418" y="140"/>
                    </a:cxn>
                    <a:cxn ang="0">
                      <a:pos x="229" y="195"/>
                    </a:cxn>
                    <a:cxn ang="0">
                      <a:pos x="198" y="140"/>
                    </a:cxn>
                    <a:cxn ang="0">
                      <a:pos x="142" y="130"/>
                    </a:cxn>
                  </a:cxnLst>
                  <a:rect l="0" t="0" r="r" b="b"/>
                  <a:pathLst>
                    <a:path w="842" h="481">
                      <a:moveTo>
                        <a:pt x="142" y="130"/>
                      </a:moveTo>
                      <a:lnTo>
                        <a:pt x="184" y="65"/>
                      </a:lnTo>
                      <a:lnTo>
                        <a:pt x="229" y="109"/>
                      </a:lnTo>
                      <a:lnTo>
                        <a:pt x="252" y="74"/>
                      </a:lnTo>
                      <a:lnTo>
                        <a:pt x="317" y="74"/>
                      </a:lnTo>
                      <a:lnTo>
                        <a:pt x="317" y="118"/>
                      </a:lnTo>
                      <a:lnTo>
                        <a:pt x="382" y="42"/>
                      </a:lnTo>
                      <a:lnTo>
                        <a:pt x="439" y="42"/>
                      </a:lnTo>
                      <a:lnTo>
                        <a:pt x="428" y="97"/>
                      </a:lnTo>
                      <a:lnTo>
                        <a:pt x="483" y="42"/>
                      </a:lnTo>
                      <a:lnTo>
                        <a:pt x="567" y="65"/>
                      </a:lnTo>
                      <a:lnTo>
                        <a:pt x="581" y="0"/>
                      </a:lnTo>
                      <a:lnTo>
                        <a:pt x="712" y="42"/>
                      </a:lnTo>
                      <a:lnTo>
                        <a:pt x="703" y="74"/>
                      </a:lnTo>
                      <a:lnTo>
                        <a:pt x="723" y="86"/>
                      </a:lnTo>
                      <a:lnTo>
                        <a:pt x="834" y="65"/>
                      </a:lnTo>
                      <a:lnTo>
                        <a:pt x="842" y="97"/>
                      </a:lnTo>
                      <a:lnTo>
                        <a:pt x="670" y="130"/>
                      </a:lnTo>
                      <a:lnTo>
                        <a:pt x="689" y="172"/>
                      </a:lnTo>
                      <a:lnTo>
                        <a:pt x="548" y="263"/>
                      </a:lnTo>
                      <a:lnTo>
                        <a:pt x="536" y="204"/>
                      </a:lnTo>
                      <a:lnTo>
                        <a:pt x="418" y="272"/>
                      </a:lnTo>
                      <a:lnTo>
                        <a:pt x="460" y="317"/>
                      </a:lnTo>
                      <a:lnTo>
                        <a:pt x="360" y="359"/>
                      </a:lnTo>
                      <a:lnTo>
                        <a:pt x="397" y="439"/>
                      </a:lnTo>
                      <a:lnTo>
                        <a:pt x="329" y="460"/>
                      </a:lnTo>
                      <a:lnTo>
                        <a:pt x="262" y="446"/>
                      </a:lnTo>
                      <a:lnTo>
                        <a:pt x="161" y="481"/>
                      </a:lnTo>
                      <a:lnTo>
                        <a:pt x="108" y="424"/>
                      </a:lnTo>
                      <a:lnTo>
                        <a:pt x="65" y="424"/>
                      </a:lnTo>
                      <a:lnTo>
                        <a:pt x="42" y="392"/>
                      </a:lnTo>
                      <a:lnTo>
                        <a:pt x="0" y="382"/>
                      </a:lnTo>
                      <a:lnTo>
                        <a:pt x="10" y="338"/>
                      </a:lnTo>
                      <a:lnTo>
                        <a:pt x="77" y="348"/>
                      </a:lnTo>
                      <a:lnTo>
                        <a:pt x="98" y="338"/>
                      </a:lnTo>
                      <a:lnTo>
                        <a:pt x="155" y="371"/>
                      </a:lnTo>
                      <a:lnTo>
                        <a:pt x="210" y="424"/>
                      </a:lnTo>
                      <a:lnTo>
                        <a:pt x="252" y="424"/>
                      </a:lnTo>
                      <a:lnTo>
                        <a:pt x="243" y="382"/>
                      </a:lnTo>
                      <a:lnTo>
                        <a:pt x="198" y="327"/>
                      </a:lnTo>
                      <a:lnTo>
                        <a:pt x="184" y="305"/>
                      </a:lnTo>
                      <a:lnTo>
                        <a:pt x="252" y="317"/>
                      </a:lnTo>
                      <a:lnTo>
                        <a:pt x="243" y="252"/>
                      </a:lnTo>
                      <a:lnTo>
                        <a:pt x="297" y="226"/>
                      </a:lnTo>
                      <a:lnTo>
                        <a:pt x="317" y="252"/>
                      </a:lnTo>
                      <a:lnTo>
                        <a:pt x="329" y="204"/>
                      </a:lnTo>
                      <a:lnTo>
                        <a:pt x="428" y="195"/>
                      </a:lnTo>
                      <a:lnTo>
                        <a:pt x="418" y="140"/>
                      </a:lnTo>
                      <a:lnTo>
                        <a:pt x="229" y="195"/>
                      </a:lnTo>
                      <a:lnTo>
                        <a:pt x="198" y="140"/>
                      </a:lnTo>
                      <a:lnTo>
                        <a:pt x="142" y="13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5" name="Freeform 30"/>
                <p:cNvSpPr>
                  <a:spLocks/>
                </p:cNvSpPr>
                <p:nvPr/>
              </p:nvSpPr>
              <p:spPr bwMode="auto">
                <a:xfrm>
                  <a:off x="1539" y="932"/>
                  <a:ext cx="111" cy="94"/>
                </a:xfrm>
                <a:custGeom>
                  <a:avLst/>
                  <a:gdLst/>
                  <a:ahLst/>
                  <a:cxnLst>
                    <a:cxn ang="0">
                      <a:pos x="0" y="79"/>
                    </a:cxn>
                    <a:cxn ang="0">
                      <a:pos x="63" y="0"/>
                    </a:cxn>
                    <a:cxn ang="0">
                      <a:pos x="151" y="32"/>
                    </a:cxn>
                    <a:cxn ang="0">
                      <a:pos x="163" y="79"/>
                    </a:cxn>
                    <a:cxn ang="0">
                      <a:pos x="205" y="86"/>
                    </a:cxn>
                    <a:cxn ang="0">
                      <a:pos x="205" y="154"/>
                    </a:cxn>
                    <a:cxn ang="0">
                      <a:pos x="151" y="132"/>
                    </a:cxn>
                    <a:cxn ang="0">
                      <a:pos x="151" y="187"/>
                    </a:cxn>
                    <a:cxn ang="0">
                      <a:pos x="75" y="187"/>
                    </a:cxn>
                    <a:cxn ang="0">
                      <a:pos x="75" y="132"/>
                    </a:cxn>
                    <a:cxn ang="0">
                      <a:pos x="54" y="132"/>
                    </a:cxn>
                    <a:cxn ang="0">
                      <a:pos x="0" y="79"/>
                    </a:cxn>
                  </a:cxnLst>
                  <a:rect l="0" t="0" r="r" b="b"/>
                  <a:pathLst>
                    <a:path w="205" h="187">
                      <a:moveTo>
                        <a:pt x="0" y="79"/>
                      </a:moveTo>
                      <a:lnTo>
                        <a:pt x="63" y="0"/>
                      </a:lnTo>
                      <a:lnTo>
                        <a:pt x="151" y="32"/>
                      </a:lnTo>
                      <a:lnTo>
                        <a:pt x="163" y="79"/>
                      </a:lnTo>
                      <a:lnTo>
                        <a:pt x="205" y="86"/>
                      </a:lnTo>
                      <a:lnTo>
                        <a:pt x="205" y="154"/>
                      </a:lnTo>
                      <a:lnTo>
                        <a:pt x="151" y="132"/>
                      </a:lnTo>
                      <a:lnTo>
                        <a:pt x="151" y="187"/>
                      </a:lnTo>
                      <a:lnTo>
                        <a:pt x="75" y="187"/>
                      </a:lnTo>
                      <a:lnTo>
                        <a:pt x="75" y="132"/>
                      </a:lnTo>
                      <a:lnTo>
                        <a:pt x="54" y="132"/>
                      </a:lnTo>
                      <a:lnTo>
                        <a:pt x="0" y="79"/>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6" name="Freeform 31"/>
                <p:cNvSpPr>
                  <a:spLocks/>
                </p:cNvSpPr>
                <p:nvPr/>
              </p:nvSpPr>
              <p:spPr bwMode="auto">
                <a:xfrm>
                  <a:off x="1481" y="963"/>
                  <a:ext cx="35" cy="24"/>
                </a:xfrm>
                <a:custGeom>
                  <a:avLst/>
                  <a:gdLst/>
                  <a:ahLst/>
                  <a:cxnLst>
                    <a:cxn ang="0">
                      <a:pos x="0" y="15"/>
                    </a:cxn>
                    <a:cxn ang="0">
                      <a:pos x="12" y="48"/>
                    </a:cxn>
                    <a:cxn ang="0">
                      <a:pos x="68" y="48"/>
                    </a:cxn>
                    <a:cxn ang="0">
                      <a:pos x="44" y="0"/>
                    </a:cxn>
                    <a:cxn ang="0">
                      <a:pos x="0" y="15"/>
                    </a:cxn>
                  </a:cxnLst>
                  <a:rect l="0" t="0" r="r" b="b"/>
                  <a:pathLst>
                    <a:path w="68" h="48">
                      <a:moveTo>
                        <a:pt x="0" y="15"/>
                      </a:moveTo>
                      <a:lnTo>
                        <a:pt x="12" y="48"/>
                      </a:lnTo>
                      <a:lnTo>
                        <a:pt x="68" y="48"/>
                      </a:lnTo>
                      <a:lnTo>
                        <a:pt x="44" y="0"/>
                      </a:lnTo>
                      <a:lnTo>
                        <a:pt x="0" y="1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7" name="Freeform 32"/>
                <p:cNvSpPr>
                  <a:spLocks/>
                </p:cNvSpPr>
                <p:nvPr/>
              </p:nvSpPr>
              <p:spPr bwMode="auto">
                <a:xfrm>
                  <a:off x="1563" y="1160"/>
                  <a:ext cx="366" cy="313"/>
                </a:xfrm>
                <a:custGeom>
                  <a:avLst/>
                  <a:gdLst/>
                  <a:ahLst/>
                  <a:cxnLst>
                    <a:cxn ang="0">
                      <a:pos x="108" y="0"/>
                    </a:cxn>
                    <a:cxn ang="0">
                      <a:pos x="43" y="21"/>
                    </a:cxn>
                    <a:cxn ang="0">
                      <a:pos x="32" y="67"/>
                    </a:cxn>
                    <a:cxn ang="0">
                      <a:pos x="0" y="67"/>
                    </a:cxn>
                    <a:cxn ang="0">
                      <a:pos x="0" y="111"/>
                    </a:cxn>
                    <a:cxn ang="0">
                      <a:pos x="65" y="120"/>
                    </a:cxn>
                    <a:cxn ang="0">
                      <a:pos x="20" y="165"/>
                    </a:cxn>
                    <a:cxn ang="0">
                      <a:pos x="65" y="188"/>
                    </a:cxn>
                    <a:cxn ang="0">
                      <a:pos x="86" y="229"/>
                    </a:cxn>
                    <a:cxn ang="0">
                      <a:pos x="120" y="197"/>
                    </a:cxn>
                    <a:cxn ang="0">
                      <a:pos x="198" y="188"/>
                    </a:cxn>
                    <a:cxn ang="0">
                      <a:pos x="230" y="229"/>
                    </a:cxn>
                    <a:cxn ang="0">
                      <a:pos x="275" y="220"/>
                    </a:cxn>
                    <a:cxn ang="0">
                      <a:pos x="262" y="165"/>
                    </a:cxn>
                    <a:cxn ang="0">
                      <a:pos x="328" y="206"/>
                    </a:cxn>
                    <a:cxn ang="0">
                      <a:pos x="320" y="273"/>
                    </a:cxn>
                    <a:cxn ang="0">
                      <a:pos x="375" y="260"/>
                    </a:cxn>
                    <a:cxn ang="0">
                      <a:pos x="417" y="340"/>
                    </a:cxn>
                    <a:cxn ang="0">
                      <a:pos x="338" y="384"/>
                    </a:cxn>
                    <a:cxn ang="0">
                      <a:pos x="352" y="426"/>
                    </a:cxn>
                    <a:cxn ang="0">
                      <a:pos x="207" y="438"/>
                    </a:cxn>
                    <a:cxn ang="0">
                      <a:pos x="230" y="481"/>
                    </a:cxn>
                    <a:cxn ang="0">
                      <a:pos x="284" y="458"/>
                    </a:cxn>
                    <a:cxn ang="0">
                      <a:pos x="295" y="506"/>
                    </a:cxn>
                    <a:cxn ang="0">
                      <a:pos x="338" y="471"/>
                    </a:cxn>
                    <a:cxn ang="0">
                      <a:pos x="396" y="506"/>
                    </a:cxn>
                    <a:cxn ang="0">
                      <a:pos x="406" y="560"/>
                    </a:cxn>
                    <a:cxn ang="0">
                      <a:pos x="461" y="548"/>
                    </a:cxn>
                    <a:cxn ang="0">
                      <a:pos x="538" y="613"/>
                    </a:cxn>
                    <a:cxn ang="0">
                      <a:pos x="559" y="592"/>
                    </a:cxn>
                    <a:cxn ang="0">
                      <a:pos x="482" y="526"/>
                    </a:cxn>
                    <a:cxn ang="0">
                      <a:pos x="505" y="506"/>
                    </a:cxn>
                    <a:cxn ang="0">
                      <a:pos x="572" y="560"/>
                    </a:cxn>
                    <a:cxn ang="0">
                      <a:pos x="580" y="481"/>
                    </a:cxn>
                    <a:cxn ang="0">
                      <a:pos x="514" y="438"/>
                    </a:cxn>
                    <a:cxn ang="0">
                      <a:pos x="526" y="363"/>
                    </a:cxn>
                    <a:cxn ang="0">
                      <a:pos x="572" y="374"/>
                    </a:cxn>
                    <a:cxn ang="0">
                      <a:pos x="592" y="426"/>
                    </a:cxn>
                    <a:cxn ang="0">
                      <a:pos x="636" y="417"/>
                    </a:cxn>
                    <a:cxn ang="0">
                      <a:pos x="667" y="374"/>
                    </a:cxn>
                    <a:cxn ang="0">
                      <a:pos x="681" y="351"/>
                    </a:cxn>
                    <a:cxn ang="0">
                      <a:pos x="627" y="340"/>
                    </a:cxn>
                    <a:cxn ang="0">
                      <a:pos x="538" y="288"/>
                    </a:cxn>
                    <a:cxn ang="0">
                      <a:pos x="526" y="251"/>
                    </a:cxn>
                    <a:cxn ang="0">
                      <a:pos x="572" y="241"/>
                    </a:cxn>
                    <a:cxn ang="0">
                      <a:pos x="559" y="220"/>
                    </a:cxn>
                    <a:cxn ang="0">
                      <a:pos x="514" y="206"/>
                    </a:cxn>
                    <a:cxn ang="0">
                      <a:pos x="538" y="175"/>
                    </a:cxn>
                    <a:cxn ang="0">
                      <a:pos x="514" y="143"/>
                    </a:cxn>
                    <a:cxn ang="0">
                      <a:pos x="482" y="165"/>
                    </a:cxn>
                    <a:cxn ang="0">
                      <a:pos x="482" y="120"/>
                    </a:cxn>
                    <a:cxn ang="0">
                      <a:pos x="450" y="99"/>
                    </a:cxn>
                    <a:cxn ang="0">
                      <a:pos x="406" y="120"/>
                    </a:cxn>
                    <a:cxn ang="0">
                      <a:pos x="360" y="75"/>
                    </a:cxn>
                    <a:cxn ang="0">
                      <a:pos x="307" y="43"/>
                    </a:cxn>
                    <a:cxn ang="0">
                      <a:pos x="221" y="111"/>
                    </a:cxn>
                    <a:cxn ang="0">
                      <a:pos x="230" y="43"/>
                    </a:cxn>
                    <a:cxn ang="0">
                      <a:pos x="207" y="12"/>
                    </a:cxn>
                    <a:cxn ang="0">
                      <a:pos x="139" y="43"/>
                    </a:cxn>
                    <a:cxn ang="0">
                      <a:pos x="139" y="120"/>
                    </a:cxn>
                    <a:cxn ang="0">
                      <a:pos x="100" y="120"/>
                    </a:cxn>
                    <a:cxn ang="0">
                      <a:pos x="100" y="43"/>
                    </a:cxn>
                    <a:cxn ang="0">
                      <a:pos x="108" y="0"/>
                    </a:cxn>
                  </a:cxnLst>
                  <a:rect l="0" t="0" r="r" b="b"/>
                  <a:pathLst>
                    <a:path w="681" h="613">
                      <a:moveTo>
                        <a:pt x="108" y="0"/>
                      </a:moveTo>
                      <a:lnTo>
                        <a:pt x="43" y="21"/>
                      </a:lnTo>
                      <a:lnTo>
                        <a:pt x="32" y="67"/>
                      </a:lnTo>
                      <a:lnTo>
                        <a:pt x="0" y="67"/>
                      </a:lnTo>
                      <a:lnTo>
                        <a:pt x="0" y="111"/>
                      </a:lnTo>
                      <a:lnTo>
                        <a:pt x="65" y="120"/>
                      </a:lnTo>
                      <a:lnTo>
                        <a:pt x="20" y="165"/>
                      </a:lnTo>
                      <a:lnTo>
                        <a:pt x="65" y="188"/>
                      </a:lnTo>
                      <a:lnTo>
                        <a:pt x="86" y="229"/>
                      </a:lnTo>
                      <a:lnTo>
                        <a:pt x="120" y="197"/>
                      </a:lnTo>
                      <a:lnTo>
                        <a:pt x="198" y="188"/>
                      </a:lnTo>
                      <a:lnTo>
                        <a:pt x="230" y="229"/>
                      </a:lnTo>
                      <a:lnTo>
                        <a:pt x="275" y="220"/>
                      </a:lnTo>
                      <a:lnTo>
                        <a:pt x="262" y="165"/>
                      </a:lnTo>
                      <a:lnTo>
                        <a:pt x="328" y="206"/>
                      </a:lnTo>
                      <a:lnTo>
                        <a:pt x="320" y="273"/>
                      </a:lnTo>
                      <a:lnTo>
                        <a:pt x="375" y="260"/>
                      </a:lnTo>
                      <a:lnTo>
                        <a:pt x="417" y="340"/>
                      </a:lnTo>
                      <a:lnTo>
                        <a:pt x="338" y="384"/>
                      </a:lnTo>
                      <a:lnTo>
                        <a:pt x="352" y="426"/>
                      </a:lnTo>
                      <a:lnTo>
                        <a:pt x="207" y="438"/>
                      </a:lnTo>
                      <a:lnTo>
                        <a:pt x="230" y="481"/>
                      </a:lnTo>
                      <a:lnTo>
                        <a:pt x="284" y="458"/>
                      </a:lnTo>
                      <a:lnTo>
                        <a:pt x="295" y="506"/>
                      </a:lnTo>
                      <a:lnTo>
                        <a:pt x="338" y="471"/>
                      </a:lnTo>
                      <a:lnTo>
                        <a:pt x="396" y="506"/>
                      </a:lnTo>
                      <a:lnTo>
                        <a:pt x="406" y="560"/>
                      </a:lnTo>
                      <a:lnTo>
                        <a:pt x="461" y="548"/>
                      </a:lnTo>
                      <a:lnTo>
                        <a:pt x="538" y="613"/>
                      </a:lnTo>
                      <a:lnTo>
                        <a:pt x="559" y="592"/>
                      </a:lnTo>
                      <a:lnTo>
                        <a:pt x="482" y="526"/>
                      </a:lnTo>
                      <a:lnTo>
                        <a:pt x="505" y="506"/>
                      </a:lnTo>
                      <a:lnTo>
                        <a:pt x="572" y="560"/>
                      </a:lnTo>
                      <a:lnTo>
                        <a:pt x="580" y="481"/>
                      </a:lnTo>
                      <a:lnTo>
                        <a:pt x="514" y="438"/>
                      </a:lnTo>
                      <a:lnTo>
                        <a:pt x="526" y="363"/>
                      </a:lnTo>
                      <a:lnTo>
                        <a:pt x="572" y="374"/>
                      </a:lnTo>
                      <a:lnTo>
                        <a:pt x="592" y="426"/>
                      </a:lnTo>
                      <a:lnTo>
                        <a:pt x="636" y="417"/>
                      </a:lnTo>
                      <a:lnTo>
                        <a:pt x="667" y="374"/>
                      </a:lnTo>
                      <a:lnTo>
                        <a:pt x="681" y="351"/>
                      </a:lnTo>
                      <a:lnTo>
                        <a:pt x="627" y="340"/>
                      </a:lnTo>
                      <a:lnTo>
                        <a:pt x="538" y="288"/>
                      </a:lnTo>
                      <a:lnTo>
                        <a:pt x="526" y="251"/>
                      </a:lnTo>
                      <a:lnTo>
                        <a:pt x="572" y="241"/>
                      </a:lnTo>
                      <a:lnTo>
                        <a:pt x="559" y="220"/>
                      </a:lnTo>
                      <a:lnTo>
                        <a:pt x="514" y="206"/>
                      </a:lnTo>
                      <a:lnTo>
                        <a:pt x="538" y="175"/>
                      </a:lnTo>
                      <a:lnTo>
                        <a:pt x="514" y="143"/>
                      </a:lnTo>
                      <a:lnTo>
                        <a:pt x="482" y="165"/>
                      </a:lnTo>
                      <a:lnTo>
                        <a:pt x="482" y="120"/>
                      </a:lnTo>
                      <a:lnTo>
                        <a:pt x="450" y="99"/>
                      </a:lnTo>
                      <a:lnTo>
                        <a:pt x="406" y="120"/>
                      </a:lnTo>
                      <a:lnTo>
                        <a:pt x="360" y="75"/>
                      </a:lnTo>
                      <a:lnTo>
                        <a:pt x="307" y="43"/>
                      </a:lnTo>
                      <a:lnTo>
                        <a:pt x="221" y="111"/>
                      </a:lnTo>
                      <a:lnTo>
                        <a:pt x="230" y="43"/>
                      </a:lnTo>
                      <a:lnTo>
                        <a:pt x="207" y="12"/>
                      </a:lnTo>
                      <a:lnTo>
                        <a:pt x="139" y="43"/>
                      </a:lnTo>
                      <a:lnTo>
                        <a:pt x="139" y="120"/>
                      </a:lnTo>
                      <a:lnTo>
                        <a:pt x="100" y="120"/>
                      </a:lnTo>
                      <a:lnTo>
                        <a:pt x="100" y="43"/>
                      </a:lnTo>
                      <a:lnTo>
                        <a:pt x="108"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8" name="Freeform 33"/>
                <p:cNvSpPr>
                  <a:spLocks/>
                </p:cNvSpPr>
                <p:nvPr/>
              </p:nvSpPr>
              <p:spPr bwMode="auto">
                <a:xfrm>
                  <a:off x="1839" y="863"/>
                  <a:ext cx="810" cy="654"/>
                </a:xfrm>
                <a:custGeom>
                  <a:avLst/>
                  <a:gdLst/>
                  <a:ahLst/>
                  <a:cxnLst>
                    <a:cxn ang="0">
                      <a:pos x="230" y="132"/>
                    </a:cxn>
                    <a:cxn ang="0">
                      <a:pos x="306" y="132"/>
                    </a:cxn>
                    <a:cxn ang="0">
                      <a:pos x="363" y="101"/>
                    </a:cxn>
                    <a:cxn ang="0">
                      <a:pos x="484" y="122"/>
                    </a:cxn>
                    <a:cxn ang="0">
                      <a:pos x="550" y="132"/>
                    </a:cxn>
                    <a:cxn ang="0">
                      <a:pos x="670" y="144"/>
                    </a:cxn>
                    <a:cxn ang="0">
                      <a:pos x="683" y="25"/>
                    </a:cxn>
                    <a:cxn ang="0">
                      <a:pos x="801" y="57"/>
                    </a:cxn>
                    <a:cxn ang="0">
                      <a:pos x="990" y="25"/>
                    </a:cxn>
                    <a:cxn ang="0">
                      <a:pos x="1044" y="46"/>
                    </a:cxn>
                    <a:cxn ang="0">
                      <a:pos x="1175" y="34"/>
                    </a:cxn>
                    <a:cxn ang="0">
                      <a:pos x="1263" y="78"/>
                    </a:cxn>
                    <a:cxn ang="0">
                      <a:pos x="1053" y="78"/>
                    </a:cxn>
                    <a:cxn ang="0">
                      <a:pos x="1021" y="164"/>
                    </a:cxn>
                    <a:cxn ang="0">
                      <a:pos x="1121" y="132"/>
                    </a:cxn>
                    <a:cxn ang="0">
                      <a:pos x="1131" y="132"/>
                    </a:cxn>
                    <a:cxn ang="0">
                      <a:pos x="1208" y="132"/>
                    </a:cxn>
                    <a:cxn ang="0">
                      <a:pos x="1198" y="211"/>
                    </a:cxn>
                    <a:cxn ang="0">
                      <a:pos x="1373" y="132"/>
                    </a:cxn>
                    <a:cxn ang="0">
                      <a:pos x="1492" y="155"/>
                    </a:cxn>
                    <a:cxn ang="0">
                      <a:pos x="1349" y="164"/>
                    </a:cxn>
                    <a:cxn ang="0">
                      <a:pos x="1349" y="218"/>
                    </a:cxn>
                    <a:cxn ang="0">
                      <a:pos x="1294" y="264"/>
                    </a:cxn>
                    <a:cxn ang="0">
                      <a:pos x="1349" y="374"/>
                    </a:cxn>
                    <a:cxn ang="0">
                      <a:pos x="1251" y="438"/>
                    </a:cxn>
                    <a:cxn ang="0">
                      <a:pos x="1294" y="484"/>
                    </a:cxn>
                    <a:cxn ang="0">
                      <a:pos x="1251" y="527"/>
                    </a:cxn>
                    <a:cxn ang="0">
                      <a:pos x="1263" y="613"/>
                    </a:cxn>
                    <a:cxn ang="0">
                      <a:pos x="1175" y="657"/>
                    </a:cxn>
                    <a:cxn ang="0">
                      <a:pos x="1240" y="702"/>
                    </a:cxn>
                    <a:cxn ang="0">
                      <a:pos x="1154" y="725"/>
                    </a:cxn>
                    <a:cxn ang="0">
                      <a:pos x="1208" y="823"/>
                    </a:cxn>
                    <a:cxn ang="0">
                      <a:pos x="958" y="877"/>
                    </a:cxn>
                    <a:cxn ang="0">
                      <a:pos x="890" y="933"/>
                    </a:cxn>
                    <a:cxn ang="0">
                      <a:pos x="824" y="1008"/>
                    </a:cxn>
                    <a:cxn ang="0">
                      <a:pos x="769" y="1008"/>
                    </a:cxn>
                    <a:cxn ang="0">
                      <a:pos x="701" y="1040"/>
                    </a:cxn>
                    <a:cxn ang="0">
                      <a:pos x="724" y="1120"/>
                    </a:cxn>
                    <a:cxn ang="0">
                      <a:pos x="638" y="1281"/>
                    </a:cxn>
                    <a:cxn ang="0">
                      <a:pos x="572" y="1227"/>
                    </a:cxn>
                    <a:cxn ang="0">
                      <a:pos x="418" y="1096"/>
                    </a:cxn>
                    <a:cxn ang="0">
                      <a:pos x="451" y="1008"/>
                    </a:cxn>
                    <a:cxn ang="0">
                      <a:pos x="418" y="945"/>
                    </a:cxn>
                    <a:cxn ang="0">
                      <a:pos x="464" y="877"/>
                    </a:cxn>
                    <a:cxn ang="0">
                      <a:pos x="484" y="855"/>
                    </a:cxn>
                    <a:cxn ang="0">
                      <a:pos x="428" y="747"/>
                    </a:cxn>
                    <a:cxn ang="0">
                      <a:pos x="464" y="681"/>
                    </a:cxn>
                    <a:cxn ang="0">
                      <a:pos x="363" y="657"/>
                    </a:cxn>
                    <a:cxn ang="0">
                      <a:pos x="363" y="594"/>
                    </a:cxn>
                    <a:cxn ang="0">
                      <a:pos x="319" y="484"/>
                    </a:cxn>
                    <a:cxn ang="0">
                      <a:pos x="153" y="452"/>
                    </a:cxn>
                    <a:cxn ang="0">
                      <a:pos x="58" y="431"/>
                    </a:cxn>
                    <a:cxn ang="0">
                      <a:pos x="12" y="396"/>
                    </a:cxn>
                    <a:cxn ang="0">
                      <a:pos x="134" y="351"/>
                    </a:cxn>
                    <a:cxn ang="0">
                      <a:pos x="0" y="330"/>
                    </a:cxn>
                    <a:cxn ang="0">
                      <a:pos x="167" y="211"/>
                    </a:cxn>
                  </a:cxnLst>
                  <a:rect l="0" t="0" r="r" b="b"/>
                  <a:pathLst>
                    <a:path w="1506" h="1281">
                      <a:moveTo>
                        <a:pt x="167" y="211"/>
                      </a:moveTo>
                      <a:lnTo>
                        <a:pt x="230" y="132"/>
                      </a:lnTo>
                      <a:lnTo>
                        <a:pt x="276" y="176"/>
                      </a:lnTo>
                      <a:lnTo>
                        <a:pt x="306" y="132"/>
                      </a:lnTo>
                      <a:lnTo>
                        <a:pt x="374" y="164"/>
                      </a:lnTo>
                      <a:lnTo>
                        <a:pt x="363" y="101"/>
                      </a:lnTo>
                      <a:lnTo>
                        <a:pt x="451" y="66"/>
                      </a:lnTo>
                      <a:lnTo>
                        <a:pt x="484" y="122"/>
                      </a:lnTo>
                      <a:lnTo>
                        <a:pt x="517" y="122"/>
                      </a:lnTo>
                      <a:lnTo>
                        <a:pt x="550" y="132"/>
                      </a:lnTo>
                      <a:lnTo>
                        <a:pt x="550" y="66"/>
                      </a:lnTo>
                      <a:lnTo>
                        <a:pt x="670" y="144"/>
                      </a:lnTo>
                      <a:lnTo>
                        <a:pt x="724" y="78"/>
                      </a:lnTo>
                      <a:lnTo>
                        <a:pt x="683" y="25"/>
                      </a:lnTo>
                      <a:lnTo>
                        <a:pt x="760" y="0"/>
                      </a:lnTo>
                      <a:lnTo>
                        <a:pt x="801" y="57"/>
                      </a:lnTo>
                      <a:lnTo>
                        <a:pt x="867" y="25"/>
                      </a:lnTo>
                      <a:lnTo>
                        <a:pt x="990" y="25"/>
                      </a:lnTo>
                      <a:lnTo>
                        <a:pt x="958" y="89"/>
                      </a:lnTo>
                      <a:lnTo>
                        <a:pt x="1044" y="46"/>
                      </a:lnTo>
                      <a:lnTo>
                        <a:pt x="1109" y="57"/>
                      </a:lnTo>
                      <a:lnTo>
                        <a:pt x="1175" y="34"/>
                      </a:lnTo>
                      <a:lnTo>
                        <a:pt x="1198" y="66"/>
                      </a:lnTo>
                      <a:lnTo>
                        <a:pt x="1263" y="78"/>
                      </a:lnTo>
                      <a:lnTo>
                        <a:pt x="1208" y="101"/>
                      </a:lnTo>
                      <a:lnTo>
                        <a:pt x="1053" y="78"/>
                      </a:lnTo>
                      <a:lnTo>
                        <a:pt x="979" y="144"/>
                      </a:lnTo>
                      <a:lnTo>
                        <a:pt x="1021" y="164"/>
                      </a:lnTo>
                      <a:lnTo>
                        <a:pt x="1053" y="132"/>
                      </a:lnTo>
                      <a:lnTo>
                        <a:pt x="1121" y="132"/>
                      </a:lnTo>
                      <a:lnTo>
                        <a:pt x="1098" y="155"/>
                      </a:lnTo>
                      <a:lnTo>
                        <a:pt x="1131" y="132"/>
                      </a:lnTo>
                      <a:lnTo>
                        <a:pt x="1154" y="176"/>
                      </a:lnTo>
                      <a:lnTo>
                        <a:pt x="1208" y="132"/>
                      </a:lnTo>
                      <a:lnTo>
                        <a:pt x="1240" y="144"/>
                      </a:lnTo>
                      <a:lnTo>
                        <a:pt x="1198" y="211"/>
                      </a:lnTo>
                      <a:lnTo>
                        <a:pt x="1306" y="144"/>
                      </a:lnTo>
                      <a:lnTo>
                        <a:pt x="1373" y="132"/>
                      </a:lnTo>
                      <a:lnTo>
                        <a:pt x="1506" y="132"/>
                      </a:lnTo>
                      <a:lnTo>
                        <a:pt x="1492" y="155"/>
                      </a:lnTo>
                      <a:lnTo>
                        <a:pt x="1429" y="196"/>
                      </a:lnTo>
                      <a:lnTo>
                        <a:pt x="1349" y="164"/>
                      </a:lnTo>
                      <a:lnTo>
                        <a:pt x="1294" y="211"/>
                      </a:lnTo>
                      <a:lnTo>
                        <a:pt x="1349" y="218"/>
                      </a:lnTo>
                      <a:lnTo>
                        <a:pt x="1328" y="264"/>
                      </a:lnTo>
                      <a:lnTo>
                        <a:pt x="1294" y="264"/>
                      </a:lnTo>
                      <a:lnTo>
                        <a:pt x="1263" y="363"/>
                      </a:lnTo>
                      <a:lnTo>
                        <a:pt x="1349" y="374"/>
                      </a:lnTo>
                      <a:lnTo>
                        <a:pt x="1341" y="438"/>
                      </a:lnTo>
                      <a:lnTo>
                        <a:pt x="1251" y="438"/>
                      </a:lnTo>
                      <a:lnTo>
                        <a:pt x="1263" y="464"/>
                      </a:lnTo>
                      <a:lnTo>
                        <a:pt x="1294" y="484"/>
                      </a:lnTo>
                      <a:lnTo>
                        <a:pt x="1273" y="506"/>
                      </a:lnTo>
                      <a:lnTo>
                        <a:pt x="1251" y="527"/>
                      </a:lnTo>
                      <a:lnTo>
                        <a:pt x="1317" y="571"/>
                      </a:lnTo>
                      <a:lnTo>
                        <a:pt x="1263" y="613"/>
                      </a:lnTo>
                      <a:lnTo>
                        <a:pt x="1154" y="603"/>
                      </a:lnTo>
                      <a:lnTo>
                        <a:pt x="1175" y="657"/>
                      </a:lnTo>
                      <a:lnTo>
                        <a:pt x="1163" y="681"/>
                      </a:lnTo>
                      <a:lnTo>
                        <a:pt x="1240" y="702"/>
                      </a:lnTo>
                      <a:lnTo>
                        <a:pt x="1219" y="779"/>
                      </a:lnTo>
                      <a:lnTo>
                        <a:pt x="1154" y="725"/>
                      </a:lnTo>
                      <a:lnTo>
                        <a:pt x="1140" y="788"/>
                      </a:lnTo>
                      <a:lnTo>
                        <a:pt x="1208" y="823"/>
                      </a:lnTo>
                      <a:lnTo>
                        <a:pt x="999" y="910"/>
                      </a:lnTo>
                      <a:lnTo>
                        <a:pt x="958" y="877"/>
                      </a:lnTo>
                      <a:lnTo>
                        <a:pt x="922" y="922"/>
                      </a:lnTo>
                      <a:lnTo>
                        <a:pt x="890" y="933"/>
                      </a:lnTo>
                      <a:lnTo>
                        <a:pt x="890" y="987"/>
                      </a:lnTo>
                      <a:lnTo>
                        <a:pt x="824" y="1008"/>
                      </a:lnTo>
                      <a:lnTo>
                        <a:pt x="792" y="956"/>
                      </a:lnTo>
                      <a:lnTo>
                        <a:pt x="769" y="1008"/>
                      </a:lnTo>
                      <a:lnTo>
                        <a:pt x="724" y="1008"/>
                      </a:lnTo>
                      <a:lnTo>
                        <a:pt x="701" y="1040"/>
                      </a:lnTo>
                      <a:lnTo>
                        <a:pt x="745" y="1040"/>
                      </a:lnTo>
                      <a:lnTo>
                        <a:pt x="724" y="1120"/>
                      </a:lnTo>
                      <a:lnTo>
                        <a:pt x="670" y="1130"/>
                      </a:lnTo>
                      <a:lnTo>
                        <a:pt x="638" y="1281"/>
                      </a:lnTo>
                      <a:lnTo>
                        <a:pt x="584" y="1272"/>
                      </a:lnTo>
                      <a:lnTo>
                        <a:pt x="572" y="1227"/>
                      </a:lnTo>
                      <a:lnTo>
                        <a:pt x="517" y="1227"/>
                      </a:lnTo>
                      <a:lnTo>
                        <a:pt x="418" y="1096"/>
                      </a:lnTo>
                      <a:lnTo>
                        <a:pt x="472" y="1031"/>
                      </a:lnTo>
                      <a:lnTo>
                        <a:pt x="451" y="1008"/>
                      </a:lnTo>
                      <a:lnTo>
                        <a:pt x="396" y="1040"/>
                      </a:lnTo>
                      <a:lnTo>
                        <a:pt x="418" y="945"/>
                      </a:lnTo>
                      <a:lnTo>
                        <a:pt x="374" y="933"/>
                      </a:lnTo>
                      <a:lnTo>
                        <a:pt x="464" y="877"/>
                      </a:lnTo>
                      <a:lnTo>
                        <a:pt x="428" y="833"/>
                      </a:lnTo>
                      <a:lnTo>
                        <a:pt x="484" y="855"/>
                      </a:lnTo>
                      <a:lnTo>
                        <a:pt x="504" y="788"/>
                      </a:lnTo>
                      <a:lnTo>
                        <a:pt x="428" y="747"/>
                      </a:lnTo>
                      <a:lnTo>
                        <a:pt x="496" y="747"/>
                      </a:lnTo>
                      <a:lnTo>
                        <a:pt x="464" y="681"/>
                      </a:lnTo>
                      <a:lnTo>
                        <a:pt x="386" y="693"/>
                      </a:lnTo>
                      <a:lnTo>
                        <a:pt x="363" y="657"/>
                      </a:lnTo>
                      <a:lnTo>
                        <a:pt x="396" y="625"/>
                      </a:lnTo>
                      <a:lnTo>
                        <a:pt x="363" y="594"/>
                      </a:lnTo>
                      <a:lnTo>
                        <a:pt x="354" y="538"/>
                      </a:lnTo>
                      <a:lnTo>
                        <a:pt x="319" y="484"/>
                      </a:lnTo>
                      <a:lnTo>
                        <a:pt x="230" y="452"/>
                      </a:lnTo>
                      <a:lnTo>
                        <a:pt x="153" y="452"/>
                      </a:lnTo>
                      <a:lnTo>
                        <a:pt x="122" y="496"/>
                      </a:lnTo>
                      <a:lnTo>
                        <a:pt x="58" y="431"/>
                      </a:lnTo>
                      <a:lnTo>
                        <a:pt x="58" y="396"/>
                      </a:lnTo>
                      <a:lnTo>
                        <a:pt x="12" y="396"/>
                      </a:lnTo>
                      <a:lnTo>
                        <a:pt x="0" y="363"/>
                      </a:lnTo>
                      <a:lnTo>
                        <a:pt x="134" y="351"/>
                      </a:lnTo>
                      <a:lnTo>
                        <a:pt x="113" y="319"/>
                      </a:lnTo>
                      <a:lnTo>
                        <a:pt x="0" y="330"/>
                      </a:lnTo>
                      <a:lnTo>
                        <a:pt x="0" y="309"/>
                      </a:lnTo>
                      <a:lnTo>
                        <a:pt x="167" y="21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59" name="Freeform 34"/>
                <p:cNvSpPr>
                  <a:spLocks/>
                </p:cNvSpPr>
                <p:nvPr/>
              </p:nvSpPr>
              <p:spPr bwMode="auto">
                <a:xfrm>
                  <a:off x="3612" y="3046"/>
                  <a:ext cx="132" cy="262"/>
                </a:xfrm>
                <a:custGeom>
                  <a:avLst/>
                  <a:gdLst/>
                  <a:ahLst/>
                  <a:cxnLst>
                    <a:cxn ang="0">
                      <a:pos x="178" y="14"/>
                    </a:cxn>
                    <a:cxn ang="0">
                      <a:pos x="225" y="0"/>
                    </a:cxn>
                    <a:cxn ang="0">
                      <a:pos x="234" y="38"/>
                    </a:cxn>
                    <a:cxn ang="0">
                      <a:pos x="245" y="137"/>
                    </a:cxn>
                    <a:cxn ang="0">
                      <a:pos x="211" y="158"/>
                    </a:cxn>
                    <a:cxn ang="0">
                      <a:pos x="178" y="326"/>
                    </a:cxn>
                    <a:cxn ang="0">
                      <a:pos x="133" y="404"/>
                    </a:cxn>
                    <a:cxn ang="0">
                      <a:pos x="143" y="484"/>
                    </a:cxn>
                    <a:cxn ang="0">
                      <a:pos x="68" y="514"/>
                    </a:cxn>
                    <a:cxn ang="0">
                      <a:pos x="57" y="484"/>
                    </a:cxn>
                    <a:cxn ang="0">
                      <a:pos x="23" y="470"/>
                    </a:cxn>
                    <a:cxn ang="0">
                      <a:pos x="33" y="424"/>
                    </a:cxn>
                    <a:cxn ang="0">
                      <a:pos x="0" y="415"/>
                    </a:cxn>
                    <a:cxn ang="0">
                      <a:pos x="68" y="289"/>
                    </a:cxn>
                    <a:cxn ang="0">
                      <a:pos x="45" y="192"/>
                    </a:cxn>
                    <a:cxn ang="0">
                      <a:pos x="80" y="137"/>
                    </a:cxn>
                    <a:cxn ang="0">
                      <a:pos x="121" y="169"/>
                    </a:cxn>
                    <a:cxn ang="0">
                      <a:pos x="143" y="104"/>
                    </a:cxn>
                    <a:cxn ang="0">
                      <a:pos x="189" y="92"/>
                    </a:cxn>
                    <a:cxn ang="0">
                      <a:pos x="178" y="14"/>
                    </a:cxn>
                  </a:cxnLst>
                  <a:rect l="0" t="0" r="r" b="b"/>
                  <a:pathLst>
                    <a:path w="245" h="514">
                      <a:moveTo>
                        <a:pt x="178" y="14"/>
                      </a:moveTo>
                      <a:lnTo>
                        <a:pt x="225" y="0"/>
                      </a:lnTo>
                      <a:lnTo>
                        <a:pt x="234" y="38"/>
                      </a:lnTo>
                      <a:lnTo>
                        <a:pt x="245" y="137"/>
                      </a:lnTo>
                      <a:lnTo>
                        <a:pt x="211" y="158"/>
                      </a:lnTo>
                      <a:lnTo>
                        <a:pt x="178" y="326"/>
                      </a:lnTo>
                      <a:lnTo>
                        <a:pt x="133" y="404"/>
                      </a:lnTo>
                      <a:lnTo>
                        <a:pt x="143" y="484"/>
                      </a:lnTo>
                      <a:lnTo>
                        <a:pt x="68" y="514"/>
                      </a:lnTo>
                      <a:lnTo>
                        <a:pt x="57" y="484"/>
                      </a:lnTo>
                      <a:lnTo>
                        <a:pt x="23" y="470"/>
                      </a:lnTo>
                      <a:lnTo>
                        <a:pt x="33" y="424"/>
                      </a:lnTo>
                      <a:lnTo>
                        <a:pt x="0" y="415"/>
                      </a:lnTo>
                      <a:lnTo>
                        <a:pt x="68" y="289"/>
                      </a:lnTo>
                      <a:lnTo>
                        <a:pt x="45" y="192"/>
                      </a:lnTo>
                      <a:lnTo>
                        <a:pt x="80" y="137"/>
                      </a:lnTo>
                      <a:lnTo>
                        <a:pt x="121" y="169"/>
                      </a:lnTo>
                      <a:lnTo>
                        <a:pt x="143" y="104"/>
                      </a:lnTo>
                      <a:lnTo>
                        <a:pt x="189" y="92"/>
                      </a:lnTo>
                      <a:lnTo>
                        <a:pt x="178" y="1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0" name="Freeform 35"/>
                <p:cNvSpPr>
                  <a:spLocks/>
                </p:cNvSpPr>
                <p:nvPr/>
              </p:nvSpPr>
              <p:spPr bwMode="auto">
                <a:xfrm>
                  <a:off x="3402" y="2123"/>
                  <a:ext cx="103" cy="98"/>
                </a:xfrm>
                <a:custGeom>
                  <a:avLst/>
                  <a:gdLst/>
                  <a:ahLst/>
                  <a:cxnLst>
                    <a:cxn ang="0">
                      <a:pos x="18" y="0"/>
                    </a:cxn>
                    <a:cxn ang="0">
                      <a:pos x="0" y="128"/>
                    </a:cxn>
                    <a:cxn ang="0">
                      <a:pos x="63" y="193"/>
                    </a:cxn>
                    <a:cxn ang="0">
                      <a:pos x="193" y="171"/>
                    </a:cxn>
                    <a:cxn ang="0">
                      <a:pos x="193" y="0"/>
                    </a:cxn>
                    <a:cxn ang="0">
                      <a:pos x="18" y="0"/>
                    </a:cxn>
                  </a:cxnLst>
                  <a:rect l="0" t="0" r="r" b="b"/>
                  <a:pathLst>
                    <a:path w="193" h="193">
                      <a:moveTo>
                        <a:pt x="18" y="0"/>
                      </a:moveTo>
                      <a:lnTo>
                        <a:pt x="0" y="128"/>
                      </a:lnTo>
                      <a:lnTo>
                        <a:pt x="63" y="193"/>
                      </a:lnTo>
                      <a:lnTo>
                        <a:pt x="193" y="171"/>
                      </a:lnTo>
                      <a:lnTo>
                        <a:pt x="193" y="0"/>
                      </a:lnTo>
                      <a:lnTo>
                        <a:pt x="18"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1" name="Freeform 36"/>
                <p:cNvSpPr>
                  <a:spLocks/>
                </p:cNvSpPr>
                <p:nvPr/>
              </p:nvSpPr>
              <p:spPr bwMode="auto">
                <a:xfrm>
                  <a:off x="3415" y="2132"/>
                  <a:ext cx="490" cy="463"/>
                </a:xfrm>
                <a:custGeom>
                  <a:avLst/>
                  <a:gdLst/>
                  <a:ahLst/>
                  <a:cxnLst>
                    <a:cxn ang="0">
                      <a:pos x="0" y="236"/>
                    </a:cxn>
                    <a:cxn ang="0">
                      <a:pos x="90" y="343"/>
                    </a:cxn>
                    <a:cxn ang="0">
                      <a:pos x="175" y="429"/>
                    </a:cxn>
                    <a:cxn ang="0">
                      <a:pos x="214" y="494"/>
                    </a:cxn>
                    <a:cxn ang="0">
                      <a:pos x="293" y="559"/>
                    </a:cxn>
                    <a:cxn ang="0">
                      <a:pos x="282" y="606"/>
                    </a:cxn>
                    <a:cxn ang="0">
                      <a:pos x="303" y="627"/>
                    </a:cxn>
                    <a:cxn ang="0">
                      <a:pos x="365" y="683"/>
                    </a:cxn>
                    <a:cxn ang="0">
                      <a:pos x="419" y="888"/>
                    </a:cxn>
                    <a:cxn ang="0">
                      <a:pos x="475" y="907"/>
                    </a:cxn>
                    <a:cxn ang="0">
                      <a:pos x="510" y="865"/>
                    </a:cxn>
                    <a:cxn ang="0">
                      <a:pos x="576" y="888"/>
                    </a:cxn>
                    <a:cxn ang="0">
                      <a:pos x="588" y="845"/>
                    </a:cxn>
                    <a:cxn ang="0">
                      <a:pos x="677" y="845"/>
                    </a:cxn>
                    <a:cxn ang="0">
                      <a:pos x="668" y="787"/>
                    </a:cxn>
                    <a:cxn ang="0">
                      <a:pos x="709" y="762"/>
                    </a:cxn>
                    <a:cxn ang="0">
                      <a:pos x="735" y="796"/>
                    </a:cxn>
                    <a:cxn ang="0">
                      <a:pos x="768" y="740"/>
                    </a:cxn>
                    <a:cxn ang="0">
                      <a:pos x="815" y="719"/>
                    </a:cxn>
                    <a:cxn ang="0">
                      <a:pos x="837" y="708"/>
                    </a:cxn>
                    <a:cxn ang="0">
                      <a:pos x="822" y="651"/>
                    </a:cxn>
                    <a:cxn ang="0">
                      <a:pos x="892" y="627"/>
                    </a:cxn>
                    <a:cxn ang="0">
                      <a:pos x="913" y="574"/>
                    </a:cxn>
                    <a:cxn ang="0">
                      <a:pos x="822" y="482"/>
                    </a:cxn>
                    <a:cxn ang="0">
                      <a:pos x="780" y="482"/>
                    </a:cxn>
                    <a:cxn ang="0">
                      <a:pos x="747" y="459"/>
                    </a:cxn>
                    <a:cxn ang="0">
                      <a:pos x="632" y="428"/>
                    </a:cxn>
                    <a:cxn ang="0">
                      <a:pos x="588" y="366"/>
                    </a:cxn>
                    <a:cxn ang="0">
                      <a:pos x="495" y="324"/>
                    </a:cxn>
                    <a:cxn ang="0">
                      <a:pos x="542" y="279"/>
                    </a:cxn>
                    <a:cxn ang="0">
                      <a:pos x="517" y="224"/>
                    </a:cxn>
                    <a:cxn ang="0">
                      <a:pos x="588" y="193"/>
                    </a:cxn>
                    <a:cxn ang="0">
                      <a:pos x="453" y="123"/>
                    </a:cxn>
                    <a:cxn ang="0">
                      <a:pos x="373" y="33"/>
                    </a:cxn>
                    <a:cxn ang="0">
                      <a:pos x="303" y="19"/>
                    </a:cxn>
                    <a:cxn ang="0">
                      <a:pos x="214" y="0"/>
                    </a:cxn>
                    <a:cxn ang="0">
                      <a:pos x="161" y="45"/>
                    </a:cxn>
                    <a:cxn ang="0">
                      <a:pos x="161" y="108"/>
                    </a:cxn>
                    <a:cxn ang="0">
                      <a:pos x="193" y="108"/>
                    </a:cxn>
                    <a:cxn ang="0">
                      <a:pos x="66" y="122"/>
                    </a:cxn>
                    <a:cxn ang="0">
                      <a:pos x="32" y="224"/>
                    </a:cxn>
                    <a:cxn ang="0">
                      <a:pos x="0" y="236"/>
                    </a:cxn>
                  </a:cxnLst>
                  <a:rect l="0" t="0" r="r" b="b"/>
                  <a:pathLst>
                    <a:path w="913" h="907">
                      <a:moveTo>
                        <a:pt x="0" y="236"/>
                      </a:moveTo>
                      <a:lnTo>
                        <a:pt x="90" y="343"/>
                      </a:lnTo>
                      <a:lnTo>
                        <a:pt x="175" y="429"/>
                      </a:lnTo>
                      <a:lnTo>
                        <a:pt x="214" y="494"/>
                      </a:lnTo>
                      <a:lnTo>
                        <a:pt x="293" y="559"/>
                      </a:lnTo>
                      <a:lnTo>
                        <a:pt x="282" y="606"/>
                      </a:lnTo>
                      <a:lnTo>
                        <a:pt x="303" y="627"/>
                      </a:lnTo>
                      <a:lnTo>
                        <a:pt x="365" y="683"/>
                      </a:lnTo>
                      <a:lnTo>
                        <a:pt x="419" y="888"/>
                      </a:lnTo>
                      <a:lnTo>
                        <a:pt x="475" y="907"/>
                      </a:lnTo>
                      <a:lnTo>
                        <a:pt x="510" y="865"/>
                      </a:lnTo>
                      <a:lnTo>
                        <a:pt x="576" y="888"/>
                      </a:lnTo>
                      <a:lnTo>
                        <a:pt x="588" y="845"/>
                      </a:lnTo>
                      <a:lnTo>
                        <a:pt x="677" y="845"/>
                      </a:lnTo>
                      <a:lnTo>
                        <a:pt x="668" y="787"/>
                      </a:lnTo>
                      <a:lnTo>
                        <a:pt x="709" y="762"/>
                      </a:lnTo>
                      <a:lnTo>
                        <a:pt x="735" y="796"/>
                      </a:lnTo>
                      <a:lnTo>
                        <a:pt x="768" y="740"/>
                      </a:lnTo>
                      <a:lnTo>
                        <a:pt x="815" y="719"/>
                      </a:lnTo>
                      <a:lnTo>
                        <a:pt x="837" y="708"/>
                      </a:lnTo>
                      <a:lnTo>
                        <a:pt x="822" y="651"/>
                      </a:lnTo>
                      <a:lnTo>
                        <a:pt x="892" y="627"/>
                      </a:lnTo>
                      <a:lnTo>
                        <a:pt x="913" y="574"/>
                      </a:lnTo>
                      <a:lnTo>
                        <a:pt x="822" y="482"/>
                      </a:lnTo>
                      <a:lnTo>
                        <a:pt x="780" y="482"/>
                      </a:lnTo>
                      <a:lnTo>
                        <a:pt x="747" y="459"/>
                      </a:lnTo>
                      <a:lnTo>
                        <a:pt x="632" y="428"/>
                      </a:lnTo>
                      <a:lnTo>
                        <a:pt x="588" y="366"/>
                      </a:lnTo>
                      <a:lnTo>
                        <a:pt x="495" y="324"/>
                      </a:lnTo>
                      <a:lnTo>
                        <a:pt x="542" y="279"/>
                      </a:lnTo>
                      <a:lnTo>
                        <a:pt x="517" y="224"/>
                      </a:lnTo>
                      <a:lnTo>
                        <a:pt x="588" y="193"/>
                      </a:lnTo>
                      <a:lnTo>
                        <a:pt x="453" y="123"/>
                      </a:lnTo>
                      <a:lnTo>
                        <a:pt x="373" y="33"/>
                      </a:lnTo>
                      <a:lnTo>
                        <a:pt x="303" y="19"/>
                      </a:lnTo>
                      <a:lnTo>
                        <a:pt x="214" y="0"/>
                      </a:lnTo>
                      <a:lnTo>
                        <a:pt x="161" y="45"/>
                      </a:lnTo>
                      <a:lnTo>
                        <a:pt x="161" y="108"/>
                      </a:lnTo>
                      <a:lnTo>
                        <a:pt x="193" y="108"/>
                      </a:lnTo>
                      <a:lnTo>
                        <a:pt x="66" y="122"/>
                      </a:lnTo>
                      <a:lnTo>
                        <a:pt x="32" y="224"/>
                      </a:lnTo>
                      <a:lnTo>
                        <a:pt x="0" y="23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2" name="Freeform 37"/>
                <p:cNvSpPr>
                  <a:spLocks/>
                </p:cNvSpPr>
                <p:nvPr/>
              </p:nvSpPr>
              <p:spPr bwMode="auto">
                <a:xfrm>
                  <a:off x="3614" y="2068"/>
                  <a:ext cx="328" cy="310"/>
                </a:xfrm>
                <a:custGeom>
                  <a:avLst/>
                  <a:gdLst/>
                  <a:ahLst/>
                  <a:cxnLst>
                    <a:cxn ang="0">
                      <a:pos x="0" y="12"/>
                    </a:cxn>
                    <a:cxn ang="0">
                      <a:pos x="33" y="113"/>
                    </a:cxn>
                    <a:cxn ang="0">
                      <a:pos x="13" y="160"/>
                    </a:cxn>
                    <a:cxn ang="0">
                      <a:pos x="46" y="235"/>
                    </a:cxn>
                    <a:cxn ang="0">
                      <a:pos x="169" y="320"/>
                    </a:cxn>
                    <a:cxn ang="0">
                      <a:pos x="144" y="396"/>
                    </a:cxn>
                    <a:cxn ang="0">
                      <a:pos x="184" y="418"/>
                    </a:cxn>
                    <a:cxn ang="0">
                      <a:pos x="259" y="508"/>
                    </a:cxn>
                    <a:cxn ang="0">
                      <a:pos x="374" y="555"/>
                    </a:cxn>
                    <a:cxn ang="0">
                      <a:pos x="395" y="520"/>
                    </a:cxn>
                    <a:cxn ang="0">
                      <a:pos x="564" y="609"/>
                    </a:cxn>
                    <a:cxn ang="0">
                      <a:pos x="588" y="555"/>
                    </a:cxn>
                    <a:cxn ang="0">
                      <a:pos x="609" y="543"/>
                    </a:cxn>
                    <a:cxn ang="0">
                      <a:pos x="597" y="520"/>
                    </a:cxn>
                    <a:cxn ang="0">
                      <a:pos x="588" y="473"/>
                    </a:cxn>
                    <a:cxn ang="0">
                      <a:pos x="564" y="418"/>
                    </a:cxn>
                    <a:cxn ang="0">
                      <a:pos x="529" y="386"/>
                    </a:cxn>
                    <a:cxn ang="0">
                      <a:pos x="552" y="341"/>
                    </a:cxn>
                    <a:cxn ang="0">
                      <a:pos x="508" y="271"/>
                    </a:cxn>
                    <a:cxn ang="0">
                      <a:pos x="529" y="193"/>
                    </a:cxn>
                    <a:cxn ang="0">
                      <a:pos x="564" y="33"/>
                    </a:cxn>
                    <a:cxn ang="0">
                      <a:pos x="336" y="39"/>
                    </a:cxn>
                    <a:cxn ang="0">
                      <a:pos x="268" y="62"/>
                    </a:cxn>
                    <a:cxn ang="0">
                      <a:pos x="229" y="60"/>
                    </a:cxn>
                    <a:cxn ang="0">
                      <a:pos x="190" y="6"/>
                    </a:cxn>
                    <a:cxn ang="0">
                      <a:pos x="80" y="44"/>
                    </a:cxn>
                    <a:cxn ang="0">
                      <a:pos x="13" y="0"/>
                    </a:cxn>
                    <a:cxn ang="0">
                      <a:pos x="0" y="12"/>
                    </a:cxn>
                  </a:cxnLst>
                  <a:rect l="0" t="0" r="r" b="b"/>
                  <a:pathLst>
                    <a:path w="609" h="609">
                      <a:moveTo>
                        <a:pt x="0" y="12"/>
                      </a:moveTo>
                      <a:lnTo>
                        <a:pt x="33" y="113"/>
                      </a:lnTo>
                      <a:lnTo>
                        <a:pt x="13" y="160"/>
                      </a:lnTo>
                      <a:lnTo>
                        <a:pt x="46" y="235"/>
                      </a:lnTo>
                      <a:lnTo>
                        <a:pt x="169" y="320"/>
                      </a:lnTo>
                      <a:lnTo>
                        <a:pt x="144" y="396"/>
                      </a:lnTo>
                      <a:lnTo>
                        <a:pt x="184" y="418"/>
                      </a:lnTo>
                      <a:lnTo>
                        <a:pt x="259" y="508"/>
                      </a:lnTo>
                      <a:lnTo>
                        <a:pt x="374" y="555"/>
                      </a:lnTo>
                      <a:lnTo>
                        <a:pt x="395" y="520"/>
                      </a:lnTo>
                      <a:lnTo>
                        <a:pt x="564" y="609"/>
                      </a:lnTo>
                      <a:lnTo>
                        <a:pt x="588" y="555"/>
                      </a:lnTo>
                      <a:lnTo>
                        <a:pt x="609" y="543"/>
                      </a:lnTo>
                      <a:lnTo>
                        <a:pt x="597" y="520"/>
                      </a:lnTo>
                      <a:lnTo>
                        <a:pt x="588" y="473"/>
                      </a:lnTo>
                      <a:lnTo>
                        <a:pt x="564" y="418"/>
                      </a:lnTo>
                      <a:lnTo>
                        <a:pt x="529" y="386"/>
                      </a:lnTo>
                      <a:lnTo>
                        <a:pt x="552" y="341"/>
                      </a:lnTo>
                      <a:lnTo>
                        <a:pt x="508" y="271"/>
                      </a:lnTo>
                      <a:lnTo>
                        <a:pt x="529" y="193"/>
                      </a:lnTo>
                      <a:lnTo>
                        <a:pt x="564" y="33"/>
                      </a:lnTo>
                      <a:lnTo>
                        <a:pt x="336" y="39"/>
                      </a:lnTo>
                      <a:lnTo>
                        <a:pt x="268" y="62"/>
                      </a:lnTo>
                      <a:lnTo>
                        <a:pt x="229" y="60"/>
                      </a:lnTo>
                      <a:lnTo>
                        <a:pt x="190" y="6"/>
                      </a:lnTo>
                      <a:lnTo>
                        <a:pt x="80" y="44"/>
                      </a:lnTo>
                      <a:lnTo>
                        <a:pt x="13" y="0"/>
                      </a:lnTo>
                      <a:lnTo>
                        <a:pt x="0" y="1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3" name="Freeform 38"/>
                <p:cNvSpPr>
                  <a:spLocks/>
                </p:cNvSpPr>
                <p:nvPr/>
              </p:nvSpPr>
              <p:spPr bwMode="auto">
                <a:xfrm>
                  <a:off x="3848" y="2024"/>
                  <a:ext cx="723" cy="579"/>
                </a:xfrm>
                <a:custGeom>
                  <a:avLst/>
                  <a:gdLst/>
                  <a:ahLst/>
                  <a:cxnLst>
                    <a:cxn ang="0">
                      <a:pos x="164" y="553"/>
                    </a:cxn>
                    <a:cxn ang="0">
                      <a:pos x="252" y="562"/>
                    </a:cxn>
                    <a:cxn ang="0">
                      <a:pos x="345" y="597"/>
                    </a:cxn>
                    <a:cxn ang="0">
                      <a:pos x="368" y="652"/>
                    </a:cxn>
                    <a:cxn ang="0">
                      <a:pos x="468" y="699"/>
                    </a:cxn>
                    <a:cxn ang="0">
                      <a:pos x="513" y="640"/>
                    </a:cxn>
                    <a:cxn ang="0">
                      <a:pos x="557" y="900"/>
                    </a:cxn>
                    <a:cxn ang="0">
                      <a:pos x="647" y="1135"/>
                    </a:cxn>
                    <a:cxn ang="0">
                      <a:pos x="727" y="1090"/>
                    </a:cxn>
                    <a:cxn ang="0">
                      <a:pos x="797" y="835"/>
                    </a:cxn>
                    <a:cxn ang="0">
                      <a:pos x="929" y="753"/>
                    </a:cxn>
                    <a:cxn ang="0">
                      <a:pos x="1009" y="663"/>
                    </a:cxn>
                    <a:cxn ang="0">
                      <a:pos x="1064" y="722"/>
                    </a:cxn>
                    <a:cxn ang="0">
                      <a:pos x="1166" y="866"/>
                    </a:cxn>
                    <a:cxn ang="0">
                      <a:pos x="1290" y="844"/>
                    </a:cxn>
                    <a:cxn ang="0">
                      <a:pos x="1346" y="685"/>
                    </a:cxn>
                    <a:cxn ang="0">
                      <a:pos x="1302" y="584"/>
                    </a:cxn>
                    <a:cxn ang="0">
                      <a:pos x="1269" y="473"/>
                    </a:cxn>
                    <a:cxn ang="0">
                      <a:pos x="1153" y="348"/>
                    </a:cxn>
                    <a:cxn ang="0">
                      <a:pos x="987" y="404"/>
                    </a:cxn>
                    <a:cxn ang="0">
                      <a:pos x="929" y="480"/>
                    </a:cxn>
                    <a:cxn ang="0">
                      <a:pos x="774" y="473"/>
                    </a:cxn>
                    <a:cxn ang="0">
                      <a:pos x="670" y="417"/>
                    </a:cxn>
                    <a:cxn ang="0">
                      <a:pos x="628" y="304"/>
                    </a:cxn>
                    <a:cxn ang="0">
                      <a:pos x="682" y="245"/>
                    </a:cxn>
                    <a:cxn ang="0">
                      <a:pos x="694" y="132"/>
                    </a:cxn>
                    <a:cxn ang="0">
                      <a:pos x="502" y="69"/>
                    </a:cxn>
                    <a:cxn ang="0">
                      <a:pos x="391" y="9"/>
                    </a:cxn>
                    <a:cxn ang="0">
                      <a:pos x="345" y="69"/>
                    </a:cxn>
                    <a:cxn ang="0">
                      <a:pos x="276" y="55"/>
                    </a:cxn>
                    <a:cxn ang="0">
                      <a:pos x="197" y="110"/>
                    </a:cxn>
                    <a:cxn ang="0">
                      <a:pos x="104" y="146"/>
                    </a:cxn>
                    <a:cxn ang="0">
                      <a:pos x="0" y="502"/>
                    </a:cxn>
                  </a:cxnLst>
                  <a:rect l="0" t="0" r="r" b="b"/>
                  <a:pathLst>
                    <a:path w="1346" h="1135">
                      <a:moveTo>
                        <a:pt x="140" y="553"/>
                      </a:moveTo>
                      <a:lnTo>
                        <a:pt x="164" y="553"/>
                      </a:lnTo>
                      <a:lnTo>
                        <a:pt x="197" y="527"/>
                      </a:lnTo>
                      <a:lnTo>
                        <a:pt x="252" y="562"/>
                      </a:lnTo>
                      <a:lnTo>
                        <a:pt x="345" y="562"/>
                      </a:lnTo>
                      <a:lnTo>
                        <a:pt x="345" y="597"/>
                      </a:lnTo>
                      <a:lnTo>
                        <a:pt x="422" y="609"/>
                      </a:lnTo>
                      <a:lnTo>
                        <a:pt x="368" y="652"/>
                      </a:lnTo>
                      <a:lnTo>
                        <a:pt x="412" y="699"/>
                      </a:lnTo>
                      <a:lnTo>
                        <a:pt x="468" y="699"/>
                      </a:lnTo>
                      <a:lnTo>
                        <a:pt x="480" y="640"/>
                      </a:lnTo>
                      <a:lnTo>
                        <a:pt x="513" y="640"/>
                      </a:lnTo>
                      <a:lnTo>
                        <a:pt x="513" y="875"/>
                      </a:lnTo>
                      <a:lnTo>
                        <a:pt x="557" y="900"/>
                      </a:lnTo>
                      <a:lnTo>
                        <a:pt x="557" y="1002"/>
                      </a:lnTo>
                      <a:lnTo>
                        <a:pt x="647" y="1135"/>
                      </a:lnTo>
                      <a:lnTo>
                        <a:pt x="694" y="1090"/>
                      </a:lnTo>
                      <a:lnTo>
                        <a:pt x="727" y="1090"/>
                      </a:lnTo>
                      <a:lnTo>
                        <a:pt x="736" y="900"/>
                      </a:lnTo>
                      <a:lnTo>
                        <a:pt x="797" y="835"/>
                      </a:lnTo>
                      <a:lnTo>
                        <a:pt x="884" y="753"/>
                      </a:lnTo>
                      <a:lnTo>
                        <a:pt x="929" y="753"/>
                      </a:lnTo>
                      <a:lnTo>
                        <a:pt x="952" y="663"/>
                      </a:lnTo>
                      <a:lnTo>
                        <a:pt x="1009" y="663"/>
                      </a:lnTo>
                      <a:lnTo>
                        <a:pt x="1032" y="618"/>
                      </a:lnTo>
                      <a:lnTo>
                        <a:pt x="1064" y="722"/>
                      </a:lnTo>
                      <a:lnTo>
                        <a:pt x="1153" y="764"/>
                      </a:lnTo>
                      <a:lnTo>
                        <a:pt x="1166" y="866"/>
                      </a:lnTo>
                      <a:lnTo>
                        <a:pt x="1234" y="821"/>
                      </a:lnTo>
                      <a:lnTo>
                        <a:pt x="1290" y="844"/>
                      </a:lnTo>
                      <a:lnTo>
                        <a:pt x="1279" y="764"/>
                      </a:lnTo>
                      <a:lnTo>
                        <a:pt x="1346" y="685"/>
                      </a:lnTo>
                      <a:lnTo>
                        <a:pt x="1290" y="652"/>
                      </a:lnTo>
                      <a:lnTo>
                        <a:pt x="1302" y="584"/>
                      </a:lnTo>
                      <a:lnTo>
                        <a:pt x="1234" y="584"/>
                      </a:lnTo>
                      <a:lnTo>
                        <a:pt x="1269" y="473"/>
                      </a:lnTo>
                      <a:lnTo>
                        <a:pt x="1166" y="395"/>
                      </a:lnTo>
                      <a:lnTo>
                        <a:pt x="1153" y="348"/>
                      </a:lnTo>
                      <a:lnTo>
                        <a:pt x="1044" y="437"/>
                      </a:lnTo>
                      <a:lnTo>
                        <a:pt x="987" y="404"/>
                      </a:lnTo>
                      <a:lnTo>
                        <a:pt x="929" y="426"/>
                      </a:lnTo>
                      <a:lnTo>
                        <a:pt x="929" y="480"/>
                      </a:lnTo>
                      <a:lnTo>
                        <a:pt x="884" y="508"/>
                      </a:lnTo>
                      <a:lnTo>
                        <a:pt x="774" y="473"/>
                      </a:lnTo>
                      <a:lnTo>
                        <a:pt x="736" y="426"/>
                      </a:lnTo>
                      <a:lnTo>
                        <a:pt x="670" y="417"/>
                      </a:lnTo>
                      <a:lnTo>
                        <a:pt x="694" y="360"/>
                      </a:lnTo>
                      <a:lnTo>
                        <a:pt x="628" y="304"/>
                      </a:lnTo>
                      <a:lnTo>
                        <a:pt x="637" y="257"/>
                      </a:lnTo>
                      <a:lnTo>
                        <a:pt x="682" y="245"/>
                      </a:lnTo>
                      <a:lnTo>
                        <a:pt x="647" y="212"/>
                      </a:lnTo>
                      <a:lnTo>
                        <a:pt x="694" y="132"/>
                      </a:lnTo>
                      <a:lnTo>
                        <a:pt x="581" y="167"/>
                      </a:lnTo>
                      <a:lnTo>
                        <a:pt x="502" y="69"/>
                      </a:lnTo>
                      <a:lnTo>
                        <a:pt x="422" y="78"/>
                      </a:lnTo>
                      <a:lnTo>
                        <a:pt x="391" y="9"/>
                      </a:lnTo>
                      <a:lnTo>
                        <a:pt x="368" y="0"/>
                      </a:lnTo>
                      <a:lnTo>
                        <a:pt x="345" y="69"/>
                      </a:lnTo>
                      <a:lnTo>
                        <a:pt x="299" y="78"/>
                      </a:lnTo>
                      <a:lnTo>
                        <a:pt x="276" y="55"/>
                      </a:lnTo>
                      <a:lnTo>
                        <a:pt x="209" y="78"/>
                      </a:lnTo>
                      <a:lnTo>
                        <a:pt x="197" y="110"/>
                      </a:lnTo>
                      <a:lnTo>
                        <a:pt x="155" y="110"/>
                      </a:lnTo>
                      <a:lnTo>
                        <a:pt x="104" y="146"/>
                      </a:lnTo>
                      <a:lnTo>
                        <a:pt x="96" y="212"/>
                      </a:lnTo>
                      <a:lnTo>
                        <a:pt x="0" y="502"/>
                      </a:lnTo>
                      <a:lnTo>
                        <a:pt x="140" y="55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4" name="Freeform 39"/>
                <p:cNvSpPr>
                  <a:spLocks/>
                </p:cNvSpPr>
                <p:nvPr/>
              </p:nvSpPr>
              <p:spPr bwMode="auto">
                <a:xfrm>
                  <a:off x="4517" y="2329"/>
                  <a:ext cx="224" cy="424"/>
                </a:xfrm>
                <a:custGeom>
                  <a:avLst/>
                  <a:gdLst/>
                  <a:ahLst/>
                  <a:cxnLst>
                    <a:cxn ang="0">
                      <a:pos x="89" y="88"/>
                    </a:cxn>
                    <a:cxn ang="0">
                      <a:pos x="121" y="43"/>
                    </a:cxn>
                    <a:cxn ang="0">
                      <a:pos x="166" y="43"/>
                    </a:cxn>
                    <a:cxn ang="0">
                      <a:pos x="213" y="0"/>
                    </a:cxn>
                    <a:cxn ang="0">
                      <a:pos x="236" y="12"/>
                    </a:cxn>
                    <a:cxn ang="0">
                      <a:pos x="281" y="55"/>
                    </a:cxn>
                    <a:cxn ang="0">
                      <a:pos x="316" y="102"/>
                    </a:cxn>
                    <a:cxn ang="0">
                      <a:pos x="248" y="156"/>
                    </a:cxn>
                    <a:cxn ang="0">
                      <a:pos x="248" y="156"/>
                    </a:cxn>
                    <a:cxn ang="0">
                      <a:pos x="361" y="303"/>
                    </a:cxn>
                    <a:cxn ang="0">
                      <a:pos x="361" y="334"/>
                    </a:cxn>
                    <a:cxn ang="0">
                      <a:pos x="415" y="370"/>
                    </a:cxn>
                    <a:cxn ang="0">
                      <a:pos x="361" y="461"/>
                    </a:cxn>
                    <a:cxn ang="0">
                      <a:pos x="304" y="461"/>
                    </a:cxn>
                    <a:cxn ang="0">
                      <a:pos x="304" y="527"/>
                    </a:cxn>
                    <a:cxn ang="0">
                      <a:pos x="248" y="527"/>
                    </a:cxn>
                    <a:cxn ang="0">
                      <a:pos x="213" y="438"/>
                    </a:cxn>
                    <a:cxn ang="0">
                      <a:pos x="159" y="416"/>
                    </a:cxn>
                    <a:cxn ang="0">
                      <a:pos x="113" y="370"/>
                    </a:cxn>
                    <a:cxn ang="0">
                      <a:pos x="79" y="493"/>
                    </a:cxn>
                    <a:cxn ang="0">
                      <a:pos x="135" y="527"/>
                    </a:cxn>
                    <a:cxn ang="0">
                      <a:pos x="148" y="606"/>
                    </a:cxn>
                    <a:cxn ang="0">
                      <a:pos x="213" y="664"/>
                    </a:cxn>
                    <a:cxn ang="0">
                      <a:pos x="227" y="752"/>
                    </a:cxn>
                    <a:cxn ang="0">
                      <a:pos x="258" y="799"/>
                    </a:cxn>
                    <a:cxn ang="0">
                      <a:pos x="227" y="832"/>
                    </a:cxn>
                    <a:cxn ang="0">
                      <a:pos x="159" y="761"/>
                    </a:cxn>
                    <a:cxn ang="0">
                      <a:pos x="113" y="642"/>
                    </a:cxn>
                    <a:cxn ang="0">
                      <a:pos x="33" y="574"/>
                    </a:cxn>
                    <a:cxn ang="0">
                      <a:pos x="56" y="527"/>
                    </a:cxn>
                    <a:cxn ang="0">
                      <a:pos x="44" y="325"/>
                    </a:cxn>
                    <a:cxn ang="0">
                      <a:pos x="0" y="334"/>
                    </a:cxn>
                    <a:cxn ang="0">
                      <a:pos x="12" y="247"/>
                    </a:cxn>
                    <a:cxn ang="0">
                      <a:pos x="33" y="202"/>
                    </a:cxn>
                    <a:cxn ang="0">
                      <a:pos x="56" y="144"/>
                    </a:cxn>
                    <a:cxn ang="0">
                      <a:pos x="68" y="111"/>
                    </a:cxn>
                    <a:cxn ang="0">
                      <a:pos x="89" y="88"/>
                    </a:cxn>
                  </a:cxnLst>
                  <a:rect l="0" t="0" r="r" b="b"/>
                  <a:pathLst>
                    <a:path w="415" h="832">
                      <a:moveTo>
                        <a:pt x="89" y="88"/>
                      </a:moveTo>
                      <a:lnTo>
                        <a:pt x="121" y="43"/>
                      </a:lnTo>
                      <a:lnTo>
                        <a:pt x="166" y="43"/>
                      </a:lnTo>
                      <a:lnTo>
                        <a:pt x="213" y="0"/>
                      </a:lnTo>
                      <a:lnTo>
                        <a:pt x="236" y="12"/>
                      </a:lnTo>
                      <a:lnTo>
                        <a:pt x="281" y="55"/>
                      </a:lnTo>
                      <a:lnTo>
                        <a:pt x="316" y="102"/>
                      </a:lnTo>
                      <a:lnTo>
                        <a:pt x="248" y="156"/>
                      </a:lnTo>
                      <a:lnTo>
                        <a:pt x="248" y="156"/>
                      </a:lnTo>
                      <a:lnTo>
                        <a:pt x="361" y="303"/>
                      </a:lnTo>
                      <a:lnTo>
                        <a:pt x="361" y="334"/>
                      </a:lnTo>
                      <a:lnTo>
                        <a:pt x="415" y="370"/>
                      </a:lnTo>
                      <a:lnTo>
                        <a:pt x="361" y="461"/>
                      </a:lnTo>
                      <a:lnTo>
                        <a:pt x="304" y="461"/>
                      </a:lnTo>
                      <a:lnTo>
                        <a:pt x="304" y="527"/>
                      </a:lnTo>
                      <a:lnTo>
                        <a:pt x="248" y="527"/>
                      </a:lnTo>
                      <a:lnTo>
                        <a:pt x="213" y="438"/>
                      </a:lnTo>
                      <a:lnTo>
                        <a:pt x="159" y="416"/>
                      </a:lnTo>
                      <a:lnTo>
                        <a:pt x="113" y="370"/>
                      </a:lnTo>
                      <a:lnTo>
                        <a:pt x="79" y="493"/>
                      </a:lnTo>
                      <a:lnTo>
                        <a:pt x="135" y="527"/>
                      </a:lnTo>
                      <a:lnTo>
                        <a:pt x="148" y="606"/>
                      </a:lnTo>
                      <a:lnTo>
                        <a:pt x="213" y="664"/>
                      </a:lnTo>
                      <a:lnTo>
                        <a:pt x="227" y="752"/>
                      </a:lnTo>
                      <a:lnTo>
                        <a:pt x="258" y="799"/>
                      </a:lnTo>
                      <a:lnTo>
                        <a:pt x="227" y="832"/>
                      </a:lnTo>
                      <a:lnTo>
                        <a:pt x="159" y="761"/>
                      </a:lnTo>
                      <a:lnTo>
                        <a:pt x="113" y="642"/>
                      </a:lnTo>
                      <a:lnTo>
                        <a:pt x="33" y="574"/>
                      </a:lnTo>
                      <a:lnTo>
                        <a:pt x="56" y="527"/>
                      </a:lnTo>
                      <a:lnTo>
                        <a:pt x="44" y="325"/>
                      </a:lnTo>
                      <a:lnTo>
                        <a:pt x="0" y="334"/>
                      </a:lnTo>
                      <a:lnTo>
                        <a:pt x="12" y="247"/>
                      </a:lnTo>
                      <a:lnTo>
                        <a:pt x="33" y="202"/>
                      </a:lnTo>
                      <a:lnTo>
                        <a:pt x="56" y="144"/>
                      </a:lnTo>
                      <a:lnTo>
                        <a:pt x="68" y="111"/>
                      </a:lnTo>
                      <a:lnTo>
                        <a:pt x="89" y="8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5" name="Freeform 40"/>
                <p:cNvSpPr>
                  <a:spLocks/>
                </p:cNvSpPr>
                <p:nvPr/>
              </p:nvSpPr>
              <p:spPr bwMode="auto">
                <a:xfrm>
                  <a:off x="4499" y="2656"/>
                  <a:ext cx="181" cy="218"/>
                </a:xfrm>
                <a:custGeom>
                  <a:avLst/>
                  <a:gdLst/>
                  <a:ahLst/>
                  <a:cxnLst>
                    <a:cxn ang="0">
                      <a:pos x="90" y="45"/>
                    </a:cxn>
                    <a:cxn ang="0">
                      <a:pos x="12" y="0"/>
                    </a:cxn>
                    <a:cxn ang="0">
                      <a:pos x="0" y="86"/>
                    </a:cxn>
                    <a:cxn ang="0">
                      <a:pos x="57" y="86"/>
                    </a:cxn>
                    <a:cxn ang="0">
                      <a:pos x="46" y="134"/>
                    </a:cxn>
                    <a:cxn ang="0">
                      <a:pos x="90" y="134"/>
                    </a:cxn>
                    <a:cxn ang="0">
                      <a:pos x="155" y="157"/>
                    </a:cxn>
                    <a:cxn ang="0">
                      <a:pos x="102" y="214"/>
                    </a:cxn>
                    <a:cxn ang="0">
                      <a:pos x="134" y="236"/>
                    </a:cxn>
                    <a:cxn ang="0">
                      <a:pos x="147" y="292"/>
                    </a:cxn>
                    <a:cxn ang="0">
                      <a:pos x="247" y="428"/>
                    </a:cxn>
                    <a:cxn ang="0">
                      <a:pos x="301" y="405"/>
                    </a:cxn>
                    <a:cxn ang="0">
                      <a:pos x="338" y="324"/>
                    </a:cxn>
                    <a:cxn ang="0">
                      <a:pos x="282" y="279"/>
                    </a:cxn>
                    <a:cxn ang="0">
                      <a:pos x="261" y="224"/>
                    </a:cxn>
                    <a:cxn ang="0">
                      <a:pos x="182" y="190"/>
                    </a:cxn>
                    <a:cxn ang="0">
                      <a:pos x="155" y="141"/>
                    </a:cxn>
                    <a:cxn ang="0">
                      <a:pos x="78" y="54"/>
                    </a:cxn>
                    <a:cxn ang="0">
                      <a:pos x="90" y="45"/>
                    </a:cxn>
                  </a:cxnLst>
                  <a:rect l="0" t="0" r="r" b="b"/>
                  <a:pathLst>
                    <a:path w="338" h="428">
                      <a:moveTo>
                        <a:pt x="90" y="45"/>
                      </a:moveTo>
                      <a:lnTo>
                        <a:pt x="12" y="0"/>
                      </a:lnTo>
                      <a:lnTo>
                        <a:pt x="0" y="86"/>
                      </a:lnTo>
                      <a:lnTo>
                        <a:pt x="57" y="86"/>
                      </a:lnTo>
                      <a:lnTo>
                        <a:pt x="46" y="134"/>
                      </a:lnTo>
                      <a:lnTo>
                        <a:pt x="90" y="134"/>
                      </a:lnTo>
                      <a:lnTo>
                        <a:pt x="155" y="157"/>
                      </a:lnTo>
                      <a:lnTo>
                        <a:pt x="102" y="214"/>
                      </a:lnTo>
                      <a:lnTo>
                        <a:pt x="134" y="236"/>
                      </a:lnTo>
                      <a:lnTo>
                        <a:pt x="147" y="292"/>
                      </a:lnTo>
                      <a:lnTo>
                        <a:pt x="247" y="428"/>
                      </a:lnTo>
                      <a:lnTo>
                        <a:pt x="301" y="405"/>
                      </a:lnTo>
                      <a:lnTo>
                        <a:pt x="338" y="324"/>
                      </a:lnTo>
                      <a:lnTo>
                        <a:pt x="282" y="279"/>
                      </a:lnTo>
                      <a:lnTo>
                        <a:pt x="261" y="224"/>
                      </a:lnTo>
                      <a:lnTo>
                        <a:pt x="182" y="190"/>
                      </a:lnTo>
                      <a:lnTo>
                        <a:pt x="155" y="141"/>
                      </a:lnTo>
                      <a:lnTo>
                        <a:pt x="78" y="54"/>
                      </a:lnTo>
                      <a:lnTo>
                        <a:pt x="90" y="4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6" name="Freeform 41"/>
                <p:cNvSpPr>
                  <a:spLocks/>
                </p:cNvSpPr>
                <p:nvPr/>
              </p:nvSpPr>
              <p:spPr bwMode="auto">
                <a:xfrm>
                  <a:off x="4704" y="2643"/>
                  <a:ext cx="202" cy="215"/>
                </a:xfrm>
                <a:custGeom>
                  <a:avLst/>
                  <a:gdLst/>
                  <a:ahLst/>
                  <a:cxnLst>
                    <a:cxn ang="0">
                      <a:pos x="89" y="183"/>
                    </a:cxn>
                    <a:cxn ang="0">
                      <a:pos x="23" y="167"/>
                    </a:cxn>
                    <a:cxn ang="0">
                      <a:pos x="0" y="195"/>
                    </a:cxn>
                    <a:cxn ang="0">
                      <a:pos x="57" y="271"/>
                    </a:cxn>
                    <a:cxn ang="0">
                      <a:pos x="57" y="339"/>
                    </a:cxn>
                    <a:cxn ang="0">
                      <a:pos x="127" y="339"/>
                    </a:cxn>
                    <a:cxn ang="0">
                      <a:pos x="134" y="383"/>
                    </a:cxn>
                    <a:cxn ang="0">
                      <a:pos x="181" y="383"/>
                    </a:cxn>
                    <a:cxn ang="0">
                      <a:pos x="214" y="422"/>
                    </a:cxn>
                    <a:cxn ang="0">
                      <a:pos x="268" y="409"/>
                    </a:cxn>
                    <a:cxn ang="0">
                      <a:pos x="259" y="294"/>
                    </a:cxn>
                    <a:cxn ang="0">
                      <a:pos x="305" y="271"/>
                    </a:cxn>
                    <a:cxn ang="0">
                      <a:pos x="291" y="250"/>
                    </a:cxn>
                    <a:cxn ang="0">
                      <a:pos x="374" y="240"/>
                    </a:cxn>
                    <a:cxn ang="0">
                      <a:pos x="327" y="216"/>
                    </a:cxn>
                    <a:cxn ang="0">
                      <a:pos x="305" y="160"/>
                    </a:cxn>
                    <a:cxn ang="0">
                      <a:pos x="314" y="104"/>
                    </a:cxn>
                    <a:cxn ang="0">
                      <a:pos x="350" y="59"/>
                    </a:cxn>
                    <a:cxn ang="0">
                      <a:pos x="339" y="26"/>
                    </a:cxn>
                    <a:cxn ang="0">
                      <a:pos x="305" y="36"/>
                    </a:cxn>
                    <a:cxn ang="0">
                      <a:pos x="282" y="0"/>
                    </a:cxn>
                    <a:cxn ang="0">
                      <a:pos x="249" y="59"/>
                    </a:cxn>
                    <a:cxn ang="0">
                      <a:pos x="190" y="71"/>
                    </a:cxn>
                    <a:cxn ang="0">
                      <a:pos x="169" y="112"/>
                    </a:cxn>
                    <a:cxn ang="0">
                      <a:pos x="113" y="127"/>
                    </a:cxn>
                    <a:cxn ang="0">
                      <a:pos x="101" y="183"/>
                    </a:cxn>
                    <a:cxn ang="0">
                      <a:pos x="89" y="183"/>
                    </a:cxn>
                  </a:cxnLst>
                  <a:rect l="0" t="0" r="r" b="b"/>
                  <a:pathLst>
                    <a:path w="374" h="422">
                      <a:moveTo>
                        <a:pt x="89" y="183"/>
                      </a:moveTo>
                      <a:lnTo>
                        <a:pt x="23" y="167"/>
                      </a:lnTo>
                      <a:lnTo>
                        <a:pt x="0" y="195"/>
                      </a:lnTo>
                      <a:lnTo>
                        <a:pt x="57" y="271"/>
                      </a:lnTo>
                      <a:lnTo>
                        <a:pt x="57" y="339"/>
                      </a:lnTo>
                      <a:lnTo>
                        <a:pt x="127" y="339"/>
                      </a:lnTo>
                      <a:lnTo>
                        <a:pt x="134" y="383"/>
                      </a:lnTo>
                      <a:lnTo>
                        <a:pt x="181" y="383"/>
                      </a:lnTo>
                      <a:lnTo>
                        <a:pt x="214" y="422"/>
                      </a:lnTo>
                      <a:lnTo>
                        <a:pt x="268" y="409"/>
                      </a:lnTo>
                      <a:lnTo>
                        <a:pt x="259" y="294"/>
                      </a:lnTo>
                      <a:lnTo>
                        <a:pt x="305" y="271"/>
                      </a:lnTo>
                      <a:lnTo>
                        <a:pt x="291" y="250"/>
                      </a:lnTo>
                      <a:lnTo>
                        <a:pt x="374" y="240"/>
                      </a:lnTo>
                      <a:lnTo>
                        <a:pt x="327" y="216"/>
                      </a:lnTo>
                      <a:lnTo>
                        <a:pt x="305" y="160"/>
                      </a:lnTo>
                      <a:lnTo>
                        <a:pt x="314" y="104"/>
                      </a:lnTo>
                      <a:lnTo>
                        <a:pt x="350" y="59"/>
                      </a:lnTo>
                      <a:lnTo>
                        <a:pt x="339" y="26"/>
                      </a:lnTo>
                      <a:lnTo>
                        <a:pt x="305" y="36"/>
                      </a:lnTo>
                      <a:lnTo>
                        <a:pt x="282" y="0"/>
                      </a:lnTo>
                      <a:lnTo>
                        <a:pt x="249" y="59"/>
                      </a:lnTo>
                      <a:lnTo>
                        <a:pt x="190" y="71"/>
                      </a:lnTo>
                      <a:lnTo>
                        <a:pt x="169" y="112"/>
                      </a:lnTo>
                      <a:lnTo>
                        <a:pt x="113" y="127"/>
                      </a:lnTo>
                      <a:lnTo>
                        <a:pt x="101" y="183"/>
                      </a:lnTo>
                      <a:lnTo>
                        <a:pt x="89" y="18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7" name="Freeform 42"/>
                <p:cNvSpPr>
                  <a:spLocks/>
                </p:cNvSpPr>
                <p:nvPr/>
              </p:nvSpPr>
              <p:spPr bwMode="auto">
                <a:xfrm>
                  <a:off x="4861" y="2735"/>
                  <a:ext cx="128" cy="156"/>
                </a:xfrm>
                <a:custGeom>
                  <a:avLst/>
                  <a:gdLst/>
                  <a:ahLst/>
                  <a:cxnLst>
                    <a:cxn ang="0">
                      <a:pos x="23" y="156"/>
                    </a:cxn>
                    <a:cxn ang="0">
                      <a:pos x="113" y="25"/>
                    </a:cxn>
                    <a:cxn ang="0">
                      <a:pos x="183" y="33"/>
                    </a:cxn>
                    <a:cxn ang="0">
                      <a:pos x="225" y="0"/>
                    </a:cxn>
                    <a:cxn ang="0">
                      <a:pos x="239" y="33"/>
                    </a:cxn>
                    <a:cxn ang="0">
                      <a:pos x="193" y="67"/>
                    </a:cxn>
                    <a:cxn ang="0">
                      <a:pos x="113" y="57"/>
                    </a:cxn>
                    <a:cxn ang="0">
                      <a:pos x="83" y="88"/>
                    </a:cxn>
                    <a:cxn ang="0">
                      <a:pos x="104" y="111"/>
                    </a:cxn>
                    <a:cxn ang="0">
                      <a:pos x="151" y="88"/>
                    </a:cxn>
                    <a:cxn ang="0">
                      <a:pos x="171" y="111"/>
                    </a:cxn>
                    <a:cxn ang="0">
                      <a:pos x="136" y="135"/>
                    </a:cxn>
                    <a:cxn ang="0">
                      <a:pos x="183" y="188"/>
                    </a:cxn>
                    <a:cxn ang="0">
                      <a:pos x="159" y="248"/>
                    </a:cxn>
                    <a:cxn ang="0">
                      <a:pos x="104" y="239"/>
                    </a:cxn>
                    <a:cxn ang="0">
                      <a:pos x="104" y="167"/>
                    </a:cxn>
                    <a:cxn ang="0">
                      <a:pos x="59" y="303"/>
                    </a:cxn>
                    <a:cxn ang="0">
                      <a:pos x="0" y="260"/>
                    </a:cxn>
                    <a:cxn ang="0">
                      <a:pos x="0" y="179"/>
                    </a:cxn>
                    <a:cxn ang="0">
                      <a:pos x="23" y="156"/>
                    </a:cxn>
                  </a:cxnLst>
                  <a:rect l="0" t="0" r="r" b="b"/>
                  <a:pathLst>
                    <a:path w="239" h="303">
                      <a:moveTo>
                        <a:pt x="23" y="156"/>
                      </a:moveTo>
                      <a:lnTo>
                        <a:pt x="113" y="25"/>
                      </a:lnTo>
                      <a:lnTo>
                        <a:pt x="183" y="33"/>
                      </a:lnTo>
                      <a:lnTo>
                        <a:pt x="225" y="0"/>
                      </a:lnTo>
                      <a:lnTo>
                        <a:pt x="239" y="33"/>
                      </a:lnTo>
                      <a:lnTo>
                        <a:pt x="193" y="67"/>
                      </a:lnTo>
                      <a:lnTo>
                        <a:pt x="113" y="57"/>
                      </a:lnTo>
                      <a:lnTo>
                        <a:pt x="83" y="88"/>
                      </a:lnTo>
                      <a:lnTo>
                        <a:pt x="104" y="111"/>
                      </a:lnTo>
                      <a:lnTo>
                        <a:pt x="151" y="88"/>
                      </a:lnTo>
                      <a:lnTo>
                        <a:pt x="171" y="111"/>
                      </a:lnTo>
                      <a:lnTo>
                        <a:pt x="136" y="135"/>
                      </a:lnTo>
                      <a:lnTo>
                        <a:pt x="183" y="188"/>
                      </a:lnTo>
                      <a:lnTo>
                        <a:pt x="159" y="248"/>
                      </a:lnTo>
                      <a:lnTo>
                        <a:pt x="104" y="239"/>
                      </a:lnTo>
                      <a:lnTo>
                        <a:pt x="104" y="167"/>
                      </a:lnTo>
                      <a:lnTo>
                        <a:pt x="59" y="303"/>
                      </a:lnTo>
                      <a:lnTo>
                        <a:pt x="0" y="260"/>
                      </a:lnTo>
                      <a:lnTo>
                        <a:pt x="0" y="179"/>
                      </a:lnTo>
                      <a:lnTo>
                        <a:pt x="23" y="15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8" name="Freeform 43"/>
                <p:cNvSpPr>
                  <a:spLocks/>
                </p:cNvSpPr>
                <p:nvPr/>
              </p:nvSpPr>
              <p:spPr bwMode="auto">
                <a:xfrm>
                  <a:off x="4661" y="2880"/>
                  <a:ext cx="121" cy="50"/>
                </a:xfrm>
                <a:custGeom>
                  <a:avLst/>
                  <a:gdLst/>
                  <a:ahLst/>
                  <a:cxnLst>
                    <a:cxn ang="0">
                      <a:pos x="26" y="12"/>
                    </a:cxn>
                    <a:cxn ang="0">
                      <a:pos x="127" y="35"/>
                    </a:cxn>
                    <a:cxn ang="0">
                      <a:pos x="160" y="0"/>
                    </a:cxn>
                    <a:cxn ang="0">
                      <a:pos x="160" y="22"/>
                    </a:cxn>
                    <a:cxn ang="0">
                      <a:pos x="216" y="22"/>
                    </a:cxn>
                    <a:cxn ang="0">
                      <a:pos x="216" y="58"/>
                    </a:cxn>
                    <a:cxn ang="0">
                      <a:pos x="227" y="98"/>
                    </a:cxn>
                    <a:cxn ang="0">
                      <a:pos x="127" y="67"/>
                    </a:cxn>
                    <a:cxn ang="0">
                      <a:pos x="105" y="79"/>
                    </a:cxn>
                    <a:cxn ang="0">
                      <a:pos x="0" y="46"/>
                    </a:cxn>
                    <a:cxn ang="0">
                      <a:pos x="26" y="12"/>
                    </a:cxn>
                  </a:cxnLst>
                  <a:rect l="0" t="0" r="r" b="b"/>
                  <a:pathLst>
                    <a:path w="227" h="98">
                      <a:moveTo>
                        <a:pt x="26" y="12"/>
                      </a:moveTo>
                      <a:lnTo>
                        <a:pt x="127" y="35"/>
                      </a:lnTo>
                      <a:lnTo>
                        <a:pt x="160" y="0"/>
                      </a:lnTo>
                      <a:lnTo>
                        <a:pt x="160" y="22"/>
                      </a:lnTo>
                      <a:lnTo>
                        <a:pt x="216" y="22"/>
                      </a:lnTo>
                      <a:lnTo>
                        <a:pt x="216" y="58"/>
                      </a:lnTo>
                      <a:lnTo>
                        <a:pt x="227" y="98"/>
                      </a:lnTo>
                      <a:lnTo>
                        <a:pt x="127" y="67"/>
                      </a:lnTo>
                      <a:lnTo>
                        <a:pt x="105" y="79"/>
                      </a:lnTo>
                      <a:lnTo>
                        <a:pt x="0" y="46"/>
                      </a:lnTo>
                      <a:lnTo>
                        <a:pt x="26" y="1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69" name="Freeform 44"/>
                <p:cNvSpPr>
                  <a:spLocks/>
                </p:cNvSpPr>
                <p:nvPr/>
              </p:nvSpPr>
              <p:spPr bwMode="auto">
                <a:xfrm>
                  <a:off x="4839" y="2920"/>
                  <a:ext cx="48" cy="21"/>
                </a:xfrm>
                <a:custGeom>
                  <a:avLst/>
                  <a:gdLst/>
                  <a:ahLst/>
                  <a:cxnLst>
                    <a:cxn ang="0">
                      <a:pos x="19" y="0"/>
                    </a:cxn>
                    <a:cxn ang="0">
                      <a:pos x="78" y="0"/>
                    </a:cxn>
                    <a:cxn ang="0">
                      <a:pos x="90" y="19"/>
                    </a:cxn>
                    <a:cxn ang="0">
                      <a:pos x="0" y="42"/>
                    </a:cxn>
                    <a:cxn ang="0">
                      <a:pos x="10" y="10"/>
                    </a:cxn>
                    <a:cxn ang="0">
                      <a:pos x="19" y="0"/>
                    </a:cxn>
                  </a:cxnLst>
                  <a:rect l="0" t="0" r="r" b="b"/>
                  <a:pathLst>
                    <a:path w="90" h="42">
                      <a:moveTo>
                        <a:pt x="19" y="0"/>
                      </a:moveTo>
                      <a:lnTo>
                        <a:pt x="78" y="0"/>
                      </a:lnTo>
                      <a:lnTo>
                        <a:pt x="90" y="19"/>
                      </a:lnTo>
                      <a:lnTo>
                        <a:pt x="0" y="42"/>
                      </a:lnTo>
                      <a:lnTo>
                        <a:pt x="10" y="10"/>
                      </a:lnTo>
                      <a:lnTo>
                        <a:pt x="19"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0" name="Freeform 45"/>
                <p:cNvSpPr>
                  <a:spLocks/>
                </p:cNvSpPr>
                <p:nvPr/>
              </p:nvSpPr>
              <p:spPr bwMode="auto">
                <a:xfrm>
                  <a:off x="4959" y="2930"/>
                  <a:ext cx="48" cy="29"/>
                </a:xfrm>
                <a:custGeom>
                  <a:avLst/>
                  <a:gdLst/>
                  <a:ahLst/>
                  <a:cxnLst>
                    <a:cxn ang="0">
                      <a:pos x="21" y="0"/>
                    </a:cxn>
                    <a:cxn ang="0">
                      <a:pos x="89" y="0"/>
                    </a:cxn>
                    <a:cxn ang="0">
                      <a:pos x="33" y="58"/>
                    </a:cxn>
                    <a:cxn ang="0">
                      <a:pos x="0" y="58"/>
                    </a:cxn>
                    <a:cxn ang="0">
                      <a:pos x="21" y="0"/>
                    </a:cxn>
                  </a:cxnLst>
                  <a:rect l="0" t="0" r="r" b="b"/>
                  <a:pathLst>
                    <a:path w="89" h="58">
                      <a:moveTo>
                        <a:pt x="21" y="0"/>
                      </a:moveTo>
                      <a:lnTo>
                        <a:pt x="89" y="0"/>
                      </a:lnTo>
                      <a:lnTo>
                        <a:pt x="33" y="58"/>
                      </a:lnTo>
                      <a:lnTo>
                        <a:pt x="0" y="58"/>
                      </a:lnTo>
                      <a:lnTo>
                        <a:pt x="21"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1" name="Freeform 46"/>
                <p:cNvSpPr>
                  <a:spLocks/>
                </p:cNvSpPr>
                <p:nvPr/>
              </p:nvSpPr>
              <p:spPr bwMode="auto">
                <a:xfrm>
                  <a:off x="5032" y="2742"/>
                  <a:ext cx="24" cy="34"/>
                </a:xfrm>
                <a:custGeom>
                  <a:avLst/>
                  <a:gdLst/>
                  <a:ahLst/>
                  <a:cxnLst>
                    <a:cxn ang="0">
                      <a:pos x="9" y="21"/>
                    </a:cxn>
                    <a:cxn ang="0">
                      <a:pos x="45" y="0"/>
                    </a:cxn>
                    <a:cxn ang="0">
                      <a:pos x="45" y="45"/>
                    </a:cxn>
                    <a:cxn ang="0">
                      <a:pos x="0" y="67"/>
                    </a:cxn>
                    <a:cxn ang="0">
                      <a:pos x="9" y="21"/>
                    </a:cxn>
                  </a:cxnLst>
                  <a:rect l="0" t="0" r="r" b="b"/>
                  <a:pathLst>
                    <a:path w="45" h="67">
                      <a:moveTo>
                        <a:pt x="9" y="21"/>
                      </a:moveTo>
                      <a:lnTo>
                        <a:pt x="45" y="0"/>
                      </a:lnTo>
                      <a:lnTo>
                        <a:pt x="45" y="45"/>
                      </a:lnTo>
                      <a:lnTo>
                        <a:pt x="0" y="67"/>
                      </a:lnTo>
                      <a:lnTo>
                        <a:pt x="9" y="2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2" name="Freeform 47"/>
                <p:cNvSpPr>
                  <a:spLocks/>
                </p:cNvSpPr>
                <p:nvPr/>
              </p:nvSpPr>
              <p:spPr bwMode="auto">
                <a:xfrm>
                  <a:off x="5103" y="2771"/>
                  <a:ext cx="38" cy="39"/>
                </a:xfrm>
                <a:custGeom>
                  <a:avLst/>
                  <a:gdLst/>
                  <a:ahLst/>
                  <a:cxnLst>
                    <a:cxn ang="0">
                      <a:pos x="0" y="68"/>
                    </a:cxn>
                    <a:cxn ang="0">
                      <a:pos x="63" y="77"/>
                    </a:cxn>
                    <a:cxn ang="0">
                      <a:pos x="71" y="37"/>
                    </a:cxn>
                    <a:cxn ang="0">
                      <a:pos x="36" y="0"/>
                    </a:cxn>
                    <a:cxn ang="0">
                      <a:pos x="0" y="21"/>
                    </a:cxn>
                    <a:cxn ang="0">
                      <a:pos x="0" y="68"/>
                    </a:cxn>
                  </a:cxnLst>
                  <a:rect l="0" t="0" r="r" b="b"/>
                  <a:pathLst>
                    <a:path w="71" h="77">
                      <a:moveTo>
                        <a:pt x="0" y="68"/>
                      </a:moveTo>
                      <a:lnTo>
                        <a:pt x="63" y="77"/>
                      </a:lnTo>
                      <a:lnTo>
                        <a:pt x="71" y="37"/>
                      </a:lnTo>
                      <a:lnTo>
                        <a:pt x="36" y="0"/>
                      </a:lnTo>
                      <a:lnTo>
                        <a:pt x="0" y="21"/>
                      </a:lnTo>
                      <a:lnTo>
                        <a:pt x="0" y="6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3" name="Freeform 48"/>
                <p:cNvSpPr>
                  <a:spLocks/>
                </p:cNvSpPr>
                <p:nvPr/>
              </p:nvSpPr>
              <p:spPr bwMode="auto">
                <a:xfrm>
                  <a:off x="4880" y="2421"/>
                  <a:ext cx="63" cy="92"/>
                </a:xfrm>
                <a:custGeom>
                  <a:avLst/>
                  <a:gdLst/>
                  <a:ahLst/>
                  <a:cxnLst>
                    <a:cxn ang="0">
                      <a:pos x="23" y="0"/>
                    </a:cxn>
                    <a:cxn ang="0">
                      <a:pos x="47" y="9"/>
                    </a:cxn>
                    <a:cxn ang="0">
                      <a:pos x="77" y="9"/>
                    </a:cxn>
                    <a:cxn ang="0">
                      <a:pos x="91" y="58"/>
                    </a:cxn>
                    <a:cxn ang="0">
                      <a:pos x="115" y="67"/>
                    </a:cxn>
                    <a:cxn ang="0">
                      <a:pos x="77" y="98"/>
                    </a:cxn>
                    <a:cxn ang="0">
                      <a:pos x="77" y="181"/>
                    </a:cxn>
                    <a:cxn ang="0">
                      <a:pos x="23" y="123"/>
                    </a:cxn>
                    <a:cxn ang="0">
                      <a:pos x="35" y="77"/>
                    </a:cxn>
                    <a:cxn ang="0">
                      <a:pos x="0" y="22"/>
                    </a:cxn>
                    <a:cxn ang="0">
                      <a:pos x="23" y="0"/>
                    </a:cxn>
                  </a:cxnLst>
                  <a:rect l="0" t="0" r="r" b="b"/>
                  <a:pathLst>
                    <a:path w="115" h="181">
                      <a:moveTo>
                        <a:pt x="23" y="0"/>
                      </a:moveTo>
                      <a:lnTo>
                        <a:pt x="47" y="9"/>
                      </a:lnTo>
                      <a:lnTo>
                        <a:pt x="77" y="9"/>
                      </a:lnTo>
                      <a:lnTo>
                        <a:pt x="91" y="58"/>
                      </a:lnTo>
                      <a:lnTo>
                        <a:pt x="115" y="67"/>
                      </a:lnTo>
                      <a:lnTo>
                        <a:pt x="77" y="98"/>
                      </a:lnTo>
                      <a:lnTo>
                        <a:pt x="77" y="181"/>
                      </a:lnTo>
                      <a:lnTo>
                        <a:pt x="23" y="123"/>
                      </a:lnTo>
                      <a:lnTo>
                        <a:pt x="35" y="77"/>
                      </a:lnTo>
                      <a:lnTo>
                        <a:pt x="0" y="22"/>
                      </a:lnTo>
                      <a:lnTo>
                        <a:pt x="23"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4" name="Freeform 49"/>
                <p:cNvSpPr>
                  <a:spLocks/>
                </p:cNvSpPr>
                <p:nvPr/>
              </p:nvSpPr>
              <p:spPr bwMode="auto">
                <a:xfrm>
                  <a:off x="4868" y="2569"/>
                  <a:ext cx="38" cy="29"/>
                </a:xfrm>
                <a:custGeom>
                  <a:avLst/>
                  <a:gdLst/>
                  <a:ahLst/>
                  <a:cxnLst>
                    <a:cxn ang="0">
                      <a:pos x="45" y="0"/>
                    </a:cxn>
                    <a:cxn ang="0">
                      <a:pos x="69" y="0"/>
                    </a:cxn>
                    <a:cxn ang="0">
                      <a:pos x="34" y="56"/>
                    </a:cxn>
                    <a:cxn ang="0">
                      <a:pos x="0" y="56"/>
                    </a:cxn>
                    <a:cxn ang="0">
                      <a:pos x="45" y="0"/>
                    </a:cxn>
                  </a:cxnLst>
                  <a:rect l="0" t="0" r="r" b="b"/>
                  <a:pathLst>
                    <a:path w="69" h="56">
                      <a:moveTo>
                        <a:pt x="45" y="0"/>
                      </a:moveTo>
                      <a:lnTo>
                        <a:pt x="69" y="0"/>
                      </a:lnTo>
                      <a:lnTo>
                        <a:pt x="34" y="56"/>
                      </a:lnTo>
                      <a:lnTo>
                        <a:pt x="0" y="56"/>
                      </a:lnTo>
                      <a:lnTo>
                        <a:pt x="45"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5" name="Freeform 50"/>
                <p:cNvSpPr>
                  <a:spLocks/>
                </p:cNvSpPr>
                <p:nvPr/>
              </p:nvSpPr>
              <p:spPr bwMode="auto">
                <a:xfrm>
                  <a:off x="4943" y="2592"/>
                  <a:ext cx="72" cy="75"/>
                </a:xfrm>
                <a:custGeom>
                  <a:avLst/>
                  <a:gdLst/>
                  <a:ahLst/>
                  <a:cxnLst>
                    <a:cxn ang="0">
                      <a:pos x="0" y="38"/>
                    </a:cxn>
                    <a:cxn ang="0">
                      <a:pos x="53" y="45"/>
                    </a:cxn>
                    <a:cxn ang="0">
                      <a:pos x="97" y="0"/>
                    </a:cxn>
                    <a:cxn ang="0">
                      <a:pos x="134" y="91"/>
                    </a:cxn>
                    <a:cxn ang="0">
                      <a:pos x="97" y="101"/>
                    </a:cxn>
                    <a:cxn ang="0">
                      <a:pos x="109" y="149"/>
                    </a:cxn>
                    <a:cxn ang="0">
                      <a:pos x="53" y="137"/>
                    </a:cxn>
                    <a:cxn ang="0">
                      <a:pos x="53" y="82"/>
                    </a:cxn>
                    <a:cxn ang="0">
                      <a:pos x="0" y="74"/>
                    </a:cxn>
                    <a:cxn ang="0">
                      <a:pos x="0" y="38"/>
                    </a:cxn>
                  </a:cxnLst>
                  <a:rect l="0" t="0" r="r" b="b"/>
                  <a:pathLst>
                    <a:path w="134" h="149">
                      <a:moveTo>
                        <a:pt x="0" y="38"/>
                      </a:moveTo>
                      <a:lnTo>
                        <a:pt x="53" y="45"/>
                      </a:lnTo>
                      <a:lnTo>
                        <a:pt x="97" y="0"/>
                      </a:lnTo>
                      <a:lnTo>
                        <a:pt x="134" y="91"/>
                      </a:lnTo>
                      <a:lnTo>
                        <a:pt x="97" y="101"/>
                      </a:lnTo>
                      <a:lnTo>
                        <a:pt x="109" y="149"/>
                      </a:lnTo>
                      <a:lnTo>
                        <a:pt x="53" y="137"/>
                      </a:lnTo>
                      <a:lnTo>
                        <a:pt x="53" y="82"/>
                      </a:lnTo>
                      <a:lnTo>
                        <a:pt x="0" y="74"/>
                      </a:lnTo>
                      <a:lnTo>
                        <a:pt x="0" y="3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6" name="Freeform 51"/>
                <p:cNvSpPr>
                  <a:spLocks/>
                </p:cNvSpPr>
                <p:nvPr/>
              </p:nvSpPr>
              <p:spPr bwMode="auto">
                <a:xfrm>
                  <a:off x="5162" y="1777"/>
                  <a:ext cx="74" cy="188"/>
                </a:xfrm>
                <a:custGeom>
                  <a:avLst/>
                  <a:gdLst/>
                  <a:ahLst/>
                  <a:cxnLst>
                    <a:cxn ang="0">
                      <a:pos x="23" y="0"/>
                    </a:cxn>
                    <a:cxn ang="0">
                      <a:pos x="0" y="43"/>
                    </a:cxn>
                    <a:cxn ang="0">
                      <a:pos x="33" y="110"/>
                    </a:cxn>
                    <a:cxn ang="0">
                      <a:pos x="56" y="202"/>
                    </a:cxn>
                    <a:cxn ang="0">
                      <a:pos x="45" y="303"/>
                    </a:cxn>
                    <a:cxn ang="0">
                      <a:pos x="56" y="368"/>
                    </a:cxn>
                    <a:cxn ang="0">
                      <a:pos x="101" y="348"/>
                    </a:cxn>
                    <a:cxn ang="0">
                      <a:pos x="79" y="279"/>
                    </a:cxn>
                    <a:cxn ang="0">
                      <a:pos x="92" y="245"/>
                    </a:cxn>
                    <a:cxn ang="0">
                      <a:pos x="113" y="279"/>
                    </a:cxn>
                    <a:cxn ang="0">
                      <a:pos x="137" y="245"/>
                    </a:cxn>
                    <a:cxn ang="0">
                      <a:pos x="79" y="155"/>
                    </a:cxn>
                    <a:cxn ang="0">
                      <a:pos x="56" y="55"/>
                    </a:cxn>
                    <a:cxn ang="0">
                      <a:pos x="23" y="0"/>
                    </a:cxn>
                  </a:cxnLst>
                  <a:rect l="0" t="0" r="r" b="b"/>
                  <a:pathLst>
                    <a:path w="137" h="368">
                      <a:moveTo>
                        <a:pt x="23" y="0"/>
                      </a:moveTo>
                      <a:lnTo>
                        <a:pt x="0" y="43"/>
                      </a:lnTo>
                      <a:lnTo>
                        <a:pt x="33" y="110"/>
                      </a:lnTo>
                      <a:lnTo>
                        <a:pt x="56" y="202"/>
                      </a:lnTo>
                      <a:lnTo>
                        <a:pt x="45" y="303"/>
                      </a:lnTo>
                      <a:lnTo>
                        <a:pt x="56" y="368"/>
                      </a:lnTo>
                      <a:lnTo>
                        <a:pt x="101" y="348"/>
                      </a:lnTo>
                      <a:lnTo>
                        <a:pt x="79" y="279"/>
                      </a:lnTo>
                      <a:lnTo>
                        <a:pt x="92" y="245"/>
                      </a:lnTo>
                      <a:lnTo>
                        <a:pt x="113" y="279"/>
                      </a:lnTo>
                      <a:lnTo>
                        <a:pt x="137" y="245"/>
                      </a:lnTo>
                      <a:lnTo>
                        <a:pt x="79" y="155"/>
                      </a:lnTo>
                      <a:lnTo>
                        <a:pt x="56" y="55"/>
                      </a:lnTo>
                      <a:lnTo>
                        <a:pt x="23"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7" name="Freeform 52"/>
                <p:cNvSpPr>
                  <a:spLocks/>
                </p:cNvSpPr>
                <p:nvPr/>
              </p:nvSpPr>
              <p:spPr bwMode="auto">
                <a:xfrm>
                  <a:off x="5078" y="1982"/>
                  <a:ext cx="188" cy="242"/>
                </a:xfrm>
                <a:custGeom>
                  <a:avLst/>
                  <a:gdLst/>
                  <a:ahLst/>
                  <a:cxnLst>
                    <a:cxn ang="0">
                      <a:pos x="234" y="0"/>
                    </a:cxn>
                    <a:cxn ang="0">
                      <a:pos x="256" y="0"/>
                    </a:cxn>
                    <a:cxn ang="0">
                      <a:pos x="280" y="51"/>
                    </a:cxn>
                    <a:cxn ang="0">
                      <a:pos x="310" y="51"/>
                    </a:cxn>
                    <a:cxn ang="0">
                      <a:pos x="348" y="83"/>
                    </a:cxn>
                    <a:cxn ang="0">
                      <a:pos x="292" y="126"/>
                    </a:cxn>
                    <a:cxn ang="0">
                      <a:pos x="256" y="104"/>
                    </a:cxn>
                    <a:cxn ang="0">
                      <a:pos x="234" y="126"/>
                    </a:cxn>
                    <a:cxn ang="0">
                      <a:pos x="256" y="172"/>
                    </a:cxn>
                    <a:cxn ang="0">
                      <a:pos x="292" y="273"/>
                    </a:cxn>
                    <a:cxn ang="0">
                      <a:pos x="234" y="340"/>
                    </a:cxn>
                    <a:cxn ang="0">
                      <a:pos x="188" y="440"/>
                    </a:cxn>
                    <a:cxn ang="0">
                      <a:pos x="146" y="405"/>
                    </a:cxn>
                    <a:cxn ang="0">
                      <a:pos x="134" y="473"/>
                    </a:cxn>
                    <a:cxn ang="0">
                      <a:pos x="98" y="464"/>
                    </a:cxn>
                    <a:cxn ang="0">
                      <a:pos x="111" y="405"/>
                    </a:cxn>
                    <a:cxn ang="0">
                      <a:pos x="22" y="431"/>
                    </a:cxn>
                    <a:cxn ang="0">
                      <a:pos x="0" y="383"/>
                    </a:cxn>
                    <a:cxn ang="0">
                      <a:pos x="111" y="363"/>
                    </a:cxn>
                    <a:cxn ang="0">
                      <a:pos x="134" y="306"/>
                    </a:cxn>
                    <a:cxn ang="0">
                      <a:pos x="188" y="306"/>
                    </a:cxn>
                    <a:cxn ang="0">
                      <a:pos x="211" y="223"/>
                    </a:cxn>
                    <a:cxn ang="0">
                      <a:pos x="200" y="172"/>
                    </a:cxn>
                    <a:cxn ang="0">
                      <a:pos x="178" y="114"/>
                    </a:cxn>
                    <a:cxn ang="0">
                      <a:pos x="224" y="83"/>
                    </a:cxn>
                    <a:cxn ang="0">
                      <a:pos x="234" y="0"/>
                    </a:cxn>
                  </a:cxnLst>
                  <a:rect l="0" t="0" r="r" b="b"/>
                  <a:pathLst>
                    <a:path w="348" h="473">
                      <a:moveTo>
                        <a:pt x="234" y="0"/>
                      </a:moveTo>
                      <a:lnTo>
                        <a:pt x="256" y="0"/>
                      </a:lnTo>
                      <a:lnTo>
                        <a:pt x="280" y="51"/>
                      </a:lnTo>
                      <a:lnTo>
                        <a:pt x="310" y="51"/>
                      </a:lnTo>
                      <a:lnTo>
                        <a:pt x="348" y="83"/>
                      </a:lnTo>
                      <a:lnTo>
                        <a:pt x="292" y="126"/>
                      </a:lnTo>
                      <a:lnTo>
                        <a:pt x="256" y="104"/>
                      </a:lnTo>
                      <a:lnTo>
                        <a:pt x="234" y="126"/>
                      </a:lnTo>
                      <a:lnTo>
                        <a:pt x="256" y="172"/>
                      </a:lnTo>
                      <a:lnTo>
                        <a:pt x="292" y="273"/>
                      </a:lnTo>
                      <a:lnTo>
                        <a:pt x="234" y="340"/>
                      </a:lnTo>
                      <a:lnTo>
                        <a:pt x="188" y="440"/>
                      </a:lnTo>
                      <a:lnTo>
                        <a:pt x="146" y="405"/>
                      </a:lnTo>
                      <a:lnTo>
                        <a:pt x="134" y="473"/>
                      </a:lnTo>
                      <a:lnTo>
                        <a:pt x="98" y="464"/>
                      </a:lnTo>
                      <a:lnTo>
                        <a:pt x="111" y="405"/>
                      </a:lnTo>
                      <a:lnTo>
                        <a:pt x="22" y="431"/>
                      </a:lnTo>
                      <a:lnTo>
                        <a:pt x="0" y="383"/>
                      </a:lnTo>
                      <a:lnTo>
                        <a:pt x="111" y="363"/>
                      </a:lnTo>
                      <a:lnTo>
                        <a:pt x="134" y="306"/>
                      </a:lnTo>
                      <a:lnTo>
                        <a:pt x="188" y="306"/>
                      </a:lnTo>
                      <a:lnTo>
                        <a:pt x="211" y="223"/>
                      </a:lnTo>
                      <a:lnTo>
                        <a:pt x="200" y="172"/>
                      </a:lnTo>
                      <a:lnTo>
                        <a:pt x="178" y="114"/>
                      </a:lnTo>
                      <a:lnTo>
                        <a:pt x="224" y="83"/>
                      </a:lnTo>
                      <a:lnTo>
                        <a:pt x="234"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8" name="Freeform 53"/>
                <p:cNvSpPr>
                  <a:spLocks/>
                </p:cNvSpPr>
                <p:nvPr/>
              </p:nvSpPr>
              <p:spPr bwMode="auto">
                <a:xfrm>
                  <a:off x="3080" y="1020"/>
                  <a:ext cx="133" cy="114"/>
                </a:xfrm>
                <a:custGeom>
                  <a:avLst/>
                  <a:gdLst/>
                  <a:ahLst/>
                  <a:cxnLst>
                    <a:cxn ang="0">
                      <a:pos x="0" y="27"/>
                    </a:cxn>
                    <a:cxn ang="0">
                      <a:pos x="23" y="27"/>
                    </a:cxn>
                    <a:cxn ang="0">
                      <a:pos x="71" y="0"/>
                    </a:cxn>
                    <a:cxn ang="0">
                      <a:pos x="128" y="46"/>
                    </a:cxn>
                    <a:cxn ang="0">
                      <a:pos x="148" y="12"/>
                    </a:cxn>
                    <a:cxn ang="0">
                      <a:pos x="249" y="82"/>
                    </a:cxn>
                    <a:cxn ang="0">
                      <a:pos x="148" y="223"/>
                    </a:cxn>
                    <a:cxn ang="0">
                      <a:pos x="115" y="150"/>
                    </a:cxn>
                    <a:cxn ang="0">
                      <a:pos x="160" y="115"/>
                    </a:cxn>
                    <a:cxn ang="0">
                      <a:pos x="137" y="68"/>
                    </a:cxn>
                    <a:cxn ang="0">
                      <a:pos x="47" y="115"/>
                    </a:cxn>
                    <a:cxn ang="0">
                      <a:pos x="11" y="104"/>
                    </a:cxn>
                    <a:cxn ang="0">
                      <a:pos x="0" y="104"/>
                    </a:cxn>
                    <a:cxn ang="0">
                      <a:pos x="23" y="68"/>
                    </a:cxn>
                    <a:cxn ang="0">
                      <a:pos x="0" y="27"/>
                    </a:cxn>
                  </a:cxnLst>
                  <a:rect l="0" t="0" r="r" b="b"/>
                  <a:pathLst>
                    <a:path w="249" h="223">
                      <a:moveTo>
                        <a:pt x="0" y="27"/>
                      </a:moveTo>
                      <a:lnTo>
                        <a:pt x="23" y="27"/>
                      </a:lnTo>
                      <a:lnTo>
                        <a:pt x="71" y="0"/>
                      </a:lnTo>
                      <a:lnTo>
                        <a:pt x="128" y="46"/>
                      </a:lnTo>
                      <a:lnTo>
                        <a:pt x="148" y="12"/>
                      </a:lnTo>
                      <a:lnTo>
                        <a:pt x="249" y="82"/>
                      </a:lnTo>
                      <a:lnTo>
                        <a:pt x="148" y="223"/>
                      </a:lnTo>
                      <a:lnTo>
                        <a:pt x="115" y="150"/>
                      </a:lnTo>
                      <a:lnTo>
                        <a:pt x="160" y="115"/>
                      </a:lnTo>
                      <a:lnTo>
                        <a:pt x="137" y="68"/>
                      </a:lnTo>
                      <a:lnTo>
                        <a:pt x="47" y="115"/>
                      </a:lnTo>
                      <a:lnTo>
                        <a:pt x="11" y="104"/>
                      </a:lnTo>
                      <a:lnTo>
                        <a:pt x="0" y="104"/>
                      </a:lnTo>
                      <a:lnTo>
                        <a:pt x="23" y="68"/>
                      </a:lnTo>
                      <a:lnTo>
                        <a:pt x="0" y="2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79" name="Freeform 54"/>
                <p:cNvSpPr>
                  <a:spLocks/>
                </p:cNvSpPr>
                <p:nvPr/>
              </p:nvSpPr>
              <p:spPr bwMode="auto">
                <a:xfrm>
                  <a:off x="3182" y="998"/>
                  <a:ext cx="109" cy="57"/>
                </a:xfrm>
                <a:custGeom>
                  <a:avLst/>
                  <a:gdLst/>
                  <a:ahLst/>
                  <a:cxnLst>
                    <a:cxn ang="0">
                      <a:pos x="0" y="43"/>
                    </a:cxn>
                    <a:cxn ang="0">
                      <a:pos x="67" y="99"/>
                    </a:cxn>
                    <a:cxn ang="0">
                      <a:pos x="103" y="76"/>
                    </a:cxn>
                    <a:cxn ang="0">
                      <a:pos x="180" y="111"/>
                    </a:cxn>
                    <a:cxn ang="0">
                      <a:pos x="202" y="43"/>
                    </a:cxn>
                    <a:cxn ang="0">
                      <a:pos x="148" y="43"/>
                    </a:cxn>
                    <a:cxn ang="0">
                      <a:pos x="115" y="0"/>
                    </a:cxn>
                    <a:cxn ang="0">
                      <a:pos x="82" y="0"/>
                    </a:cxn>
                    <a:cxn ang="0">
                      <a:pos x="89" y="33"/>
                    </a:cxn>
                    <a:cxn ang="0">
                      <a:pos x="0" y="33"/>
                    </a:cxn>
                    <a:cxn ang="0">
                      <a:pos x="0" y="43"/>
                    </a:cxn>
                  </a:cxnLst>
                  <a:rect l="0" t="0" r="r" b="b"/>
                  <a:pathLst>
                    <a:path w="202" h="111">
                      <a:moveTo>
                        <a:pt x="0" y="43"/>
                      </a:moveTo>
                      <a:lnTo>
                        <a:pt x="67" y="99"/>
                      </a:lnTo>
                      <a:lnTo>
                        <a:pt x="103" y="76"/>
                      </a:lnTo>
                      <a:lnTo>
                        <a:pt x="180" y="111"/>
                      </a:lnTo>
                      <a:lnTo>
                        <a:pt x="202" y="43"/>
                      </a:lnTo>
                      <a:lnTo>
                        <a:pt x="148" y="43"/>
                      </a:lnTo>
                      <a:lnTo>
                        <a:pt x="115" y="0"/>
                      </a:lnTo>
                      <a:lnTo>
                        <a:pt x="82" y="0"/>
                      </a:lnTo>
                      <a:lnTo>
                        <a:pt x="89" y="33"/>
                      </a:lnTo>
                      <a:lnTo>
                        <a:pt x="0" y="33"/>
                      </a:lnTo>
                      <a:lnTo>
                        <a:pt x="0" y="4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80" name="Freeform 55"/>
                <p:cNvSpPr>
                  <a:spLocks/>
                </p:cNvSpPr>
                <p:nvPr/>
              </p:nvSpPr>
              <p:spPr bwMode="auto">
                <a:xfrm>
                  <a:off x="2830" y="1573"/>
                  <a:ext cx="117" cy="212"/>
                </a:xfrm>
                <a:custGeom>
                  <a:avLst/>
                  <a:gdLst/>
                  <a:ahLst/>
                  <a:cxnLst>
                    <a:cxn ang="0">
                      <a:pos x="13" y="54"/>
                    </a:cxn>
                    <a:cxn ang="0">
                      <a:pos x="47" y="9"/>
                    </a:cxn>
                    <a:cxn ang="0">
                      <a:pos x="92" y="0"/>
                    </a:cxn>
                    <a:cxn ang="0">
                      <a:pos x="105" y="30"/>
                    </a:cxn>
                    <a:cxn ang="0">
                      <a:pos x="69" y="40"/>
                    </a:cxn>
                    <a:cxn ang="0">
                      <a:pos x="83" y="74"/>
                    </a:cxn>
                    <a:cxn ang="0">
                      <a:pos x="139" y="54"/>
                    </a:cxn>
                    <a:cxn ang="0">
                      <a:pos x="83" y="144"/>
                    </a:cxn>
                    <a:cxn ang="0">
                      <a:pos x="105" y="144"/>
                    </a:cxn>
                    <a:cxn ang="0">
                      <a:pos x="139" y="176"/>
                    </a:cxn>
                    <a:cxn ang="0">
                      <a:pos x="114" y="176"/>
                    </a:cxn>
                    <a:cxn ang="0">
                      <a:pos x="114" y="209"/>
                    </a:cxn>
                    <a:cxn ang="0">
                      <a:pos x="182" y="223"/>
                    </a:cxn>
                    <a:cxn ang="0">
                      <a:pos x="149" y="267"/>
                    </a:cxn>
                    <a:cxn ang="0">
                      <a:pos x="217" y="291"/>
                    </a:cxn>
                    <a:cxn ang="0">
                      <a:pos x="217" y="322"/>
                    </a:cxn>
                    <a:cxn ang="0">
                      <a:pos x="149" y="331"/>
                    </a:cxn>
                    <a:cxn ang="0">
                      <a:pos x="194" y="378"/>
                    </a:cxn>
                    <a:cxn ang="0">
                      <a:pos x="105" y="368"/>
                    </a:cxn>
                    <a:cxn ang="0">
                      <a:pos x="0" y="414"/>
                    </a:cxn>
                    <a:cxn ang="0">
                      <a:pos x="0" y="390"/>
                    </a:cxn>
                    <a:cxn ang="0">
                      <a:pos x="83" y="346"/>
                    </a:cxn>
                    <a:cxn ang="0">
                      <a:pos x="105" y="346"/>
                    </a:cxn>
                    <a:cxn ang="0">
                      <a:pos x="83" y="322"/>
                    </a:cxn>
                    <a:cxn ang="0">
                      <a:pos x="36" y="331"/>
                    </a:cxn>
                    <a:cxn ang="0">
                      <a:pos x="24" y="279"/>
                    </a:cxn>
                    <a:cxn ang="0">
                      <a:pos x="105" y="244"/>
                    </a:cxn>
                    <a:cxn ang="0">
                      <a:pos x="69" y="187"/>
                    </a:cxn>
                    <a:cxn ang="0">
                      <a:pos x="105" y="187"/>
                    </a:cxn>
                    <a:cxn ang="0">
                      <a:pos x="36" y="176"/>
                    </a:cxn>
                    <a:cxn ang="0">
                      <a:pos x="47" y="144"/>
                    </a:cxn>
                    <a:cxn ang="0">
                      <a:pos x="13" y="131"/>
                    </a:cxn>
                    <a:cxn ang="0">
                      <a:pos x="24" y="86"/>
                    </a:cxn>
                    <a:cxn ang="0">
                      <a:pos x="0" y="63"/>
                    </a:cxn>
                    <a:cxn ang="0">
                      <a:pos x="13" y="54"/>
                    </a:cxn>
                  </a:cxnLst>
                  <a:rect l="0" t="0" r="r" b="b"/>
                  <a:pathLst>
                    <a:path w="217" h="414">
                      <a:moveTo>
                        <a:pt x="13" y="54"/>
                      </a:moveTo>
                      <a:lnTo>
                        <a:pt x="47" y="9"/>
                      </a:lnTo>
                      <a:lnTo>
                        <a:pt x="92" y="0"/>
                      </a:lnTo>
                      <a:lnTo>
                        <a:pt x="105" y="30"/>
                      </a:lnTo>
                      <a:lnTo>
                        <a:pt x="69" y="40"/>
                      </a:lnTo>
                      <a:lnTo>
                        <a:pt x="83" y="74"/>
                      </a:lnTo>
                      <a:lnTo>
                        <a:pt x="139" y="54"/>
                      </a:lnTo>
                      <a:lnTo>
                        <a:pt x="83" y="144"/>
                      </a:lnTo>
                      <a:lnTo>
                        <a:pt x="105" y="144"/>
                      </a:lnTo>
                      <a:lnTo>
                        <a:pt x="139" y="176"/>
                      </a:lnTo>
                      <a:lnTo>
                        <a:pt x="114" y="176"/>
                      </a:lnTo>
                      <a:lnTo>
                        <a:pt x="114" y="209"/>
                      </a:lnTo>
                      <a:lnTo>
                        <a:pt x="182" y="223"/>
                      </a:lnTo>
                      <a:lnTo>
                        <a:pt x="149" y="267"/>
                      </a:lnTo>
                      <a:lnTo>
                        <a:pt x="217" y="291"/>
                      </a:lnTo>
                      <a:lnTo>
                        <a:pt x="217" y="322"/>
                      </a:lnTo>
                      <a:lnTo>
                        <a:pt x="149" y="331"/>
                      </a:lnTo>
                      <a:lnTo>
                        <a:pt x="194" y="378"/>
                      </a:lnTo>
                      <a:lnTo>
                        <a:pt x="105" y="368"/>
                      </a:lnTo>
                      <a:lnTo>
                        <a:pt x="0" y="414"/>
                      </a:lnTo>
                      <a:lnTo>
                        <a:pt x="0" y="390"/>
                      </a:lnTo>
                      <a:lnTo>
                        <a:pt x="83" y="346"/>
                      </a:lnTo>
                      <a:lnTo>
                        <a:pt x="105" y="346"/>
                      </a:lnTo>
                      <a:lnTo>
                        <a:pt x="83" y="322"/>
                      </a:lnTo>
                      <a:lnTo>
                        <a:pt x="36" y="331"/>
                      </a:lnTo>
                      <a:lnTo>
                        <a:pt x="24" y="279"/>
                      </a:lnTo>
                      <a:lnTo>
                        <a:pt x="105" y="244"/>
                      </a:lnTo>
                      <a:lnTo>
                        <a:pt x="69" y="187"/>
                      </a:lnTo>
                      <a:lnTo>
                        <a:pt x="105" y="187"/>
                      </a:lnTo>
                      <a:lnTo>
                        <a:pt x="36" y="176"/>
                      </a:lnTo>
                      <a:lnTo>
                        <a:pt x="47" y="144"/>
                      </a:lnTo>
                      <a:lnTo>
                        <a:pt x="13" y="131"/>
                      </a:lnTo>
                      <a:lnTo>
                        <a:pt x="24" y="86"/>
                      </a:lnTo>
                      <a:lnTo>
                        <a:pt x="0" y="63"/>
                      </a:lnTo>
                      <a:lnTo>
                        <a:pt x="13" y="5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81" name="Freeform 56"/>
                <p:cNvSpPr>
                  <a:spLocks/>
                </p:cNvSpPr>
                <p:nvPr/>
              </p:nvSpPr>
              <p:spPr bwMode="auto">
                <a:xfrm>
                  <a:off x="2760" y="1658"/>
                  <a:ext cx="70" cy="85"/>
                </a:xfrm>
                <a:custGeom>
                  <a:avLst/>
                  <a:gdLst/>
                  <a:ahLst/>
                  <a:cxnLst>
                    <a:cxn ang="0">
                      <a:pos x="65" y="69"/>
                    </a:cxn>
                    <a:cxn ang="0">
                      <a:pos x="89" y="0"/>
                    </a:cxn>
                    <a:cxn ang="0">
                      <a:pos x="130" y="23"/>
                    </a:cxn>
                    <a:cxn ang="0">
                      <a:pos x="130" y="59"/>
                    </a:cxn>
                    <a:cxn ang="0">
                      <a:pos x="130" y="103"/>
                    </a:cxn>
                    <a:cxn ang="0">
                      <a:pos x="130" y="134"/>
                    </a:cxn>
                    <a:cxn ang="0">
                      <a:pos x="21" y="167"/>
                    </a:cxn>
                    <a:cxn ang="0">
                      <a:pos x="0" y="149"/>
                    </a:cxn>
                    <a:cxn ang="0">
                      <a:pos x="35" y="127"/>
                    </a:cxn>
                    <a:cxn ang="0">
                      <a:pos x="21" y="80"/>
                    </a:cxn>
                    <a:cxn ang="0">
                      <a:pos x="65" y="69"/>
                    </a:cxn>
                  </a:cxnLst>
                  <a:rect l="0" t="0" r="r" b="b"/>
                  <a:pathLst>
                    <a:path w="130" h="167">
                      <a:moveTo>
                        <a:pt x="65" y="69"/>
                      </a:moveTo>
                      <a:lnTo>
                        <a:pt x="89" y="0"/>
                      </a:lnTo>
                      <a:lnTo>
                        <a:pt x="130" y="23"/>
                      </a:lnTo>
                      <a:lnTo>
                        <a:pt x="130" y="59"/>
                      </a:lnTo>
                      <a:lnTo>
                        <a:pt x="130" y="103"/>
                      </a:lnTo>
                      <a:lnTo>
                        <a:pt x="130" y="134"/>
                      </a:lnTo>
                      <a:lnTo>
                        <a:pt x="21" y="167"/>
                      </a:lnTo>
                      <a:lnTo>
                        <a:pt x="0" y="149"/>
                      </a:lnTo>
                      <a:lnTo>
                        <a:pt x="35" y="127"/>
                      </a:lnTo>
                      <a:lnTo>
                        <a:pt x="21" y="80"/>
                      </a:lnTo>
                      <a:lnTo>
                        <a:pt x="65" y="69"/>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82" name="Freeform 57"/>
                <p:cNvSpPr>
                  <a:spLocks/>
                </p:cNvSpPr>
                <p:nvPr/>
              </p:nvSpPr>
              <p:spPr bwMode="auto">
                <a:xfrm>
                  <a:off x="2760" y="1629"/>
                  <a:ext cx="612" cy="451"/>
                </a:xfrm>
                <a:custGeom>
                  <a:avLst/>
                  <a:gdLst/>
                  <a:ahLst/>
                  <a:cxnLst>
                    <a:cxn ang="0">
                      <a:pos x="875" y="115"/>
                    </a:cxn>
                    <a:cxn ang="0">
                      <a:pos x="842" y="148"/>
                    </a:cxn>
                    <a:cxn ang="0">
                      <a:pos x="786" y="125"/>
                    </a:cxn>
                    <a:cxn ang="0">
                      <a:pos x="774" y="190"/>
                    </a:cxn>
                    <a:cxn ang="0">
                      <a:pos x="721" y="159"/>
                    </a:cxn>
                    <a:cxn ang="0">
                      <a:pos x="616" y="159"/>
                    </a:cxn>
                    <a:cxn ang="0">
                      <a:pos x="604" y="47"/>
                    </a:cxn>
                    <a:cxn ang="0">
                      <a:pos x="548" y="0"/>
                    </a:cxn>
                    <a:cxn ang="0">
                      <a:pos x="548" y="115"/>
                    </a:cxn>
                    <a:cxn ang="0">
                      <a:pos x="484" y="148"/>
                    </a:cxn>
                    <a:cxn ang="0">
                      <a:pos x="426" y="183"/>
                    </a:cxn>
                    <a:cxn ang="0">
                      <a:pos x="356" y="306"/>
                    </a:cxn>
                    <a:cxn ang="0">
                      <a:pos x="312" y="315"/>
                    </a:cxn>
                    <a:cxn ang="0">
                      <a:pos x="269" y="306"/>
                    </a:cxn>
                    <a:cxn ang="0">
                      <a:pos x="244" y="350"/>
                    </a:cxn>
                    <a:cxn ang="0">
                      <a:pos x="166" y="397"/>
                    </a:cxn>
                    <a:cxn ang="0">
                      <a:pos x="244" y="428"/>
                    </a:cxn>
                    <a:cxn ang="0">
                      <a:pos x="235" y="564"/>
                    </a:cxn>
                    <a:cxn ang="0">
                      <a:pos x="166" y="555"/>
                    </a:cxn>
                    <a:cxn ang="0">
                      <a:pos x="112" y="555"/>
                    </a:cxn>
                    <a:cxn ang="0">
                      <a:pos x="7" y="620"/>
                    </a:cxn>
                    <a:cxn ang="0">
                      <a:pos x="0" y="757"/>
                    </a:cxn>
                    <a:cxn ang="0">
                      <a:pos x="77" y="814"/>
                    </a:cxn>
                    <a:cxn ang="0">
                      <a:pos x="121" y="855"/>
                    </a:cxn>
                    <a:cxn ang="0">
                      <a:pos x="190" y="822"/>
                    </a:cxn>
                    <a:cxn ang="0">
                      <a:pos x="290" y="790"/>
                    </a:cxn>
                    <a:cxn ang="0">
                      <a:pos x="380" y="676"/>
                    </a:cxn>
                    <a:cxn ang="0">
                      <a:pos x="472" y="564"/>
                    </a:cxn>
                    <a:cxn ang="0">
                      <a:pos x="581" y="564"/>
                    </a:cxn>
                    <a:cxn ang="0">
                      <a:pos x="721" y="676"/>
                    </a:cxn>
                    <a:cxn ang="0">
                      <a:pos x="774" y="757"/>
                    </a:cxn>
                    <a:cxn ang="0">
                      <a:pos x="786" y="814"/>
                    </a:cxn>
                    <a:cxn ang="0">
                      <a:pos x="786" y="734"/>
                    </a:cxn>
                    <a:cxn ang="0">
                      <a:pos x="806" y="724"/>
                    </a:cxn>
                    <a:cxn ang="0">
                      <a:pos x="842" y="724"/>
                    </a:cxn>
                    <a:cxn ang="0">
                      <a:pos x="762" y="641"/>
                    </a:cxn>
                    <a:cxn ang="0">
                      <a:pos x="675" y="555"/>
                    </a:cxn>
                    <a:cxn ang="0">
                      <a:pos x="721" y="504"/>
                    </a:cxn>
                    <a:cxn ang="0">
                      <a:pos x="786" y="587"/>
                    </a:cxn>
                    <a:cxn ang="0">
                      <a:pos x="853" y="641"/>
                    </a:cxn>
                    <a:cxn ang="0">
                      <a:pos x="913" y="768"/>
                    </a:cxn>
                    <a:cxn ang="0">
                      <a:pos x="945" y="822"/>
                    </a:cxn>
                    <a:cxn ang="0">
                      <a:pos x="945" y="878"/>
                    </a:cxn>
                    <a:cxn ang="0">
                      <a:pos x="988" y="846"/>
                    </a:cxn>
                    <a:cxn ang="0">
                      <a:pos x="979" y="822"/>
                    </a:cxn>
                    <a:cxn ang="0">
                      <a:pos x="945" y="757"/>
                    </a:cxn>
                    <a:cxn ang="0">
                      <a:pos x="988" y="745"/>
                    </a:cxn>
                    <a:cxn ang="0">
                      <a:pos x="1117" y="710"/>
                    </a:cxn>
                    <a:cxn ang="0">
                      <a:pos x="1139" y="575"/>
                    </a:cxn>
                    <a:cxn ang="0">
                      <a:pos x="1076" y="406"/>
                    </a:cxn>
                  </a:cxnLst>
                  <a:rect l="0" t="0" r="r" b="b"/>
                  <a:pathLst>
                    <a:path w="1139" h="887">
                      <a:moveTo>
                        <a:pt x="1084" y="113"/>
                      </a:moveTo>
                      <a:lnTo>
                        <a:pt x="875" y="115"/>
                      </a:lnTo>
                      <a:lnTo>
                        <a:pt x="875" y="136"/>
                      </a:lnTo>
                      <a:lnTo>
                        <a:pt x="842" y="148"/>
                      </a:lnTo>
                      <a:lnTo>
                        <a:pt x="816" y="92"/>
                      </a:lnTo>
                      <a:lnTo>
                        <a:pt x="786" y="125"/>
                      </a:lnTo>
                      <a:lnTo>
                        <a:pt x="816" y="171"/>
                      </a:lnTo>
                      <a:lnTo>
                        <a:pt x="774" y="190"/>
                      </a:lnTo>
                      <a:lnTo>
                        <a:pt x="741" y="136"/>
                      </a:lnTo>
                      <a:lnTo>
                        <a:pt x="721" y="159"/>
                      </a:lnTo>
                      <a:lnTo>
                        <a:pt x="685" y="148"/>
                      </a:lnTo>
                      <a:lnTo>
                        <a:pt x="616" y="159"/>
                      </a:lnTo>
                      <a:lnTo>
                        <a:pt x="570" y="92"/>
                      </a:lnTo>
                      <a:lnTo>
                        <a:pt x="604" y="47"/>
                      </a:lnTo>
                      <a:lnTo>
                        <a:pt x="593" y="0"/>
                      </a:lnTo>
                      <a:lnTo>
                        <a:pt x="548" y="0"/>
                      </a:lnTo>
                      <a:lnTo>
                        <a:pt x="530" y="92"/>
                      </a:lnTo>
                      <a:lnTo>
                        <a:pt x="548" y="115"/>
                      </a:lnTo>
                      <a:lnTo>
                        <a:pt x="516" y="148"/>
                      </a:lnTo>
                      <a:lnTo>
                        <a:pt x="484" y="148"/>
                      </a:lnTo>
                      <a:lnTo>
                        <a:pt x="457" y="190"/>
                      </a:lnTo>
                      <a:lnTo>
                        <a:pt x="426" y="183"/>
                      </a:lnTo>
                      <a:lnTo>
                        <a:pt x="389" y="260"/>
                      </a:lnTo>
                      <a:lnTo>
                        <a:pt x="356" y="306"/>
                      </a:lnTo>
                      <a:lnTo>
                        <a:pt x="312" y="315"/>
                      </a:lnTo>
                      <a:lnTo>
                        <a:pt x="312" y="315"/>
                      </a:lnTo>
                      <a:lnTo>
                        <a:pt x="290" y="350"/>
                      </a:lnTo>
                      <a:lnTo>
                        <a:pt x="269" y="306"/>
                      </a:lnTo>
                      <a:lnTo>
                        <a:pt x="244" y="315"/>
                      </a:lnTo>
                      <a:lnTo>
                        <a:pt x="244" y="350"/>
                      </a:lnTo>
                      <a:lnTo>
                        <a:pt x="190" y="350"/>
                      </a:lnTo>
                      <a:lnTo>
                        <a:pt x="166" y="397"/>
                      </a:lnTo>
                      <a:lnTo>
                        <a:pt x="235" y="397"/>
                      </a:lnTo>
                      <a:lnTo>
                        <a:pt x="244" y="428"/>
                      </a:lnTo>
                      <a:lnTo>
                        <a:pt x="269" y="486"/>
                      </a:lnTo>
                      <a:lnTo>
                        <a:pt x="235" y="564"/>
                      </a:lnTo>
                      <a:lnTo>
                        <a:pt x="199" y="575"/>
                      </a:lnTo>
                      <a:lnTo>
                        <a:pt x="166" y="555"/>
                      </a:lnTo>
                      <a:lnTo>
                        <a:pt x="121" y="575"/>
                      </a:lnTo>
                      <a:lnTo>
                        <a:pt x="112" y="555"/>
                      </a:lnTo>
                      <a:lnTo>
                        <a:pt x="21" y="587"/>
                      </a:lnTo>
                      <a:lnTo>
                        <a:pt x="7" y="620"/>
                      </a:lnTo>
                      <a:lnTo>
                        <a:pt x="35" y="632"/>
                      </a:lnTo>
                      <a:lnTo>
                        <a:pt x="0" y="757"/>
                      </a:lnTo>
                      <a:lnTo>
                        <a:pt x="21" y="832"/>
                      </a:lnTo>
                      <a:lnTo>
                        <a:pt x="77" y="814"/>
                      </a:lnTo>
                      <a:lnTo>
                        <a:pt x="98" y="832"/>
                      </a:lnTo>
                      <a:lnTo>
                        <a:pt x="121" y="855"/>
                      </a:lnTo>
                      <a:lnTo>
                        <a:pt x="143" y="867"/>
                      </a:lnTo>
                      <a:lnTo>
                        <a:pt x="190" y="822"/>
                      </a:lnTo>
                      <a:lnTo>
                        <a:pt x="235" y="832"/>
                      </a:lnTo>
                      <a:lnTo>
                        <a:pt x="290" y="790"/>
                      </a:lnTo>
                      <a:lnTo>
                        <a:pt x="303" y="710"/>
                      </a:lnTo>
                      <a:lnTo>
                        <a:pt x="380" y="676"/>
                      </a:lnTo>
                      <a:lnTo>
                        <a:pt x="416" y="575"/>
                      </a:lnTo>
                      <a:lnTo>
                        <a:pt x="472" y="564"/>
                      </a:lnTo>
                      <a:lnTo>
                        <a:pt x="507" y="597"/>
                      </a:lnTo>
                      <a:lnTo>
                        <a:pt x="581" y="564"/>
                      </a:lnTo>
                      <a:lnTo>
                        <a:pt x="664" y="664"/>
                      </a:lnTo>
                      <a:lnTo>
                        <a:pt x="721" y="676"/>
                      </a:lnTo>
                      <a:lnTo>
                        <a:pt x="786" y="757"/>
                      </a:lnTo>
                      <a:lnTo>
                        <a:pt x="774" y="757"/>
                      </a:lnTo>
                      <a:lnTo>
                        <a:pt x="762" y="790"/>
                      </a:lnTo>
                      <a:lnTo>
                        <a:pt x="786" y="814"/>
                      </a:lnTo>
                      <a:lnTo>
                        <a:pt x="806" y="768"/>
                      </a:lnTo>
                      <a:lnTo>
                        <a:pt x="786" y="734"/>
                      </a:lnTo>
                      <a:lnTo>
                        <a:pt x="806" y="724"/>
                      </a:lnTo>
                      <a:lnTo>
                        <a:pt x="806" y="724"/>
                      </a:lnTo>
                      <a:lnTo>
                        <a:pt x="830" y="757"/>
                      </a:lnTo>
                      <a:lnTo>
                        <a:pt x="842" y="724"/>
                      </a:lnTo>
                      <a:lnTo>
                        <a:pt x="762" y="641"/>
                      </a:lnTo>
                      <a:lnTo>
                        <a:pt x="762" y="641"/>
                      </a:lnTo>
                      <a:lnTo>
                        <a:pt x="730" y="641"/>
                      </a:lnTo>
                      <a:lnTo>
                        <a:pt x="675" y="555"/>
                      </a:lnTo>
                      <a:lnTo>
                        <a:pt x="675" y="531"/>
                      </a:lnTo>
                      <a:lnTo>
                        <a:pt x="721" y="504"/>
                      </a:lnTo>
                      <a:lnTo>
                        <a:pt x="721" y="564"/>
                      </a:lnTo>
                      <a:lnTo>
                        <a:pt x="786" y="587"/>
                      </a:lnTo>
                      <a:lnTo>
                        <a:pt x="786" y="609"/>
                      </a:lnTo>
                      <a:lnTo>
                        <a:pt x="853" y="641"/>
                      </a:lnTo>
                      <a:lnTo>
                        <a:pt x="875" y="734"/>
                      </a:lnTo>
                      <a:lnTo>
                        <a:pt x="913" y="768"/>
                      </a:lnTo>
                      <a:lnTo>
                        <a:pt x="913" y="814"/>
                      </a:lnTo>
                      <a:lnTo>
                        <a:pt x="945" y="822"/>
                      </a:lnTo>
                      <a:lnTo>
                        <a:pt x="934" y="855"/>
                      </a:lnTo>
                      <a:lnTo>
                        <a:pt x="945" y="878"/>
                      </a:lnTo>
                      <a:lnTo>
                        <a:pt x="966" y="887"/>
                      </a:lnTo>
                      <a:lnTo>
                        <a:pt x="988" y="846"/>
                      </a:lnTo>
                      <a:lnTo>
                        <a:pt x="1022" y="846"/>
                      </a:lnTo>
                      <a:lnTo>
                        <a:pt x="979" y="822"/>
                      </a:lnTo>
                      <a:lnTo>
                        <a:pt x="988" y="780"/>
                      </a:lnTo>
                      <a:lnTo>
                        <a:pt x="945" y="757"/>
                      </a:lnTo>
                      <a:lnTo>
                        <a:pt x="945" y="724"/>
                      </a:lnTo>
                      <a:lnTo>
                        <a:pt x="988" y="745"/>
                      </a:lnTo>
                      <a:lnTo>
                        <a:pt x="1053" y="724"/>
                      </a:lnTo>
                      <a:lnTo>
                        <a:pt x="1117" y="710"/>
                      </a:lnTo>
                      <a:lnTo>
                        <a:pt x="1090" y="654"/>
                      </a:lnTo>
                      <a:lnTo>
                        <a:pt x="1139" y="575"/>
                      </a:lnTo>
                      <a:lnTo>
                        <a:pt x="1117" y="486"/>
                      </a:lnTo>
                      <a:lnTo>
                        <a:pt x="1076" y="406"/>
                      </a:lnTo>
                      <a:lnTo>
                        <a:pt x="1084" y="11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83" name="Freeform 58"/>
                <p:cNvSpPr>
                  <a:spLocks/>
                </p:cNvSpPr>
                <p:nvPr/>
              </p:nvSpPr>
              <p:spPr bwMode="auto">
                <a:xfrm>
                  <a:off x="3341" y="1968"/>
                  <a:ext cx="381" cy="196"/>
                </a:xfrm>
                <a:custGeom>
                  <a:avLst/>
                  <a:gdLst/>
                  <a:ahLst/>
                  <a:cxnLst>
                    <a:cxn ang="0">
                      <a:pos x="514" y="0"/>
                    </a:cxn>
                    <a:cxn ang="0">
                      <a:pos x="476" y="115"/>
                    </a:cxn>
                    <a:cxn ang="0">
                      <a:pos x="373" y="127"/>
                    </a:cxn>
                    <a:cxn ang="0">
                      <a:pos x="339" y="69"/>
                    </a:cxn>
                    <a:cxn ang="0">
                      <a:pos x="253" y="54"/>
                    </a:cxn>
                    <a:cxn ang="0">
                      <a:pos x="200" y="66"/>
                    </a:cxn>
                    <a:cxn ang="0">
                      <a:pos x="163" y="62"/>
                    </a:cxn>
                    <a:cxn ang="0">
                      <a:pos x="129" y="59"/>
                    </a:cxn>
                    <a:cxn ang="0">
                      <a:pos x="82" y="44"/>
                    </a:cxn>
                    <a:cxn ang="0">
                      <a:pos x="68" y="51"/>
                    </a:cxn>
                    <a:cxn ang="0">
                      <a:pos x="53" y="50"/>
                    </a:cxn>
                    <a:cxn ang="0">
                      <a:pos x="46" y="87"/>
                    </a:cxn>
                    <a:cxn ang="0">
                      <a:pos x="10" y="115"/>
                    </a:cxn>
                    <a:cxn ang="0">
                      <a:pos x="0" y="152"/>
                    </a:cxn>
                    <a:cxn ang="0">
                      <a:pos x="115" y="202"/>
                    </a:cxn>
                    <a:cxn ang="0">
                      <a:pos x="117" y="262"/>
                    </a:cxn>
                    <a:cxn ang="0">
                      <a:pos x="126" y="305"/>
                    </a:cxn>
                    <a:cxn ang="0">
                      <a:pos x="461" y="384"/>
                    </a:cxn>
                    <a:cxn ang="0">
                      <a:pos x="551" y="365"/>
                    </a:cxn>
                    <a:cxn ang="0">
                      <a:pos x="544" y="294"/>
                    </a:cxn>
                    <a:cxn ang="0">
                      <a:pos x="612" y="294"/>
                    </a:cxn>
                    <a:cxn ang="0">
                      <a:pos x="658" y="324"/>
                    </a:cxn>
                    <a:cxn ang="0">
                      <a:pos x="701" y="273"/>
                    </a:cxn>
                    <a:cxn ang="0">
                      <a:pos x="710" y="95"/>
                    </a:cxn>
                    <a:cxn ang="0">
                      <a:pos x="526" y="3"/>
                    </a:cxn>
                    <a:cxn ang="0">
                      <a:pos x="514" y="0"/>
                    </a:cxn>
                  </a:cxnLst>
                  <a:rect l="0" t="0" r="r" b="b"/>
                  <a:pathLst>
                    <a:path w="710" h="384">
                      <a:moveTo>
                        <a:pt x="514" y="0"/>
                      </a:moveTo>
                      <a:lnTo>
                        <a:pt x="476" y="115"/>
                      </a:lnTo>
                      <a:lnTo>
                        <a:pt x="373" y="127"/>
                      </a:lnTo>
                      <a:lnTo>
                        <a:pt x="339" y="69"/>
                      </a:lnTo>
                      <a:lnTo>
                        <a:pt x="253" y="54"/>
                      </a:lnTo>
                      <a:lnTo>
                        <a:pt x="200" y="66"/>
                      </a:lnTo>
                      <a:lnTo>
                        <a:pt x="163" y="62"/>
                      </a:lnTo>
                      <a:lnTo>
                        <a:pt x="129" y="59"/>
                      </a:lnTo>
                      <a:lnTo>
                        <a:pt x="82" y="44"/>
                      </a:lnTo>
                      <a:lnTo>
                        <a:pt x="68" y="51"/>
                      </a:lnTo>
                      <a:lnTo>
                        <a:pt x="53" y="50"/>
                      </a:lnTo>
                      <a:lnTo>
                        <a:pt x="46" y="87"/>
                      </a:lnTo>
                      <a:lnTo>
                        <a:pt x="10" y="115"/>
                      </a:lnTo>
                      <a:lnTo>
                        <a:pt x="0" y="152"/>
                      </a:lnTo>
                      <a:lnTo>
                        <a:pt x="115" y="202"/>
                      </a:lnTo>
                      <a:lnTo>
                        <a:pt x="117" y="262"/>
                      </a:lnTo>
                      <a:lnTo>
                        <a:pt x="126" y="305"/>
                      </a:lnTo>
                      <a:lnTo>
                        <a:pt x="461" y="384"/>
                      </a:lnTo>
                      <a:lnTo>
                        <a:pt x="551" y="365"/>
                      </a:lnTo>
                      <a:lnTo>
                        <a:pt x="544" y="294"/>
                      </a:lnTo>
                      <a:lnTo>
                        <a:pt x="612" y="294"/>
                      </a:lnTo>
                      <a:lnTo>
                        <a:pt x="658" y="324"/>
                      </a:lnTo>
                      <a:lnTo>
                        <a:pt x="701" y="273"/>
                      </a:lnTo>
                      <a:lnTo>
                        <a:pt x="710" y="95"/>
                      </a:lnTo>
                      <a:lnTo>
                        <a:pt x="526" y="3"/>
                      </a:lnTo>
                      <a:lnTo>
                        <a:pt x="514"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84" name="Freeform 59"/>
                <p:cNvSpPr>
                  <a:spLocks/>
                </p:cNvSpPr>
                <p:nvPr/>
              </p:nvSpPr>
              <p:spPr bwMode="auto">
                <a:xfrm>
                  <a:off x="4212" y="2617"/>
                  <a:ext cx="17" cy="34"/>
                </a:xfrm>
                <a:custGeom>
                  <a:avLst/>
                  <a:gdLst/>
                  <a:ahLst/>
                  <a:cxnLst>
                    <a:cxn ang="0">
                      <a:pos x="11" y="0"/>
                    </a:cxn>
                    <a:cxn ang="0">
                      <a:pos x="2" y="18"/>
                    </a:cxn>
                    <a:cxn ang="0">
                      <a:pos x="0" y="51"/>
                    </a:cxn>
                    <a:cxn ang="0">
                      <a:pos x="12" y="66"/>
                    </a:cxn>
                    <a:cxn ang="0">
                      <a:pos x="34" y="62"/>
                    </a:cxn>
                    <a:cxn ang="0">
                      <a:pos x="27" y="24"/>
                    </a:cxn>
                    <a:cxn ang="0">
                      <a:pos x="18" y="10"/>
                    </a:cxn>
                    <a:cxn ang="0">
                      <a:pos x="11" y="0"/>
                    </a:cxn>
                  </a:cxnLst>
                  <a:rect l="0" t="0" r="r" b="b"/>
                  <a:pathLst>
                    <a:path w="34" h="66">
                      <a:moveTo>
                        <a:pt x="11" y="0"/>
                      </a:moveTo>
                      <a:lnTo>
                        <a:pt x="2" y="18"/>
                      </a:lnTo>
                      <a:lnTo>
                        <a:pt x="0" y="51"/>
                      </a:lnTo>
                      <a:lnTo>
                        <a:pt x="12" y="66"/>
                      </a:lnTo>
                      <a:lnTo>
                        <a:pt x="34" y="62"/>
                      </a:lnTo>
                      <a:lnTo>
                        <a:pt x="27" y="24"/>
                      </a:lnTo>
                      <a:lnTo>
                        <a:pt x="18" y="10"/>
                      </a:lnTo>
                      <a:lnTo>
                        <a:pt x="11"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85" name="Freeform 60"/>
                <p:cNvSpPr>
                  <a:spLocks/>
                </p:cNvSpPr>
                <p:nvPr/>
              </p:nvSpPr>
              <p:spPr bwMode="auto">
                <a:xfrm>
                  <a:off x="5048" y="2725"/>
                  <a:ext cx="23" cy="35"/>
                </a:xfrm>
                <a:custGeom>
                  <a:avLst/>
                  <a:gdLst/>
                  <a:ahLst/>
                  <a:cxnLst>
                    <a:cxn ang="0">
                      <a:pos x="9" y="21"/>
                    </a:cxn>
                    <a:cxn ang="0">
                      <a:pos x="46" y="0"/>
                    </a:cxn>
                    <a:cxn ang="0">
                      <a:pos x="46" y="45"/>
                    </a:cxn>
                    <a:cxn ang="0">
                      <a:pos x="0" y="68"/>
                    </a:cxn>
                    <a:cxn ang="0">
                      <a:pos x="9" y="21"/>
                    </a:cxn>
                  </a:cxnLst>
                  <a:rect l="0" t="0" r="r" b="b"/>
                  <a:pathLst>
                    <a:path w="46" h="68">
                      <a:moveTo>
                        <a:pt x="9" y="21"/>
                      </a:moveTo>
                      <a:lnTo>
                        <a:pt x="46" y="0"/>
                      </a:lnTo>
                      <a:lnTo>
                        <a:pt x="46" y="45"/>
                      </a:lnTo>
                      <a:lnTo>
                        <a:pt x="0" y="68"/>
                      </a:lnTo>
                      <a:lnTo>
                        <a:pt x="9" y="2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grpSp>
          <p:grpSp>
            <p:nvGrpSpPr>
              <p:cNvPr id="275" name="Group 61"/>
              <p:cNvGrpSpPr>
                <a:grpSpLocks/>
              </p:cNvGrpSpPr>
              <p:nvPr/>
            </p:nvGrpSpPr>
            <p:grpSpPr bwMode="auto">
              <a:xfrm>
                <a:off x="332" y="824"/>
                <a:ext cx="5412" cy="3052"/>
                <a:chOff x="355" y="860"/>
                <a:chExt cx="5412" cy="3052"/>
              </a:xfrm>
              <a:grpFill/>
            </p:grpSpPr>
            <p:sp>
              <p:nvSpPr>
                <p:cNvPr id="276" name="Freeform 62"/>
                <p:cNvSpPr>
                  <a:spLocks/>
                </p:cNvSpPr>
                <p:nvPr/>
              </p:nvSpPr>
              <p:spPr bwMode="auto">
                <a:xfrm>
                  <a:off x="1409" y="2669"/>
                  <a:ext cx="748" cy="1243"/>
                </a:xfrm>
                <a:custGeom>
                  <a:avLst/>
                  <a:gdLst/>
                  <a:ahLst/>
                  <a:cxnLst>
                    <a:cxn ang="0">
                      <a:pos x="151" y="226"/>
                    </a:cxn>
                    <a:cxn ang="0">
                      <a:pos x="65" y="546"/>
                    </a:cxn>
                    <a:cxn ang="0">
                      <a:pos x="0" y="621"/>
                    </a:cxn>
                    <a:cxn ang="0">
                      <a:pos x="75" y="732"/>
                    </a:cxn>
                    <a:cxn ang="0">
                      <a:pos x="130" y="842"/>
                    </a:cxn>
                    <a:cxn ang="0">
                      <a:pos x="172" y="964"/>
                    </a:cxn>
                    <a:cxn ang="0">
                      <a:pos x="348" y="1170"/>
                    </a:cxn>
                    <a:cxn ang="0">
                      <a:pos x="348" y="1315"/>
                    </a:cxn>
                    <a:cxn ang="0">
                      <a:pos x="326" y="1508"/>
                    </a:cxn>
                    <a:cxn ang="0">
                      <a:pos x="283" y="1740"/>
                    </a:cxn>
                    <a:cxn ang="0">
                      <a:pos x="305" y="1957"/>
                    </a:cxn>
                    <a:cxn ang="0">
                      <a:pos x="348" y="1993"/>
                    </a:cxn>
                    <a:cxn ang="0">
                      <a:pos x="294" y="2112"/>
                    </a:cxn>
                    <a:cxn ang="0">
                      <a:pos x="339" y="2177"/>
                    </a:cxn>
                    <a:cxn ang="0">
                      <a:pos x="339" y="2331"/>
                    </a:cxn>
                    <a:cxn ang="0">
                      <a:pos x="348" y="2418"/>
                    </a:cxn>
                    <a:cxn ang="0">
                      <a:pos x="458" y="2409"/>
                    </a:cxn>
                    <a:cxn ang="0">
                      <a:pos x="493" y="2308"/>
                    </a:cxn>
                    <a:cxn ang="0">
                      <a:pos x="502" y="2234"/>
                    </a:cxn>
                    <a:cxn ang="0">
                      <a:pos x="502" y="2167"/>
                    </a:cxn>
                    <a:cxn ang="0">
                      <a:pos x="557" y="2079"/>
                    </a:cxn>
                    <a:cxn ang="0">
                      <a:pos x="534" y="1948"/>
                    </a:cxn>
                    <a:cxn ang="0">
                      <a:pos x="588" y="1915"/>
                    </a:cxn>
                    <a:cxn ang="0">
                      <a:pos x="644" y="1849"/>
                    </a:cxn>
                    <a:cxn ang="0">
                      <a:pos x="777" y="1775"/>
                    </a:cxn>
                    <a:cxn ang="0">
                      <a:pos x="723" y="1662"/>
                    </a:cxn>
                    <a:cxn ang="0">
                      <a:pos x="899" y="1598"/>
                    </a:cxn>
                    <a:cxn ang="0">
                      <a:pos x="941" y="1532"/>
                    </a:cxn>
                    <a:cxn ang="0">
                      <a:pos x="941" y="1476"/>
                    </a:cxn>
                    <a:cxn ang="0">
                      <a:pos x="1018" y="1443"/>
                    </a:cxn>
                    <a:cxn ang="0">
                      <a:pos x="1018" y="1401"/>
                    </a:cxn>
                    <a:cxn ang="0">
                      <a:pos x="1126" y="1235"/>
                    </a:cxn>
                    <a:cxn ang="0">
                      <a:pos x="1248" y="1181"/>
                    </a:cxn>
                    <a:cxn ang="0">
                      <a:pos x="1257" y="1125"/>
                    </a:cxn>
                    <a:cxn ang="0">
                      <a:pos x="1284" y="995"/>
                    </a:cxn>
                    <a:cxn ang="0">
                      <a:pos x="1316" y="882"/>
                    </a:cxn>
                    <a:cxn ang="0">
                      <a:pos x="1391" y="754"/>
                    </a:cxn>
                    <a:cxn ang="0">
                      <a:pos x="1343" y="611"/>
                    </a:cxn>
                    <a:cxn ang="0">
                      <a:pos x="1204" y="546"/>
                    </a:cxn>
                    <a:cxn ang="0">
                      <a:pos x="1162" y="511"/>
                    </a:cxn>
                    <a:cxn ang="0">
                      <a:pos x="1118" y="534"/>
                    </a:cxn>
                    <a:cxn ang="0">
                      <a:pos x="1038" y="466"/>
                    </a:cxn>
                    <a:cxn ang="0">
                      <a:pos x="996" y="459"/>
                    </a:cxn>
                    <a:cxn ang="0">
                      <a:pos x="919" y="480"/>
                    </a:cxn>
                    <a:cxn ang="0">
                      <a:pos x="952" y="371"/>
                    </a:cxn>
                    <a:cxn ang="0">
                      <a:pos x="851" y="226"/>
                    </a:cxn>
                    <a:cxn ang="0">
                      <a:pos x="732" y="195"/>
                    </a:cxn>
                    <a:cxn ang="0">
                      <a:pos x="656" y="129"/>
                    </a:cxn>
                    <a:cxn ang="0">
                      <a:pos x="611" y="88"/>
                    </a:cxn>
                    <a:cxn ang="0">
                      <a:pos x="525" y="88"/>
                    </a:cxn>
                    <a:cxn ang="0">
                      <a:pos x="439" y="88"/>
                    </a:cxn>
                    <a:cxn ang="0">
                      <a:pos x="317" y="0"/>
                    </a:cxn>
                    <a:cxn ang="0">
                      <a:pos x="226" y="20"/>
                    </a:cxn>
                    <a:cxn ang="0">
                      <a:pos x="205" y="119"/>
                    </a:cxn>
                    <a:cxn ang="0">
                      <a:pos x="139" y="195"/>
                    </a:cxn>
                  </a:cxnLst>
                  <a:rect l="0" t="0" r="r" b="b"/>
                  <a:pathLst>
                    <a:path w="1391" h="2438">
                      <a:moveTo>
                        <a:pt x="139" y="195"/>
                      </a:moveTo>
                      <a:lnTo>
                        <a:pt x="151" y="226"/>
                      </a:lnTo>
                      <a:lnTo>
                        <a:pt x="28" y="534"/>
                      </a:lnTo>
                      <a:lnTo>
                        <a:pt x="65" y="546"/>
                      </a:lnTo>
                      <a:lnTo>
                        <a:pt x="42" y="600"/>
                      </a:lnTo>
                      <a:lnTo>
                        <a:pt x="0" y="621"/>
                      </a:lnTo>
                      <a:lnTo>
                        <a:pt x="86" y="686"/>
                      </a:lnTo>
                      <a:lnTo>
                        <a:pt x="75" y="732"/>
                      </a:lnTo>
                      <a:lnTo>
                        <a:pt x="130" y="754"/>
                      </a:lnTo>
                      <a:lnTo>
                        <a:pt x="130" y="842"/>
                      </a:lnTo>
                      <a:lnTo>
                        <a:pt x="187" y="876"/>
                      </a:lnTo>
                      <a:lnTo>
                        <a:pt x="172" y="964"/>
                      </a:lnTo>
                      <a:lnTo>
                        <a:pt x="348" y="1095"/>
                      </a:lnTo>
                      <a:lnTo>
                        <a:pt x="348" y="1170"/>
                      </a:lnTo>
                      <a:lnTo>
                        <a:pt x="380" y="1203"/>
                      </a:lnTo>
                      <a:lnTo>
                        <a:pt x="348" y="1315"/>
                      </a:lnTo>
                      <a:lnTo>
                        <a:pt x="371" y="1432"/>
                      </a:lnTo>
                      <a:lnTo>
                        <a:pt x="326" y="1508"/>
                      </a:lnTo>
                      <a:lnTo>
                        <a:pt x="339" y="1717"/>
                      </a:lnTo>
                      <a:lnTo>
                        <a:pt x="283" y="1740"/>
                      </a:lnTo>
                      <a:lnTo>
                        <a:pt x="326" y="1862"/>
                      </a:lnTo>
                      <a:lnTo>
                        <a:pt x="305" y="1957"/>
                      </a:lnTo>
                      <a:lnTo>
                        <a:pt x="326" y="1993"/>
                      </a:lnTo>
                      <a:lnTo>
                        <a:pt x="348" y="1993"/>
                      </a:lnTo>
                      <a:lnTo>
                        <a:pt x="326" y="2100"/>
                      </a:lnTo>
                      <a:lnTo>
                        <a:pt x="294" y="2112"/>
                      </a:lnTo>
                      <a:lnTo>
                        <a:pt x="305" y="2167"/>
                      </a:lnTo>
                      <a:lnTo>
                        <a:pt x="339" y="2177"/>
                      </a:lnTo>
                      <a:lnTo>
                        <a:pt x="317" y="2219"/>
                      </a:lnTo>
                      <a:lnTo>
                        <a:pt x="339" y="2331"/>
                      </a:lnTo>
                      <a:lnTo>
                        <a:pt x="371" y="2375"/>
                      </a:lnTo>
                      <a:lnTo>
                        <a:pt x="348" y="2418"/>
                      </a:lnTo>
                      <a:lnTo>
                        <a:pt x="446" y="2438"/>
                      </a:lnTo>
                      <a:lnTo>
                        <a:pt x="458" y="2409"/>
                      </a:lnTo>
                      <a:lnTo>
                        <a:pt x="514" y="2387"/>
                      </a:lnTo>
                      <a:lnTo>
                        <a:pt x="493" y="2308"/>
                      </a:lnTo>
                      <a:lnTo>
                        <a:pt x="514" y="2286"/>
                      </a:lnTo>
                      <a:lnTo>
                        <a:pt x="502" y="2234"/>
                      </a:lnTo>
                      <a:lnTo>
                        <a:pt x="534" y="2209"/>
                      </a:lnTo>
                      <a:lnTo>
                        <a:pt x="502" y="2167"/>
                      </a:lnTo>
                      <a:lnTo>
                        <a:pt x="493" y="2100"/>
                      </a:lnTo>
                      <a:lnTo>
                        <a:pt x="557" y="2079"/>
                      </a:lnTo>
                      <a:lnTo>
                        <a:pt x="569" y="1980"/>
                      </a:lnTo>
                      <a:lnTo>
                        <a:pt x="534" y="1948"/>
                      </a:lnTo>
                      <a:lnTo>
                        <a:pt x="546" y="1871"/>
                      </a:lnTo>
                      <a:lnTo>
                        <a:pt x="588" y="1915"/>
                      </a:lnTo>
                      <a:lnTo>
                        <a:pt x="644" y="1915"/>
                      </a:lnTo>
                      <a:lnTo>
                        <a:pt x="644" y="1849"/>
                      </a:lnTo>
                      <a:lnTo>
                        <a:pt x="723" y="1849"/>
                      </a:lnTo>
                      <a:lnTo>
                        <a:pt x="777" y="1775"/>
                      </a:lnTo>
                      <a:lnTo>
                        <a:pt x="754" y="1707"/>
                      </a:lnTo>
                      <a:lnTo>
                        <a:pt x="723" y="1662"/>
                      </a:lnTo>
                      <a:lnTo>
                        <a:pt x="845" y="1695"/>
                      </a:lnTo>
                      <a:lnTo>
                        <a:pt x="899" y="1598"/>
                      </a:lnTo>
                      <a:lnTo>
                        <a:pt x="964" y="1562"/>
                      </a:lnTo>
                      <a:lnTo>
                        <a:pt x="941" y="1532"/>
                      </a:lnTo>
                      <a:lnTo>
                        <a:pt x="905" y="1532"/>
                      </a:lnTo>
                      <a:lnTo>
                        <a:pt x="941" y="1476"/>
                      </a:lnTo>
                      <a:lnTo>
                        <a:pt x="973" y="1508"/>
                      </a:lnTo>
                      <a:lnTo>
                        <a:pt x="1018" y="1443"/>
                      </a:lnTo>
                      <a:lnTo>
                        <a:pt x="996" y="1401"/>
                      </a:lnTo>
                      <a:lnTo>
                        <a:pt x="1018" y="1401"/>
                      </a:lnTo>
                      <a:lnTo>
                        <a:pt x="1050" y="1315"/>
                      </a:lnTo>
                      <a:lnTo>
                        <a:pt x="1126" y="1235"/>
                      </a:lnTo>
                      <a:lnTo>
                        <a:pt x="1171" y="1247"/>
                      </a:lnTo>
                      <a:lnTo>
                        <a:pt x="1248" y="1181"/>
                      </a:lnTo>
                      <a:lnTo>
                        <a:pt x="1239" y="1125"/>
                      </a:lnTo>
                      <a:lnTo>
                        <a:pt x="1257" y="1125"/>
                      </a:lnTo>
                      <a:lnTo>
                        <a:pt x="1270" y="1027"/>
                      </a:lnTo>
                      <a:lnTo>
                        <a:pt x="1284" y="995"/>
                      </a:lnTo>
                      <a:lnTo>
                        <a:pt x="1270" y="896"/>
                      </a:lnTo>
                      <a:lnTo>
                        <a:pt x="1316" y="882"/>
                      </a:lnTo>
                      <a:lnTo>
                        <a:pt x="1338" y="819"/>
                      </a:lnTo>
                      <a:lnTo>
                        <a:pt x="1391" y="754"/>
                      </a:lnTo>
                      <a:lnTo>
                        <a:pt x="1391" y="621"/>
                      </a:lnTo>
                      <a:lnTo>
                        <a:pt x="1343" y="611"/>
                      </a:lnTo>
                      <a:lnTo>
                        <a:pt x="1248" y="534"/>
                      </a:lnTo>
                      <a:lnTo>
                        <a:pt x="1204" y="546"/>
                      </a:lnTo>
                      <a:lnTo>
                        <a:pt x="1193" y="511"/>
                      </a:lnTo>
                      <a:lnTo>
                        <a:pt x="1162" y="511"/>
                      </a:lnTo>
                      <a:lnTo>
                        <a:pt x="1139" y="534"/>
                      </a:lnTo>
                      <a:lnTo>
                        <a:pt x="1118" y="534"/>
                      </a:lnTo>
                      <a:lnTo>
                        <a:pt x="1095" y="502"/>
                      </a:lnTo>
                      <a:lnTo>
                        <a:pt x="1038" y="466"/>
                      </a:lnTo>
                      <a:lnTo>
                        <a:pt x="1006" y="502"/>
                      </a:lnTo>
                      <a:lnTo>
                        <a:pt x="996" y="459"/>
                      </a:lnTo>
                      <a:lnTo>
                        <a:pt x="952" y="444"/>
                      </a:lnTo>
                      <a:lnTo>
                        <a:pt x="919" y="480"/>
                      </a:lnTo>
                      <a:lnTo>
                        <a:pt x="899" y="480"/>
                      </a:lnTo>
                      <a:lnTo>
                        <a:pt x="952" y="371"/>
                      </a:lnTo>
                      <a:lnTo>
                        <a:pt x="905" y="261"/>
                      </a:lnTo>
                      <a:lnTo>
                        <a:pt x="851" y="226"/>
                      </a:lnTo>
                      <a:lnTo>
                        <a:pt x="763" y="226"/>
                      </a:lnTo>
                      <a:lnTo>
                        <a:pt x="732" y="195"/>
                      </a:lnTo>
                      <a:lnTo>
                        <a:pt x="700" y="172"/>
                      </a:lnTo>
                      <a:lnTo>
                        <a:pt x="656" y="129"/>
                      </a:lnTo>
                      <a:lnTo>
                        <a:pt x="644" y="97"/>
                      </a:lnTo>
                      <a:lnTo>
                        <a:pt x="611" y="88"/>
                      </a:lnTo>
                      <a:lnTo>
                        <a:pt x="600" y="53"/>
                      </a:lnTo>
                      <a:lnTo>
                        <a:pt x="525" y="88"/>
                      </a:lnTo>
                      <a:lnTo>
                        <a:pt x="493" y="53"/>
                      </a:lnTo>
                      <a:lnTo>
                        <a:pt x="439" y="88"/>
                      </a:lnTo>
                      <a:lnTo>
                        <a:pt x="425" y="43"/>
                      </a:lnTo>
                      <a:lnTo>
                        <a:pt x="317" y="0"/>
                      </a:lnTo>
                      <a:lnTo>
                        <a:pt x="273" y="43"/>
                      </a:lnTo>
                      <a:lnTo>
                        <a:pt x="226" y="20"/>
                      </a:lnTo>
                      <a:lnTo>
                        <a:pt x="187" y="74"/>
                      </a:lnTo>
                      <a:lnTo>
                        <a:pt x="205" y="119"/>
                      </a:lnTo>
                      <a:lnTo>
                        <a:pt x="161" y="129"/>
                      </a:lnTo>
                      <a:lnTo>
                        <a:pt x="139" y="19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77" name="Freeform 63"/>
                <p:cNvSpPr>
                  <a:spLocks/>
                </p:cNvSpPr>
                <p:nvPr/>
              </p:nvSpPr>
              <p:spPr bwMode="auto">
                <a:xfrm>
                  <a:off x="355" y="1378"/>
                  <a:ext cx="1546" cy="1346"/>
                </a:xfrm>
                <a:custGeom>
                  <a:avLst/>
                  <a:gdLst/>
                  <a:ahLst/>
                  <a:cxnLst>
                    <a:cxn ang="0">
                      <a:pos x="1993" y="2622"/>
                    </a:cxn>
                    <a:cxn ang="0">
                      <a:pos x="1753" y="2433"/>
                    </a:cxn>
                    <a:cxn ang="0">
                      <a:pos x="1369" y="2249"/>
                    </a:cxn>
                    <a:cxn ang="0">
                      <a:pos x="1094" y="1755"/>
                    </a:cxn>
                    <a:cxn ang="0">
                      <a:pos x="1201" y="2052"/>
                    </a:cxn>
                    <a:cxn ang="0">
                      <a:pos x="1062" y="1930"/>
                    </a:cxn>
                    <a:cxn ang="0">
                      <a:pos x="994" y="1690"/>
                    </a:cxn>
                    <a:cxn ang="0">
                      <a:pos x="904" y="1460"/>
                    </a:cxn>
                    <a:cxn ang="0">
                      <a:pos x="1003" y="1054"/>
                    </a:cxn>
                    <a:cxn ang="0">
                      <a:pos x="881" y="899"/>
                    </a:cxn>
                    <a:cxn ang="0">
                      <a:pos x="842" y="737"/>
                    </a:cxn>
                    <a:cxn ang="0">
                      <a:pos x="720" y="624"/>
                    </a:cxn>
                    <a:cxn ang="0">
                      <a:pos x="457" y="496"/>
                    </a:cxn>
                    <a:cxn ang="0">
                      <a:pos x="437" y="496"/>
                    </a:cxn>
                    <a:cxn ang="0">
                      <a:pos x="261" y="624"/>
                    </a:cxn>
                    <a:cxn ang="0">
                      <a:pos x="50" y="692"/>
                    </a:cxn>
                    <a:cxn ang="0">
                      <a:pos x="72" y="517"/>
                    </a:cxn>
                    <a:cxn ang="0">
                      <a:pos x="0" y="407"/>
                    </a:cxn>
                    <a:cxn ang="0">
                      <a:pos x="27" y="264"/>
                    </a:cxn>
                    <a:cxn ang="0">
                      <a:pos x="225" y="241"/>
                    </a:cxn>
                    <a:cxn ang="0">
                      <a:pos x="202" y="122"/>
                    </a:cxn>
                    <a:cxn ang="0">
                      <a:pos x="422" y="59"/>
                    </a:cxn>
                    <a:cxn ang="0">
                      <a:pos x="610" y="80"/>
                    </a:cxn>
                    <a:cxn ang="0">
                      <a:pos x="984" y="100"/>
                    </a:cxn>
                    <a:cxn ang="0">
                      <a:pos x="1038" y="112"/>
                    </a:cxn>
                    <a:cxn ang="0">
                      <a:pos x="1192" y="80"/>
                    </a:cxn>
                    <a:cxn ang="0">
                      <a:pos x="1434" y="264"/>
                    </a:cxn>
                    <a:cxn ang="0">
                      <a:pos x="1651" y="210"/>
                    </a:cxn>
                    <a:cxn ang="0">
                      <a:pos x="1903" y="276"/>
                    </a:cxn>
                    <a:cxn ang="0">
                      <a:pos x="1993" y="134"/>
                    </a:cxn>
                    <a:cxn ang="0">
                      <a:pos x="2037" y="145"/>
                    </a:cxn>
                    <a:cxn ang="0">
                      <a:pos x="2179" y="241"/>
                    </a:cxn>
                    <a:cxn ang="0">
                      <a:pos x="2279" y="276"/>
                    </a:cxn>
                    <a:cxn ang="0">
                      <a:pos x="2113" y="386"/>
                    </a:cxn>
                    <a:cxn ang="0">
                      <a:pos x="1839" y="659"/>
                    </a:cxn>
                    <a:cxn ang="0">
                      <a:pos x="2048" y="792"/>
                    </a:cxn>
                    <a:cxn ang="0">
                      <a:pos x="2212" y="979"/>
                    </a:cxn>
                    <a:cxn ang="0">
                      <a:pos x="2333" y="769"/>
                    </a:cxn>
                    <a:cxn ang="0">
                      <a:pos x="2333" y="561"/>
                    </a:cxn>
                    <a:cxn ang="0">
                      <a:pos x="2487" y="552"/>
                    </a:cxn>
                    <a:cxn ang="0">
                      <a:pos x="2562" y="679"/>
                    </a:cxn>
                    <a:cxn ang="0">
                      <a:pos x="2760" y="737"/>
                    </a:cxn>
                    <a:cxn ang="0">
                      <a:pos x="2878" y="967"/>
                    </a:cxn>
                    <a:cxn ang="0">
                      <a:pos x="2585" y="1021"/>
                    </a:cxn>
                    <a:cxn ang="0">
                      <a:pos x="2606" y="1117"/>
                    </a:cxn>
                    <a:cxn ang="0">
                      <a:pos x="2550" y="1294"/>
                    </a:cxn>
                    <a:cxn ang="0">
                      <a:pos x="2396" y="1294"/>
                    </a:cxn>
                    <a:cxn ang="0">
                      <a:pos x="2267" y="1482"/>
                    </a:cxn>
                    <a:cxn ang="0">
                      <a:pos x="2123" y="1710"/>
                    </a:cxn>
                    <a:cxn ang="0">
                      <a:pos x="2058" y="1919"/>
                    </a:cxn>
                    <a:cxn ang="0">
                      <a:pos x="1993" y="1854"/>
                    </a:cxn>
                    <a:cxn ang="0">
                      <a:pos x="1808" y="1797"/>
                    </a:cxn>
                    <a:cxn ang="0">
                      <a:pos x="1651" y="1823"/>
                    </a:cxn>
                    <a:cxn ang="0">
                      <a:pos x="1533" y="2075"/>
                    </a:cxn>
                    <a:cxn ang="0">
                      <a:pos x="1707" y="2228"/>
                    </a:cxn>
                    <a:cxn ang="0">
                      <a:pos x="1849" y="2204"/>
                    </a:cxn>
                    <a:cxn ang="0">
                      <a:pos x="1939" y="2346"/>
                    </a:cxn>
                    <a:cxn ang="0">
                      <a:pos x="2113" y="2577"/>
                    </a:cxn>
                  </a:cxnLst>
                  <a:rect l="0" t="0" r="r" b="b"/>
                  <a:pathLst>
                    <a:path w="2878" h="2641">
                      <a:moveTo>
                        <a:pt x="2092" y="2641"/>
                      </a:moveTo>
                      <a:lnTo>
                        <a:pt x="2069" y="2631"/>
                      </a:lnTo>
                      <a:lnTo>
                        <a:pt x="2081" y="2587"/>
                      </a:lnTo>
                      <a:lnTo>
                        <a:pt x="1993" y="2622"/>
                      </a:lnTo>
                      <a:lnTo>
                        <a:pt x="1903" y="2543"/>
                      </a:lnTo>
                      <a:lnTo>
                        <a:pt x="1849" y="2521"/>
                      </a:lnTo>
                      <a:lnTo>
                        <a:pt x="1829" y="2444"/>
                      </a:lnTo>
                      <a:lnTo>
                        <a:pt x="1753" y="2433"/>
                      </a:lnTo>
                      <a:lnTo>
                        <a:pt x="1631" y="2314"/>
                      </a:lnTo>
                      <a:lnTo>
                        <a:pt x="1541" y="2346"/>
                      </a:lnTo>
                      <a:lnTo>
                        <a:pt x="1421" y="2249"/>
                      </a:lnTo>
                      <a:lnTo>
                        <a:pt x="1369" y="2249"/>
                      </a:lnTo>
                      <a:lnTo>
                        <a:pt x="1289" y="2150"/>
                      </a:lnTo>
                      <a:lnTo>
                        <a:pt x="1314" y="2084"/>
                      </a:lnTo>
                      <a:lnTo>
                        <a:pt x="1138" y="1755"/>
                      </a:lnTo>
                      <a:lnTo>
                        <a:pt x="1094" y="1755"/>
                      </a:lnTo>
                      <a:lnTo>
                        <a:pt x="1094" y="1823"/>
                      </a:lnTo>
                      <a:lnTo>
                        <a:pt x="1148" y="1897"/>
                      </a:lnTo>
                      <a:lnTo>
                        <a:pt x="1138" y="1940"/>
                      </a:lnTo>
                      <a:lnTo>
                        <a:pt x="1201" y="2052"/>
                      </a:lnTo>
                      <a:lnTo>
                        <a:pt x="1181" y="2063"/>
                      </a:lnTo>
                      <a:lnTo>
                        <a:pt x="1117" y="2016"/>
                      </a:lnTo>
                      <a:lnTo>
                        <a:pt x="1117" y="1952"/>
                      </a:lnTo>
                      <a:lnTo>
                        <a:pt x="1062" y="1930"/>
                      </a:lnTo>
                      <a:lnTo>
                        <a:pt x="1038" y="1877"/>
                      </a:lnTo>
                      <a:lnTo>
                        <a:pt x="1062" y="1832"/>
                      </a:lnTo>
                      <a:lnTo>
                        <a:pt x="1026" y="1722"/>
                      </a:lnTo>
                      <a:lnTo>
                        <a:pt x="994" y="1690"/>
                      </a:lnTo>
                      <a:lnTo>
                        <a:pt x="1015" y="1657"/>
                      </a:lnTo>
                      <a:lnTo>
                        <a:pt x="972" y="1636"/>
                      </a:lnTo>
                      <a:lnTo>
                        <a:pt x="904" y="1514"/>
                      </a:lnTo>
                      <a:lnTo>
                        <a:pt x="904" y="1460"/>
                      </a:lnTo>
                      <a:lnTo>
                        <a:pt x="849" y="1416"/>
                      </a:lnTo>
                      <a:lnTo>
                        <a:pt x="931" y="1131"/>
                      </a:lnTo>
                      <a:lnTo>
                        <a:pt x="972" y="1117"/>
                      </a:lnTo>
                      <a:lnTo>
                        <a:pt x="1003" y="1054"/>
                      </a:lnTo>
                      <a:lnTo>
                        <a:pt x="949" y="967"/>
                      </a:lnTo>
                      <a:lnTo>
                        <a:pt x="904" y="956"/>
                      </a:lnTo>
                      <a:lnTo>
                        <a:pt x="931" y="899"/>
                      </a:lnTo>
                      <a:lnTo>
                        <a:pt x="881" y="899"/>
                      </a:lnTo>
                      <a:lnTo>
                        <a:pt x="904" y="834"/>
                      </a:lnTo>
                      <a:lnTo>
                        <a:pt x="849" y="823"/>
                      </a:lnTo>
                      <a:lnTo>
                        <a:pt x="849" y="769"/>
                      </a:lnTo>
                      <a:lnTo>
                        <a:pt x="842" y="737"/>
                      </a:lnTo>
                      <a:lnTo>
                        <a:pt x="786" y="692"/>
                      </a:lnTo>
                      <a:lnTo>
                        <a:pt x="809" y="670"/>
                      </a:lnTo>
                      <a:lnTo>
                        <a:pt x="763" y="593"/>
                      </a:lnTo>
                      <a:lnTo>
                        <a:pt x="720" y="624"/>
                      </a:lnTo>
                      <a:lnTo>
                        <a:pt x="625" y="552"/>
                      </a:lnTo>
                      <a:lnTo>
                        <a:pt x="534" y="561"/>
                      </a:lnTo>
                      <a:lnTo>
                        <a:pt x="511" y="507"/>
                      </a:lnTo>
                      <a:lnTo>
                        <a:pt x="457" y="496"/>
                      </a:lnTo>
                      <a:lnTo>
                        <a:pt x="444" y="552"/>
                      </a:lnTo>
                      <a:lnTo>
                        <a:pt x="347" y="615"/>
                      </a:lnTo>
                      <a:lnTo>
                        <a:pt x="324" y="561"/>
                      </a:lnTo>
                      <a:lnTo>
                        <a:pt x="437" y="496"/>
                      </a:lnTo>
                      <a:lnTo>
                        <a:pt x="412" y="462"/>
                      </a:lnTo>
                      <a:lnTo>
                        <a:pt x="247" y="529"/>
                      </a:lnTo>
                      <a:lnTo>
                        <a:pt x="261" y="624"/>
                      </a:lnTo>
                      <a:lnTo>
                        <a:pt x="261" y="624"/>
                      </a:lnTo>
                      <a:lnTo>
                        <a:pt x="185" y="638"/>
                      </a:lnTo>
                      <a:lnTo>
                        <a:pt x="158" y="679"/>
                      </a:lnTo>
                      <a:lnTo>
                        <a:pt x="72" y="727"/>
                      </a:lnTo>
                      <a:lnTo>
                        <a:pt x="50" y="692"/>
                      </a:lnTo>
                      <a:lnTo>
                        <a:pt x="158" y="638"/>
                      </a:lnTo>
                      <a:lnTo>
                        <a:pt x="149" y="593"/>
                      </a:lnTo>
                      <a:lnTo>
                        <a:pt x="72" y="606"/>
                      </a:lnTo>
                      <a:lnTo>
                        <a:pt x="72" y="517"/>
                      </a:lnTo>
                      <a:lnTo>
                        <a:pt x="0" y="529"/>
                      </a:lnTo>
                      <a:lnTo>
                        <a:pt x="0" y="472"/>
                      </a:lnTo>
                      <a:lnTo>
                        <a:pt x="41" y="439"/>
                      </a:lnTo>
                      <a:lnTo>
                        <a:pt x="0" y="407"/>
                      </a:lnTo>
                      <a:lnTo>
                        <a:pt x="139" y="386"/>
                      </a:lnTo>
                      <a:lnTo>
                        <a:pt x="185" y="320"/>
                      </a:lnTo>
                      <a:lnTo>
                        <a:pt x="72" y="341"/>
                      </a:lnTo>
                      <a:lnTo>
                        <a:pt x="27" y="264"/>
                      </a:lnTo>
                      <a:lnTo>
                        <a:pt x="127" y="219"/>
                      </a:lnTo>
                      <a:lnTo>
                        <a:pt x="149" y="264"/>
                      </a:lnTo>
                      <a:lnTo>
                        <a:pt x="247" y="264"/>
                      </a:lnTo>
                      <a:lnTo>
                        <a:pt x="225" y="241"/>
                      </a:lnTo>
                      <a:lnTo>
                        <a:pt x="170" y="187"/>
                      </a:lnTo>
                      <a:lnTo>
                        <a:pt x="127" y="154"/>
                      </a:lnTo>
                      <a:lnTo>
                        <a:pt x="149" y="112"/>
                      </a:lnTo>
                      <a:lnTo>
                        <a:pt x="202" y="122"/>
                      </a:lnTo>
                      <a:lnTo>
                        <a:pt x="315" y="23"/>
                      </a:lnTo>
                      <a:lnTo>
                        <a:pt x="347" y="36"/>
                      </a:lnTo>
                      <a:lnTo>
                        <a:pt x="412" y="0"/>
                      </a:lnTo>
                      <a:lnTo>
                        <a:pt x="422" y="59"/>
                      </a:lnTo>
                      <a:lnTo>
                        <a:pt x="501" y="12"/>
                      </a:lnTo>
                      <a:lnTo>
                        <a:pt x="543" y="45"/>
                      </a:lnTo>
                      <a:lnTo>
                        <a:pt x="543" y="100"/>
                      </a:lnTo>
                      <a:lnTo>
                        <a:pt x="610" y="80"/>
                      </a:lnTo>
                      <a:lnTo>
                        <a:pt x="686" y="91"/>
                      </a:lnTo>
                      <a:lnTo>
                        <a:pt x="818" y="91"/>
                      </a:lnTo>
                      <a:lnTo>
                        <a:pt x="931" y="134"/>
                      </a:lnTo>
                      <a:lnTo>
                        <a:pt x="984" y="100"/>
                      </a:lnTo>
                      <a:lnTo>
                        <a:pt x="1003" y="112"/>
                      </a:lnTo>
                      <a:lnTo>
                        <a:pt x="949" y="199"/>
                      </a:lnTo>
                      <a:lnTo>
                        <a:pt x="994" y="210"/>
                      </a:lnTo>
                      <a:lnTo>
                        <a:pt x="1038" y="112"/>
                      </a:lnTo>
                      <a:lnTo>
                        <a:pt x="1082" y="68"/>
                      </a:lnTo>
                      <a:lnTo>
                        <a:pt x="1148" y="68"/>
                      </a:lnTo>
                      <a:lnTo>
                        <a:pt x="1148" y="134"/>
                      </a:lnTo>
                      <a:lnTo>
                        <a:pt x="1192" y="80"/>
                      </a:lnTo>
                      <a:lnTo>
                        <a:pt x="1320" y="134"/>
                      </a:lnTo>
                      <a:lnTo>
                        <a:pt x="1343" y="187"/>
                      </a:lnTo>
                      <a:lnTo>
                        <a:pt x="1434" y="187"/>
                      </a:lnTo>
                      <a:lnTo>
                        <a:pt x="1434" y="264"/>
                      </a:lnTo>
                      <a:lnTo>
                        <a:pt x="1456" y="264"/>
                      </a:lnTo>
                      <a:lnTo>
                        <a:pt x="1556" y="219"/>
                      </a:lnTo>
                      <a:lnTo>
                        <a:pt x="1609" y="299"/>
                      </a:lnTo>
                      <a:lnTo>
                        <a:pt x="1651" y="210"/>
                      </a:lnTo>
                      <a:lnTo>
                        <a:pt x="1726" y="210"/>
                      </a:lnTo>
                      <a:lnTo>
                        <a:pt x="1829" y="241"/>
                      </a:lnTo>
                      <a:lnTo>
                        <a:pt x="1871" y="210"/>
                      </a:lnTo>
                      <a:lnTo>
                        <a:pt x="1903" y="276"/>
                      </a:lnTo>
                      <a:lnTo>
                        <a:pt x="1959" y="210"/>
                      </a:lnTo>
                      <a:lnTo>
                        <a:pt x="2001" y="210"/>
                      </a:lnTo>
                      <a:lnTo>
                        <a:pt x="1971" y="166"/>
                      </a:lnTo>
                      <a:lnTo>
                        <a:pt x="1993" y="134"/>
                      </a:lnTo>
                      <a:lnTo>
                        <a:pt x="1939" y="80"/>
                      </a:lnTo>
                      <a:lnTo>
                        <a:pt x="2015" y="0"/>
                      </a:lnTo>
                      <a:lnTo>
                        <a:pt x="2081" y="80"/>
                      </a:lnTo>
                      <a:lnTo>
                        <a:pt x="2037" y="145"/>
                      </a:lnTo>
                      <a:lnTo>
                        <a:pt x="2092" y="199"/>
                      </a:lnTo>
                      <a:lnTo>
                        <a:pt x="2134" y="210"/>
                      </a:lnTo>
                      <a:lnTo>
                        <a:pt x="2146" y="255"/>
                      </a:lnTo>
                      <a:lnTo>
                        <a:pt x="2179" y="241"/>
                      </a:lnTo>
                      <a:lnTo>
                        <a:pt x="2212" y="154"/>
                      </a:lnTo>
                      <a:lnTo>
                        <a:pt x="2288" y="145"/>
                      </a:lnTo>
                      <a:lnTo>
                        <a:pt x="2310" y="187"/>
                      </a:lnTo>
                      <a:lnTo>
                        <a:pt x="2279" y="276"/>
                      </a:lnTo>
                      <a:lnTo>
                        <a:pt x="2167" y="287"/>
                      </a:lnTo>
                      <a:lnTo>
                        <a:pt x="2146" y="332"/>
                      </a:lnTo>
                      <a:lnTo>
                        <a:pt x="2101" y="309"/>
                      </a:lnTo>
                      <a:lnTo>
                        <a:pt x="2113" y="386"/>
                      </a:lnTo>
                      <a:lnTo>
                        <a:pt x="2037" y="386"/>
                      </a:lnTo>
                      <a:lnTo>
                        <a:pt x="1993" y="484"/>
                      </a:lnTo>
                      <a:lnTo>
                        <a:pt x="1947" y="496"/>
                      </a:lnTo>
                      <a:lnTo>
                        <a:pt x="1839" y="659"/>
                      </a:lnTo>
                      <a:lnTo>
                        <a:pt x="1903" y="670"/>
                      </a:lnTo>
                      <a:lnTo>
                        <a:pt x="1903" y="746"/>
                      </a:lnTo>
                      <a:lnTo>
                        <a:pt x="1959" y="727"/>
                      </a:lnTo>
                      <a:lnTo>
                        <a:pt x="2048" y="792"/>
                      </a:lnTo>
                      <a:lnTo>
                        <a:pt x="2081" y="769"/>
                      </a:lnTo>
                      <a:lnTo>
                        <a:pt x="2101" y="813"/>
                      </a:lnTo>
                      <a:lnTo>
                        <a:pt x="2146" y="921"/>
                      </a:lnTo>
                      <a:lnTo>
                        <a:pt x="2212" y="979"/>
                      </a:lnTo>
                      <a:lnTo>
                        <a:pt x="2245" y="956"/>
                      </a:lnTo>
                      <a:lnTo>
                        <a:pt x="2212" y="844"/>
                      </a:lnTo>
                      <a:lnTo>
                        <a:pt x="2319" y="792"/>
                      </a:lnTo>
                      <a:lnTo>
                        <a:pt x="2333" y="769"/>
                      </a:lnTo>
                      <a:lnTo>
                        <a:pt x="2319" y="715"/>
                      </a:lnTo>
                      <a:lnTo>
                        <a:pt x="2279" y="670"/>
                      </a:lnTo>
                      <a:lnTo>
                        <a:pt x="2333" y="624"/>
                      </a:lnTo>
                      <a:lnTo>
                        <a:pt x="2333" y="561"/>
                      </a:lnTo>
                      <a:lnTo>
                        <a:pt x="2353" y="472"/>
                      </a:lnTo>
                      <a:lnTo>
                        <a:pt x="2433" y="517"/>
                      </a:lnTo>
                      <a:lnTo>
                        <a:pt x="2476" y="484"/>
                      </a:lnTo>
                      <a:lnTo>
                        <a:pt x="2487" y="552"/>
                      </a:lnTo>
                      <a:lnTo>
                        <a:pt x="2519" y="572"/>
                      </a:lnTo>
                      <a:lnTo>
                        <a:pt x="2573" y="584"/>
                      </a:lnTo>
                      <a:lnTo>
                        <a:pt x="2508" y="670"/>
                      </a:lnTo>
                      <a:lnTo>
                        <a:pt x="2562" y="679"/>
                      </a:lnTo>
                      <a:lnTo>
                        <a:pt x="2585" y="727"/>
                      </a:lnTo>
                      <a:lnTo>
                        <a:pt x="2673" y="593"/>
                      </a:lnTo>
                      <a:lnTo>
                        <a:pt x="2707" y="692"/>
                      </a:lnTo>
                      <a:lnTo>
                        <a:pt x="2760" y="737"/>
                      </a:lnTo>
                      <a:lnTo>
                        <a:pt x="2725" y="813"/>
                      </a:lnTo>
                      <a:lnTo>
                        <a:pt x="2804" y="834"/>
                      </a:lnTo>
                      <a:lnTo>
                        <a:pt x="2848" y="899"/>
                      </a:lnTo>
                      <a:lnTo>
                        <a:pt x="2878" y="967"/>
                      </a:lnTo>
                      <a:lnTo>
                        <a:pt x="2825" y="998"/>
                      </a:lnTo>
                      <a:lnTo>
                        <a:pt x="2771" y="989"/>
                      </a:lnTo>
                      <a:lnTo>
                        <a:pt x="2739" y="1054"/>
                      </a:lnTo>
                      <a:lnTo>
                        <a:pt x="2585" y="1021"/>
                      </a:lnTo>
                      <a:lnTo>
                        <a:pt x="2487" y="1086"/>
                      </a:lnTo>
                      <a:lnTo>
                        <a:pt x="2455" y="1164"/>
                      </a:lnTo>
                      <a:lnTo>
                        <a:pt x="2519" y="1098"/>
                      </a:lnTo>
                      <a:lnTo>
                        <a:pt x="2606" y="1117"/>
                      </a:lnTo>
                      <a:lnTo>
                        <a:pt x="2599" y="1185"/>
                      </a:lnTo>
                      <a:lnTo>
                        <a:pt x="2673" y="1250"/>
                      </a:lnTo>
                      <a:lnTo>
                        <a:pt x="2599" y="1262"/>
                      </a:lnTo>
                      <a:lnTo>
                        <a:pt x="2550" y="1294"/>
                      </a:lnTo>
                      <a:lnTo>
                        <a:pt x="2519" y="1271"/>
                      </a:lnTo>
                      <a:lnTo>
                        <a:pt x="2573" y="1230"/>
                      </a:lnTo>
                      <a:lnTo>
                        <a:pt x="2540" y="1217"/>
                      </a:lnTo>
                      <a:lnTo>
                        <a:pt x="2396" y="1294"/>
                      </a:lnTo>
                      <a:lnTo>
                        <a:pt x="2396" y="1372"/>
                      </a:lnTo>
                      <a:lnTo>
                        <a:pt x="2365" y="1405"/>
                      </a:lnTo>
                      <a:lnTo>
                        <a:pt x="2319" y="1384"/>
                      </a:lnTo>
                      <a:lnTo>
                        <a:pt x="2267" y="1482"/>
                      </a:lnTo>
                      <a:lnTo>
                        <a:pt x="2212" y="1470"/>
                      </a:lnTo>
                      <a:lnTo>
                        <a:pt x="2220" y="1622"/>
                      </a:lnTo>
                      <a:lnTo>
                        <a:pt x="2212" y="1645"/>
                      </a:lnTo>
                      <a:lnTo>
                        <a:pt x="2123" y="1710"/>
                      </a:lnTo>
                      <a:lnTo>
                        <a:pt x="2048" y="1743"/>
                      </a:lnTo>
                      <a:lnTo>
                        <a:pt x="2048" y="1832"/>
                      </a:lnTo>
                      <a:lnTo>
                        <a:pt x="2069" y="1865"/>
                      </a:lnTo>
                      <a:lnTo>
                        <a:pt x="2058" y="1919"/>
                      </a:lnTo>
                      <a:lnTo>
                        <a:pt x="2081" y="1962"/>
                      </a:lnTo>
                      <a:lnTo>
                        <a:pt x="2048" y="2016"/>
                      </a:lnTo>
                      <a:lnTo>
                        <a:pt x="1959" y="1897"/>
                      </a:lnTo>
                      <a:lnTo>
                        <a:pt x="1993" y="1854"/>
                      </a:lnTo>
                      <a:lnTo>
                        <a:pt x="1959" y="1811"/>
                      </a:lnTo>
                      <a:lnTo>
                        <a:pt x="1903" y="1832"/>
                      </a:lnTo>
                      <a:lnTo>
                        <a:pt x="1862" y="1797"/>
                      </a:lnTo>
                      <a:lnTo>
                        <a:pt x="1808" y="1797"/>
                      </a:lnTo>
                      <a:lnTo>
                        <a:pt x="1773" y="1854"/>
                      </a:lnTo>
                      <a:lnTo>
                        <a:pt x="1726" y="1823"/>
                      </a:lnTo>
                      <a:lnTo>
                        <a:pt x="1695" y="1832"/>
                      </a:lnTo>
                      <a:lnTo>
                        <a:pt x="1651" y="1823"/>
                      </a:lnTo>
                      <a:lnTo>
                        <a:pt x="1619" y="1865"/>
                      </a:lnTo>
                      <a:lnTo>
                        <a:pt x="1587" y="1865"/>
                      </a:lnTo>
                      <a:lnTo>
                        <a:pt x="1541" y="1952"/>
                      </a:lnTo>
                      <a:lnTo>
                        <a:pt x="1533" y="2075"/>
                      </a:lnTo>
                      <a:lnTo>
                        <a:pt x="1520" y="2129"/>
                      </a:lnTo>
                      <a:lnTo>
                        <a:pt x="1587" y="2182"/>
                      </a:lnTo>
                      <a:lnTo>
                        <a:pt x="1587" y="2228"/>
                      </a:lnTo>
                      <a:lnTo>
                        <a:pt x="1707" y="2228"/>
                      </a:lnTo>
                      <a:lnTo>
                        <a:pt x="1740" y="2161"/>
                      </a:lnTo>
                      <a:lnTo>
                        <a:pt x="1839" y="2106"/>
                      </a:lnTo>
                      <a:lnTo>
                        <a:pt x="1862" y="2129"/>
                      </a:lnTo>
                      <a:lnTo>
                        <a:pt x="1849" y="2204"/>
                      </a:lnTo>
                      <a:lnTo>
                        <a:pt x="1781" y="2260"/>
                      </a:lnTo>
                      <a:lnTo>
                        <a:pt x="1781" y="2314"/>
                      </a:lnTo>
                      <a:lnTo>
                        <a:pt x="1915" y="2304"/>
                      </a:lnTo>
                      <a:lnTo>
                        <a:pt x="1939" y="2346"/>
                      </a:lnTo>
                      <a:lnTo>
                        <a:pt x="1903" y="2454"/>
                      </a:lnTo>
                      <a:lnTo>
                        <a:pt x="2001" y="2566"/>
                      </a:lnTo>
                      <a:lnTo>
                        <a:pt x="2048" y="2543"/>
                      </a:lnTo>
                      <a:lnTo>
                        <a:pt x="2113" y="2577"/>
                      </a:lnTo>
                      <a:lnTo>
                        <a:pt x="2092" y="264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78" name="Freeform 64"/>
                <p:cNvSpPr>
                  <a:spLocks/>
                </p:cNvSpPr>
                <p:nvPr/>
              </p:nvSpPr>
              <p:spPr bwMode="auto">
                <a:xfrm>
                  <a:off x="2552" y="2111"/>
                  <a:ext cx="1165" cy="1336"/>
                </a:xfrm>
                <a:custGeom>
                  <a:avLst/>
                  <a:gdLst/>
                  <a:ahLst/>
                  <a:cxnLst>
                    <a:cxn ang="0">
                      <a:pos x="332" y="164"/>
                    </a:cxn>
                    <a:cxn ang="0">
                      <a:pos x="232" y="332"/>
                    </a:cxn>
                    <a:cxn ang="0">
                      <a:pos x="0" y="644"/>
                    </a:cxn>
                    <a:cxn ang="0">
                      <a:pos x="75" y="891"/>
                    </a:cxn>
                    <a:cxn ang="0">
                      <a:pos x="232" y="1115"/>
                    </a:cxn>
                    <a:cxn ang="0">
                      <a:pos x="464" y="1171"/>
                    </a:cxn>
                    <a:cxn ang="0">
                      <a:pos x="620" y="1149"/>
                    </a:cxn>
                    <a:cxn ang="0">
                      <a:pos x="735" y="1125"/>
                    </a:cxn>
                    <a:cxn ang="0">
                      <a:pos x="860" y="1182"/>
                    </a:cxn>
                    <a:cxn ang="0">
                      <a:pos x="860" y="1370"/>
                    </a:cxn>
                    <a:cxn ang="0">
                      <a:pos x="958" y="1494"/>
                    </a:cxn>
                    <a:cxn ang="0">
                      <a:pos x="947" y="1939"/>
                    </a:cxn>
                    <a:cxn ang="0">
                      <a:pos x="958" y="2029"/>
                    </a:cxn>
                    <a:cxn ang="0">
                      <a:pos x="1012" y="2240"/>
                    </a:cxn>
                    <a:cxn ang="0">
                      <a:pos x="1103" y="2463"/>
                    </a:cxn>
                    <a:cxn ang="0">
                      <a:pos x="1125" y="2531"/>
                    </a:cxn>
                    <a:cxn ang="0">
                      <a:pos x="1214" y="2608"/>
                    </a:cxn>
                    <a:cxn ang="0">
                      <a:pos x="1415" y="2564"/>
                    </a:cxn>
                    <a:cxn ang="0">
                      <a:pos x="1536" y="2395"/>
                    </a:cxn>
                    <a:cxn ang="0">
                      <a:pos x="1572" y="2297"/>
                    </a:cxn>
                    <a:cxn ang="0">
                      <a:pos x="1660" y="2220"/>
                    </a:cxn>
                    <a:cxn ang="0">
                      <a:pos x="1693" y="2008"/>
                    </a:cxn>
                    <a:cxn ang="0">
                      <a:pos x="1862" y="1726"/>
                    </a:cxn>
                    <a:cxn ang="0">
                      <a:pos x="1794" y="1568"/>
                    </a:cxn>
                    <a:cxn ang="0">
                      <a:pos x="1841" y="1426"/>
                    </a:cxn>
                    <a:cxn ang="0">
                      <a:pos x="1904" y="1337"/>
                    </a:cxn>
                    <a:cxn ang="0">
                      <a:pos x="2017" y="1281"/>
                    </a:cxn>
                    <a:cxn ang="0">
                      <a:pos x="2167" y="969"/>
                    </a:cxn>
                    <a:cxn ang="0">
                      <a:pos x="2031" y="992"/>
                    </a:cxn>
                    <a:cxn ang="0">
                      <a:pos x="1927" y="969"/>
                    </a:cxn>
                    <a:cxn ang="0">
                      <a:pos x="1785" y="758"/>
                    </a:cxn>
                    <a:cxn ang="0">
                      <a:pos x="1720" y="669"/>
                    </a:cxn>
                    <a:cxn ang="0">
                      <a:pos x="1560" y="300"/>
                    </a:cxn>
                    <a:cxn ang="0">
                      <a:pos x="1628" y="345"/>
                    </a:cxn>
                    <a:cxn ang="0">
                      <a:pos x="1651" y="190"/>
                    </a:cxn>
                    <a:cxn ang="0">
                      <a:pos x="1447" y="256"/>
                    </a:cxn>
                    <a:cxn ang="0">
                      <a:pos x="1307" y="211"/>
                    </a:cxn>
                    <a:cxn ang="0">
                      <a:pos x="1205" y="175"/>
                    </a:cxn>
                    <a:cxn ang="0">
                      <a:pos x="1103" y="211"/>
                    </a:cxn>
                    <a:cxn ang="0">
                      <a:pos x="1048" y="190"/>
                    </a:cxn>
                    <a:cxn ang="0">
                      <a:pos x="893" y="121"/>
                    </a:cxn>
                    <a:cxn ang="0">
                      <a:pos x="913" y="44"/>
                    </a:cxn>
                    <a:cxn ang="0">
                      <a:pos x="759" y="21"/>
                    </a:cxn>
                    <a:cxn ang="0">
                      <a:pos x="689" y="53"/>
                    </a:cxn>
                    <a:cxn ang="0">
                      <a:pos x="567" y="78"/>
                    </a:cxn>
                    <a:cxn ang="0">
                      <a:pos x="433" y="66"/>
                    </a:cxn>
                  </a:cxnLst>
                  <a:rect l="0" t="0" r="r" b="b"/>
                  <a:pathLst>
                    <a:path w="2167" h="2618">
                      <a:moveTo>
                        <a:pt x="433" y="66"/>
                      </a:moveTo>
                      <a:lnTo>
                        <a:pt x="332" y="164"/>
                      </a:lnTo>
                      <a:lnTo>
                        <a:pt x="309" y="310"/>
                      </a:lnTo>
                      <a:lnTo>
                        <a:pt x="232" y="332"/>
                      </a:lnTo>
                      <a:lnTo>
                        <a:pt x="96" y="512"/>
                      </a:lnTo>
                      <a:lnTo>
                        <a:pt x="0" y="644"/>
                      </a:lnTo>
                      <a:lnTo>
                        <a:pt x="64" y="745"/>
                      </a:lnTo>
                      <a:lnTo>
                        <a:pt x="75" y="891"/>
                      </a:lnTo>
                      <a:lnTo>
                        <a:pt x="196" y="1024"/>
                      </a:lnTo>
                      <a:lnTo>
                        <a:pt x="232" y="1115"/>
                      </a:lnTo>
                      <a:lnTo>
                        <a:pt x="332" y="1226"/>
                      </a:lnTo>
                      <a:lnTo>
                        <a:pt x="464" y="1171"/>
                      </a:lnTo>
                      <a:lnTo>
                        <a:pt x="567" y="1215"/>
                      </a:lnTo>
                      <a:lnTo>
                        <a:pt x="620" y="1149"/>
                      </a:lnTo>
                      <a:lnTo>
                        <a:pt x="668" y="1171"/>
                      </a:lnTo>
                      <a:lnTo>
                        <a:pt x="735" y="1125"/>
                      </a:lnTo>
                      <a:lnTo>
                        <a:pt x="759" y="1203"/>
                      </a:lnTo>
                      <a:lnTo>
                        <a:pt x="860" y="1182"/>
                      </a:lnTo>
                      <a:lnTo>
                        <a:pt x="902" y="1269"/>
                      </a:lnTo>
                      <a:lnTo>
                        <a:pt x="860" y="1370"/>
                      </a:lnTo>
                      <a:lnTo>
                        <a:pt x="902" y="1471"/>
                      </a:lnTo>
                      <a:lnTo>
                        <a:pt x="958" y="1494"/>
                      </a:lnTo>
                      <a:lnTo>
                        <a:pt x="1024" y="1761"/>
                      </a:lnTo>
                      <a:lnTo>
                        <a:pt x="947" y="1939"/>
                      </a:lnTo>
                      <a:lnTo>
                        <a:pt x="981" y="1997"/>
                      </a:lnTo>
                      <a:lnTo>
                        <a:pt x="958" y="2029"/>
                      </a:lnTo>
                      <a:lnTo>
                        <a:pt x="1024" y="2119"/>
                      </a:lnTo>
                      <a:lnTo>
                        <a:pt x="1012" y="2240"/>
                      </a:lnTo>
                      <a:lnTo>
                        <a:pt x="1125" y="2430"/>
                      </a:lnTo>
                      <a:lnTo>
                        <a:pt x="1103" y="2463"/>
                      </a:lnTo>
                      <a:lnTo>
                        <a:pt x="1148" y="2496"/>
                      </a:lnTo>
                      <a:lnTo>
                        <a:pt x="1125" y="2531"/>
                      </a:lnTo>
                      <a:lnTo>
                        <a:pt x="1169" y="2618"/>
                      </a:lnTo>
                      <a:lnTo>
                        <a:pt x="1214" y="2608"/>
                      </a:lnTo>
                      <a:lnTo>
                        <a:pt x="1237" y="2575"/>
                      </a:lnTo>
                      <a:lnTo>
                        <a:pt x="1415" y="2564"/>
                      </a:lnTo>
                      <a:lnTo>
                        <a:pt x="1515" y="2454"/>
                      </a:lnTo>
                      <a:lnTo>
                        <a:pt x="1536" y="2395"/>
                      </a:lnTo>
                      <a:lnTo>
                        <a:pt x="1583" y="2341"/>
                      </a:lnTo>
                      <a:lnTo>
                        <a:pt x="1572" y="2297"/>
                      </a:lnTo>
                      <a:lnTo>
                        <a:pt x="1596" y="2252"/>
                      </a:lnTo>
                      <a:lnTo>
                        <a:pt x="1660" y="2220"/>
                      </a:lnTo>
                      <a:lnTo>
                        <a:pt x="1660" y="2052"/>
                      </a:lnTo>
                      <a:lnTo>
                        <a:pt x="1693" y="2008"/>
                      </a:lnTo>
                      <a:lnTo>
                        <a:pt x="1818" y="1961"/>
                      </a:lnTo>
                      <a:lnTo>
                        <a:pt x="1862" y="1726"/>
                      </a:lnTo>
                      <a:lnTo>
                        <a:pt x="1808" y="1672"/>
                      </a:lnTo>
                      <a:lnTo>
                        <a:pt x="1794" y="1568"/>
                      </a:lnTo>
                      <a:lnTo>
                        <a:pt x="1774" y="1527"/>
                      </a:lnTo>
                      <a:lnTo>
                        <a:pt x="1841" y="1426"/>
                      </a:lnTo>
                      <a:lnTo>
                        <a:pt x="1904" y="1403"/>
                      </a:lnTo>
                      <a:lnTo>
                        <a:pt x="1904" y="1337"/>
                      </a:lnTo>
                      <a:lnTo>
                        <a:pt x="1961" y="1281"/>
                      </a:lnTo>
                      <a:lnTo>
                        <a:pt x="2017" y="1281"/>
                      </a:lnTo>
                      <a:lnTo>
                        <a:pt x="2085" y="1115"/>
                      </a:lnTo>
                      <a:lnTo>
                        <a:pt x="2167" y="969"/>
                      </a:lnTo>
                      <a:lnTo>
                        <a:pt x="2031" y="969"/>
                      </a:lnTo>
                      <a:lnTo>
                        <a:pt x="2031" y="992"/>
                      </a:lnTo>
                      <a:lnTo>
                        <a:pt x="1999" y="992"/>
                      </a:lnTo>
                      <a:lnTo>
                        <a:pt x="1927" y="969"/>
                      </a:lnTo>
                      <a:lnTo>
                        <a:pt x="1885" y="880"/>
                      </a:lnTo>
                      <a:lnTo>
                        <a:pt x="1785" y="758"/>
                      </a:lnTo>
                      <a:lnTo>
                        <a:pt x="1774" y="689"/>
                      </a:lnTo>
                      <a:lnTo>
                        <a:pt x="1720" y="669"/>
                      </a:lnTo>
                      <a:lnTo>
                        <a:pt x="1693" y="555"/>
                      </a:lnTo>
                      <a:lnTo>
                        <a:pt x="1560" y="300"/>
                      </a:lnTo>
                      <a:lnTo>
                        <a:pt x="1572" y="277"/>
                      </a:lnTo>
                      <a:lnTo>
                        <a:pt x="1628" y="345"/>
                      </a:lnTo>
                      <a:lnTo>
                        <a:pt x="1660" y="289"/>
                      </a:lnTo>
                      <a:lnTo>
                        <a:pt x="1651" y="190"/>
                      </a:lnTo>
                      <a:lnTo>
                        <a:pt x="1504" y="211"/>
                      </a:lnTo>
                      <a:lnTo>
                        <a:pt x="1447" y="256"/>
                      </a:lnTo>
                      <a:lnTo>
                        <a:pt x="1361" y="211"/>
                      </a:lnTo>
                      <a:lnTo>
                        <a:pt x="1307" y="211"/>
                      </a:lnTo>
                      <a:lnTo>
                        <a:pt x="1278" y="164"/>
                      </a:lnTo>
                      <a:lnTo>
                        <a:pt x="1205" y="175"/>
                      </a:lnTo>
                      <a:lnTo>
                        <a:pt x="1180" y="256"/>
                      </a:lnTo>
                      <a:lnTo>
                        <a:pt x="1103" y="211"/>
                      </a:lnTo>
                      <a:lnTo>
                        <a:pt x="1048" y="231"/>
                      </a:lnTo>
                      <a:lnTo>
                        <a:pt x="1048" y="190"/>
                      </a:lnTo>
                      <a:lnTo>
                        <a:pt x="970" y="157"/>
                      </a:lnTo>
                      <a:lnTo>
                        <a:pt x="893" y="121"/>
                      </a:lnTo>
                      <a:lnTo>
                        <a:pt x="925" y="86"/>
                      </a:lnTo>
                      <a:lnTo>
                        <a:pt x="913" y="44"/>
                      </a:lnTo>
                      <a:lnTo>
                        <a:pt x="833" y="21"/>
                      </a:lnTo>
                      <a:lnTo>
                        <a:pt x="759" y="21"/>
                      </a:lnTo>
                      <a:lnTo>
                        <a:pt x="722" y="0"/>
                      </a:lnTo>
                      <a:lnTo>
                        <a:pt x="689" y="53"/>
                      </a:lnTo>
                      <a:lnTo>
                        <a:pt x="620" y="33"/>
                      </a:lnTo>
                      <a:lnTo>
                        <a:pt x="567" y="78"/>
                      </a:lnTo>
                      <a:lnTo>
                        <a:pt x="510" y="86"/>
                      </a:lnTo>
                      <a:lnTo>
                        <a:pt x="433" y="6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79" name="Freeform 65"/>
                <p:cNvSpPr>
                  <a:spLocks/>
                </p:cNvSpPr>
                <p:nvPr/>
              </p:nvSpPr>
              <p:spPr bwMode="auto">
                <a:xfrm>
                  <a:off x="4719" y="2961"/>
                  <a:ext cx="678" cy="538"/>
                </a:xfrm>
                <a:custGeom>
                  <a:avLst/>
                  <a:gdLst/>
                  <a:ahLst/>
                  <a:cxnLst>
                    <a:cxn ang="0">
                      <a:pos x="423" y="142"/>
                    </a:cxn>
                    <a:cxn ang="0">
                      <a:pos x="367" y="190"/>
                    </a:cxn>
                    <a:cxn ang="0">
                      <a:pos x="314" y="300"/>
                    </a:cxn>
                    <a:cxn ang="0">
                      <a:pos x="155" y="323"/>
                    </a:cxn>
                    <a:cxn ang="0">
                      <a:pos x="69" y="398"/>
                    </a:cxn>
                    <a:cxn ang="0">
                      <a:pos x="0" y="544"/>
                    </a:cxn>
                    <a:cxn ang="0">
                      <a:pos x="44" y="713"/>
                    </a:cxn>
                    <a:cxn ang="0">
                      <a:pos x="44" y="847"/>
                    </a:cxn>
                    <a:cxn ang="0">
                      <a:pos x="210" y="799"/>
                    </a:cxn>
                    <a:cxn ang="0">
                      <a:pos x="356" y="757"/>
                    </a:cxn>
                    <a:cxn ang="0">
                      <a:pos x="515" y="725"/>
                    </a:cxn>
                    <a:cxn ang="0">
                      <a:pos x="604" y="780"/>
                    </a:cxn>
                    <a:cxn ang="0">
                      <a:pos x="647" y="811"/>
                    </a:cxn>
                    <a:cxn ang="0">
                      <a:pos x="669" y="893"/>
                    </a:cxn>
                    <a:cxn ang="0">
                      <a:pos x="740" y="811"/>
                    </a:cxn>
                    <a:cxn ang="0">
                      <a:pos x="759" y="915"/>
                    </a:cxn>
                    <a:cxn ang="0">
                      <a:pos x="803" y="980"/>
                    </a:cxn>
                    <a:cxn ang="0">
                      <a:pos x="848" y="1034"/>
                    </a:cxn>
                    <a:cxn ang="0">
                      <a:pos x="893" y="1015"/>
                    </a:cxn>
                    <a:cxn ang="0">
                      <a:pos x="1004" y="1034"/>
                    </a:cxn>
                    <a:cxn ang="0">
                      <a:pos x="1061" y="1003"/>
                    </a:cxn>
                    <a:cxn ang="0">
                      <a:pos x="1185" y="792"/>
                    </a:cxn>
                    <a:cxn ang="0">
                      <a:pos x="1227" y="600"/>
                    </a:cxn>
                    <a:cxn ang="0">
                      <a:pos x="1185" y="510"/>
                    </a:cxn>
                    <a:cxn ang="0">
                      <a:pos x="1141" y="421"/>
                    </a:cxn>
                    <a:cxn ang="0">
                      <a:pos x="1105" y="323"/>
                    </a:cxn>
                    <a:cxn ang="0">
                      <a:pos x="1072" y="234"/>
                    </a:cxn>
                    <a:cxn ang="0">
                      <a:pos x="1049" y="142"/>
                    </a:cxn>
                    <a:cxn ang="0">
                      <a:pos x="1004" y="11"/>
                    </a:cxn>
                    <a:cxn ang="0">
                      <a:pos x="952" y="89"/>
                    </a:cxn>
                    <a:cxn ang="0">
                      <a:pos x="836" y="223"/>
                    </a:cxn>
                    <a:cxn ang="0">
                      <a:pos x="749" y="190"/>
                    </a:cxn>
                    <a:cxn ang="0">
                      <a:pos x="771" y="42"/>
                    </a:cxn>
                    <a:cxn ang="0">
                      <a:pos x="694" y="0"/>
                    </a:cxn>
                    <a:cxn ang="0">
                      <a:pos x="647" y="65"/>
                    </a:cxn>
                    <a:cxn ang="0">
                      <a:pos x="558" y="142"/>
                    </a:cxn>
                  </a:cxnLst>
                  <a:rect l="0" t="0" r="r" b="b"/>
                  <a:pathLst>
                    <a:path w="1262" h="1057">
                      <a:moveTo>
                        <a:pt x="503" y="98"/>
                      </a:moveTo>
                      <a:lnTo>
                        <a:pt x="423" y="142"/>
                      </a:lnTo>
                      <a:lnTo>
                        <a:pt x="400" y="211"/>
                      </a:lnTo>
                      <a:lnTo>
                        <a:pt x="367" y="190"/>
                      </a:lnTo>
                      <a:lnTo>
                        <a:pt x="346" y="234"/>
                      </a:lnTo>
                      <a:lnTo>
                        <a:pt x="314" y="300"/>
                      </a:lnTo>
                      <a:lnTo>
                        <a:pt x="177" y="354"/>
                      </a:lnTo>
                      <a:lnTo>
                        <a:pt x="155" y="323"/>
                      </a:lnTo>
                      <a:lnTo>
                        <a:pt x="112" y="365"/>
                      </a:lnTo>
                      <a:lnTo>
                        <a:pt x="69" y="398"/>
                      </a:lnTo>
                      <a:lnTo>
                        <a:pt x="44" y="522"/>
                      </a:lnTo>
                      <a:lnTo>
                        <a:pt x="0" y="544"/>
                      </a:lnTo>
                      <a:lnTo>
                        <a:pt x="77" y="659"/>
                      </a:lnTo>
                      <a:lnTo>
                        <a:pt x="44" y="713"/>
                      </a:lnTo>
                      <a:lnTo>
                        <a:pt x="77" y="757"/>
                      </a:lnTo>
                      <a:lnTo>
                        <a:pt x="44" y="847"/>
                      </a:lnTo>
                      <a:lnTo>
                        <a:pt x="145" y="893"/>
                      </a:lnTo>
                      <a:lnTo>
                        <a:pt x="210" y="799"/>
                      </a:lnTo>
                      <a:lnTo>
                        <a:pt x="314" y="834"/>
                      </a:lnTo>
                      <a:lnTo>
                        <a:pt x="356" y="757"/>
                      </a:lnTo>
                      <a:lnTo>
                        <a:pt x="400" y="811"/>
                      </a:lnTo>
                      <a:lnTo>
                        <a:pt x="515" y="725"/>
                      </a:lnTo>
                      <a:lnTo>
                        <a:pt x="558" y="780"/>
                      </a:lnTo>
                      <a:lnTo>
                        <a:pt x="604" y="780"/>
                      </a:lnTo>
                      <a:lnTo>
                        <a:pt x="604" y="811"/>
                      </a:lnTo>
                      <a:lnTo>
                        <a:pt x="647" y="811"/>
                      </a:lnTo>
                      <a:lnTo>
                        <a:pt x="614" y="866"/>
                      </a:lnTo>
                      <a:lnTo>
                        <a:pt x="669" y="893"/>
                      </a:lnTo>
                      <a:lnTo>
                        <a:pt x="702" y="811"/>
                      </a:lnTo>
                      <a:lnTo>
                        <a:pt x="740" y="811"/>
                      </a:lnTo>
                      <a:lnTo>
                        <a:pt x="714" y="881"/>
                      </a:lnTo>
                      <a:lnTo>
                        <a:pt x="759" y="915"/>
                      </a:lnTo>
                      <a:lnTo>
                        <a:pt x="714" y="948"/>
                      </a:lnTo>
                      <a:lnTo>
                        <a:pt x="803" y="980"/>
                      </a:lnTo>
                      <a:lnTo>
                        <a:pt x="803" y="1022"/>
                      </a:lnTo>
                      <a:lnTo>
                        <a:pt x="848" y="1034"/>
                      </a:lnTo>
                      <a:lnTo>
                        <a:pt x="869" y="1057"/>
                      </a:lnTo>
                      <a:lnTo>
                        <a:pt x="893" y="1015"/>
                      </a:lnTo>
                      <a:lnTo>
                        <a:pt x="952" y="1046"/>
                      </a:lnTo>
                      <a:lnTo>
                        <a:pt x="1004" y="1034"/>
                      </a:lnTo>
                      <a:lnTo>
                        <a:pt x="1016" y="989"/>
                      </a:lnTo>
                      <a:lnTo>
                        <a:pt x="1061" y="1003"/>
                      </a:lnTo>
                      <a:lnTo>
                        <a:pt x="1115" y="834"/>
                      </a:lnTo>
                      <a:lnTo>
                        <a:pt x="1185" y="792"/>
                      </a:lnTo>
                      <a:lnTo>
                        <a:pt x="1194" y="713"/>
                      </a:lnTo>
                      <a:lnTo>
                        <a:pt x="1227" y="600"/>
                      </a:lnTo>
                      <a:lnTo>
                        <a:pt x="1262" y="576"/>
                      </a:lnTo>
                      <a:lnTo>
                        <a:pt x="1185" y="510"/>
                      </a:lnTo>
                      <a:lnTo>
                        <a:pt x="1185" y="436"/>
                      </a:lnTo>
                      <a:lnTo>
                        <a:pt x="1141" y="421"/>
                      </a:lnTo>
                      <a:lnTo>
                        <a:pt x="1141" y="365"/>
                      </a:lnTo>
                      <a:lnTo>
                        <a:pt x="1105" y="323"/>
                      </a:lnTo>
                      <a:lnTo>
                        <a:pt x="1082" y="311"/>
                      </a:lnTo>
                      <a:lnTo>
                        <a:pt x="1072" y="234"/>
                      </a:lnTo>
                      <a:lnTo>
                        <a:pt x="1026" y="223"/>
                      </a:lnTo>
                      <a:lnTo>
                        <a:pt x="1049" y="142"/>
                      </a:lnTo>
                      <a:lnTo>
                        <a:pt x="1016" y="131"/>
                      </a:lnTo>
                      <a:lnTo>
                        <a:pt x="1004" y="11"/>
                      </a:lnTo>
                      <a:lnTo>
                        <a:pt x="970" y="11"/>
                      </a:lnTo>
                      <a:lnTo>
                        <a:pt x="952" y="89"/>
                      </a:lnTo>
                      <a:lnTo>
                        <a:pt x="918" y="234"/>
                      </a:lnTo>
                      <a:lnTo>
                        <a:pt x="836" y="223"/>
                      </a:lnTo>
                      <a:lnTo>
                        <a:pt x="815" y="175"/>
                      </a:lnTo>
                      <a:lnTo>
                        <a:pt x="749" y="190"/>
                      </a:lnTo>
                      <a:lnTo>
                        <a:pt x="794" y="56"/>
                      </a:lnTo>
                      <a:lnTo>
                        <a:pt x="771" y="42"/>
                      </a:lnTo>
                      <a:lnTo>
                        <a:pt x="702" y="33"/>
                      </a:lnTo>
                      <a:lnTo>
                        <a:pt x="694" y="0"/>
                      </a:lnTo>
                      <a:lnTo>
                        <a:pt x="658" y="11"/>
                      </a:lnTo>
                      <a:lnTo>
                        <a:pt x="647" y="65"/>
                      </a:lnTo>
                      <a:lnTo>
                        <a:pt x="558" y="89"/>
                      </a:lnTo>
                      <a:lnTo>
                        <a:pt x="558" y="142"/>
                      </a:lnTo>
                      <a:lnTo>
                        <a:pt x="503" y="9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0" name="Freeform 66"/>
                <p:cNvSpPr>
                  <a:spLocks/>
                </p:cNvSpPr>
                <p:nvPr/>
              </p:nvSpPr>
              <p:spPr bwMode="auto">
                <a:xfrm>
                  <a:off x="5150" y="3529"/>
                  <a:ext cx="61" cy="84"/>
                </a:xfrm>
                <a:custGeom>
                  <a:avLst/>
                  <a:gdLst/>
                  <a:ahLst/>
                  <a:cxnLst>
                    <a:cxn ang="0">
                      <a:pos x="0" y="56"/>
                    </a:cxn>
                    <a:cxn ang="0">
                      <a:pos x="24" y="0"/>
                    </a:cxn>
                    <a:cxn ang="0">
                      <a:pos x="98" y="23"/>
                    </a:cxn>
                    <a:cxn ang="0">
                      <a:pos x="66" y="45"/>
                    </a:cxn>
                    <a:cxn ang="0">
                      <a:pos x="113" y="33"/>
                    </a:cxn>
                    <a:cxn ang="0">
                      <a:pos x="113" y="100"/>
                    </a:cxn>
                    <a:cxn ang="0">
                      <a:pos x="66" y="113"/>
                    </a:cxn>
                    <a:cxn ang="0">
                      <a:pos x="56" y="165"/>
                    </a:cxn>
                    <a:cxn ang="0">
                      <a:pos x="0" y="157"/>
                    </a:cxn>
                    <a:cxn ang="0">
                      <a:pos x="24" y="79"/>
                    </a:cxn>
                    <a:cxn ang="0">
                      <a:pos x="0" y="56"/>
                    </a:cxn>
                  </a:cxnLst>
                  <a:rect l="0" t="0" r="r" b="b"/>
                  <a:pathLst>
                    <a:path w="113" h="165">
                      <a:moveTo>
                        <a:pt x="0" y="56"/>
                      </a:moveTo>
                      <a:lnTo>
                        <a:pt x="24" y="0"/>
                      </a:lnTo>
                      <a:lnTo>
                        <a:pt x="98" y="23"/>
                      </a:lnTo>
                      <a:lnTo>
                        <a:pt x="66" y="45"/>
                      </a:lnTo>
                      <a:lnTo>
                        <a:pt x="113" y="33"/>
                      </a:lnTo>
                      <a:lnTo>
                        <a:pt x="113" y="100"/>
                      </a:lnTo>
                      <a:lnTo>
                        <a:pt x="66" y="113"/>
                      </a:lnTo>
                      <a:lnTo>
                        <a:pt x="56" y="165"/>
                      </a:lnTo>
                      <a:lnTo>
                        <a:pt x="0" y="157"/>
                      </a:lnTo>
                      <a:lnTo>
                        <a:pt x="24" y="79"/>
                      </a:lnTo>
                      <a:lnTo>
                        <a:pt x="0" y="5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1" name="Freeform 67"/>
                <p:cNvSpPr>
                  <a:spLocks/>
                </p:cNvSpPr>
                <p:nvPr/>
              </p:nvSpPr>
              <p:spPr bwMode="auto">
                <a:xfrm>
                  <a:off x="5343" y="3587"/>
                  <a:ext cx="167" cy="122"/>
                </a:xfrm>
                <a:custGeom>
                  <a:avLst/>
                  <a:gdLst/>
                  <a:ahLst/>
                  <a:cxnLst>
                    <a:cxn ang="0">
                      <a:pos x="0" y="232"/>
                    </a:cxn>
                    <a:cxn ang="0">
                      <a:pos x="12" y="177"/>
                    </a:cxn>
                    <a:cxn ang="0">
                      <a:pos x="54" y="177"/>
                    </a:cxn>
                    <a:cxn ang="0">
                      <a:pos x="68" y="145"/>
                    </a:cxn>
                    <a:cxn ang="0">
                      <a:pos x="122" y="145"/>
                    </a:cxn>
                    <a:cxn ang="0">
                      <a:pos x="169" y="101"/>
                    </a:cxn>
                    <a:cxn ang="0">
                      <a:pos x="223" y="88"/>
                    </a:cxn>
                    <a:cxn ang="0">
                      <a:pos x="223" y="44"/>
                    </a:cxn>
                    <a:cxn ang="0">
                      <a:pos x="258" y="29"/>
                    </a:cxn>
                    <a:cxn ang="0">
                      <a:pos x="267" y="0"/>
                    </a:cxn>
                    <a:cxn ang="0">
                      <a:pos x="290" y="52"/>
                    </a:cxn>
                    <a:cxn ang="0">
                      <a:pos x="314" y="67"/>
                    </a:cxn>
                    <a:cxn ang="0">
                      <a:pos x="258" y="119"/>
                    </a:cxn>
                    <a:cxn ang="0">
                      <a:pos x="223" y="134"/>
                    </a:cxn>
                    <a:cxn ang="0">
                      <a:pos x="202" y="177"/>
                    </a:cxn>
                    <a:cxn ang="0">
                      <a:pos x="155" y="145"/>
                    </a:cxn>
                    <a:cxn ang="0">
                      <a:pos x="146" y="210"/>
                    </a:cxn>
                    <a:cxn ang="0">
                      <a:pos x="91" y="240"/>
                    </a:cxn>
                    <a:cxn ang="0">
                      <a:pos x="0" y="240"/>
                    </a:cxn>
                    <a:cxn ang="0">
                      <a:pos x="0" y="232"/>
                    </a:cxn>
                  </a:cxnLst>
                  <a:rect l="0" t="0" r="r" b="b"/>
                  <a:pathLst>
                    <a:path w="314" h="240">
                      <a:moveTo>
                        <a:pt x="0" y="232"/>
                      </a:moveTo>
                      <a:lnTo>
                        <a:pt x="12" y="177"/>
                      </a:lnTo>
                      <a:lnTo>
                        <a:pt x="54" y="177"/>
                      </a:lnTo>
                      <a:lnTo>
                        <a:pt x="68" y="145"/>
                      </a:lnTo>
                      <a:lnTo>
                        <a:pt x="122" y="145"/>
                      </a:lnTo>
                      <a:lnTo>
                        <a:pt x="169" y="101"/>
                      </a:lnTo>
                      <a:lnTo>
                        <a:pt x="223" y="88"/>
                      </a:lnTo>
                      <a:lnTo>
                        <a:pt x="223" y="44"/>
                      </a:lnTo>
                      <a:lnTo>
                        <a:pt x="258" y="29"/>
                      </a:lnTo>
                      <a:lnTo>
                        <a:pt x="267" y="0"/>
                      </a:lnTo>
                      <a:lnTo>
                        <a:pt x="290" y="52"/>
                      </a:lnTo>
                      <a:lnTo>
                        <a:pt x="314" y="67"/>
                      </a:lnTo>
                      <a:lnTo>
                        <a:pt x="258" y="119"/>
                      </a:lnTo>
                      <a:lnTo>
                        <a:pt x="223" y="134"/>
                      </a:lnTo>
                      <a:lnTo>
                        <a:pt x="202" y="177"/>
                      </a:lnTo>
                      <a:lnTo>
                        <a:pt x="155" y="145"/>
                      </a:lnTo>
                      <a:lnTo>
                        <a:pt x="146" y="210"/>
                      </a:lnTo>
                      <a:lnTo>
                        <a:pt x="91" y="240"/>
                      </a:lnTo>
                      <a:lnTo>
                        <a:pt x="0" y="240"/>
                      </a:lnTo>
                      <a:lnTo>
                        <a:pt x="0" y="23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2" name="Freeform 68"/>
                <p:cNvSpPr>
                  <a:spLocks/>
                </p:cNvSpPr>
                <p:nvPr/>
              </p:nvSpPr>
              <p:spPr bwMode="auto">
                <a:xfrm>
                  <a:off x="5534" y="3456"/>
                  <a:ext cx="92" cy="131"/>
                </a:xfrm>
                <a:custGeom>
                  <a:avLst/>
                  <a:gdLst/>
                  <a:ahLst/>
                  <a:cxnLst>
                    <a:cxn ang="0">
                      <a:pos x="9" y="155"/>
                    </a:cxn>
                    <a:cxn ang="0">
                      <a:pos x="9" y="189"/>
                    </a:cxn>
                    <a:cxn ang="0">
                      <a:pos x="32" y="212"/>
                    </a:cxn>
                    <a:cxn ang="0">
                      <a:pos x="0" y="244"/>
                    </a:cxn>
                    <a:cxn ang="0">
                      <a:pos x="46" y="257"/>
                    </a:cxn>
                    <a:cxn ang="0">
                      <a:pos x="88" y="223"/>
                    </a:cxn>
                    <a:cxn ang="0">
                      <a:pos x="122" y="200"/>
                    </a:cxn>
                    <a:cxn ang="0">
                      <a:pos x="122" y="167"/>
                    </a:cxn>
                    <a:cxn ang="0">
                      <a:pos x="169" y="177"/>
                    </a:cxn>
                    <a:cxn ang="0">
                      <a:pos x="169" y="144"/>
                    </a:cxn>
                    <a:cxn ang="0">
                      <a:pos x="122" y="134"/>
                    </a:cxn>
                    <a:cxn ang="0">
                      <a:pos x="133" y="102"/>
                    </a:cxn>
                    <a:cxn ang="0">
                      <a:pos x="109" y="0"/>
                    </a:cxn>
                    <a:cxn ang="0">
                      <a:pos x="77" y="134"/>
                    </a:cxn>
                    <a:cxn ang="0">
                      <a:pos x="9" y="155"/>
                    </a:cxn>
                  </a:cxnLst>
                  <a:rect l="0" t="0" r="r" b="b"/>
                  <a:pathLst>
                    <a:path w="169" h="257">
                      <a:moveTo>
                        <a:pt x="9" y="155"/>
                      </a:moveTo>
                      <a:lnTo>
                        <a:pt x="9" y="189"/>
                      </a:lnTo>
                      <a:lnTo>
                        <a:pt x="32" y="212"/>
                      </a:lnTo>
                      <a:lnTo>
                        <a:pt x="0" y="244"/>
                      </a:lnTo>
                      <a:lnTo>
                        <a:pt x="46" y="257"/>
                      </a:lnTo>
                      <a:lnTo>
                        <a:pt x="88" y="223"/>
                      </a:lnTo>
                      <a:lnTo>
                        <a:pt x="122" y="200"/>
                      </a:lnTo>
                      <a:lnTo>
                        <a:pt x="122" y="167"/>
                      </a:lnTo>
                      <a:lnTo>
                        <a:pt x="169" y="177"/>
                      </a:lnTo>
                      <a:lnTo>
                        <a:pt x="169" y="144"/>
                      </a:lnTo>
                      <a:lnTo>
                        <a:pt x="122" y="134"/>
                      </a:lnTo>
                      <a:lnTo>
                        <a:pt x="133" y="102"/>
                      </a:lnTo>
                      <a:lnTo>
                        <a:pt x="109" y="0"/>
                      </a:lnTo>
                      <a:lnTo>
                        <a:pt x="77" y="134"/>
                      </a:lnTo>
                      <a:lnTo>
                        <a:pt x="9" y="15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3" name="Freeform 69"/>
                <p:cNvSpPr>
                  <a:spLocks/>
                </p:cNvSpPr>
                <p:nvPr/>
              </p:nvSpPr>
              <p:spPr bwMode="auto">
                <a:xfrm>
                  <a:off x="5122" y="2805"/>
                  <a:ext cx="298" cy="177"/>
                </a:xfrm>
                <a:custGeom>
                  <a:avLst/>
                  <a:gdLst/>
                  <a:ahLst/>
                  <a:cxnLst>
                    <a:cxn ang="0">
                      <a:pos x="0" y="44"/>
                    </a:cxn>
                    <a:cxn ang="0">
                      <a:pos x="0" y="91"/>
                    </a:cxn>
                    <a:cxn ang="0">
                      <a:pos x="57" y="77"/>
                    </a:cxn>
                    <a:cxn ang="0">
                      <a:pos x="68" y="125"/>
                    </a:cxn>
                    <a:cxn ang="0">
                      <a:pos x="146" y="136"/>
                    </a:cxn>
                    <a:cxn ang="0">
                      <a:pos x="157" y="204"/>
                    </a:cxn>
                    <a:cxn ang="0">
                      <a:pos x="115" y="213"/>
                    </a:cxn>
                    <a:cxn ang="0">
                      <a:pos x="124" y="244"/>
                    </a:cxn>
                    <a:cxn ang="0">
                      <a:pos x="189" y="235"/>
                    </a:cxn>
                    <a:cxn ang="0">
                      <a:pos x="223" y="279"/>
                    </a:cxn>
                    <a:cxn ang="0">
                      <a:pos x="272" y="258"/>
                    </a:cxn>
                    <a:cxn ang="0">
                      <a:pos x="305" y="279"/>
                    </a:cxn>
                    <a:cxn ang="0">
                      <a:pos x="317" y="235"/>
                    </a:cxn>
                    <a:cxn ang="0">
                      <a:pos x="394" y="213"/>
                    </a:cxn>
                    <a:cxn ang="0">
                      <a:pos x="417" y="302"/>
                    </a:cxn>
                    <a:cxn ang="0">
                      <a:pos x="533" y="348"/>
                    </a:cxn>
                    <a:cxn ang="0">
                      <a:pos x="554" y="314"/>
                    </a:cxn>
                    <a:cxn ang="0">
                      <a:pos x="477" y="291"/>
                    </a:cxn>
                    <a:cxn ang="0">
                      <a:pos x="439" y="213"/>
                    </a:cxn>
                    <a:cxn ang="0">
                      <a:pos x="465" y="181"/>
                    </a:cxn>
                    <a:cxn ang="0">
                      <a:pos x="371" y="136"/>
                    </a:cxn>
                    <a:cxn ang="0">
                      <a:pos x="382" y="77"/>
                    </a:cxn>
                    <a:cxn ang="0">
                      <a:pos x="282" y="53"/>
                    </a:cxn>
                    <a:cxn ang="0">
                      <a:pos x="136" y="0"/>
                    </a:cxn>
                    <a:cxn ang="0">
                      <a:pos x="91" y="53"/>
                    </a:cxn>
                    <a:cxn ang="0">
                      <a:pos x="47" y="32"/>
                    </a:cxn>
                    <a:cxn ang="0">
                      <a:pos x="0" y="44"/>
                    </a:cxn>
                  </a:cxnLst>
                  <a:rect l="0" t="0" r="r" b="b"/>
                  <a:pathLst>
                    <a:path w="554" h="348">
                      <a:moveTo>
                        <a:pt x="0" y="44"/>
                      </a:moveTo>
                      <a:lnTo>
                        <a:pt x="0" y="91"/>
                      </a:lnTo>
                      <a:lnTo>
                        <a:pt x="57" y="77"/>
                      </a:lnTo>
                      <a:lnTo>
                        <a:pt x="68" y="125"/>
                      </a:lnTo>
                      <a:lnTo>
                        <a:pt x="146" y="136"/>
                      </a:lnTo>
                      <a:lnTo>
                        <a:pt x="157" y="204"/>
                      </a:lnTo>
                      <a:lnTo>
                        <a:pt x="115" y="213"/>
                      </a:lnTo>
                      <a:lnTo>
                        <a:pt x="124" y="244"/>
                      </a:lnTo>
                      <a:lnTo>
                        <a:pt x="189" y="235"/>
                      </a:lnTo>
                      <a:lnTo>
                        <a:pt x="223" y="279"/>
                      </a:lnTo>
                      <a:lnTo>
                        <a:pt x="272" y="258"/>
                      </a:lnTo>
                      <a:lnTo>
                        <a:pt x="305" y="279"/>
                      </a:lnTo>
                      <a:lnTo>
                        <a:pt x="317" y="235"/>
                      </a:lnTo>
                      <a:lnTo>
                        <a:pt x="394" y="213"/>
                      </a:lnTo>
                      <a:lnTo>
                        <a:pt x="417" y="302"/>
                      </a:lnTo>
                      <a:lnTo>
                        <a:pt x="533" y="348"/>
                      </a:lnTo>
                      <a:lnTo>
                        <a:pt x="554" y="314"/>
                      </a:lnTo>
                      <a:lnTo>
                        <a:pt x="477" y="291"/>
                      </a:lnTo>
                      <a:lnTo>
                        <a:pt x="439" y="213"/>
                      </a:lnTo>
                      <a:lnTo>
                        <a:pt x="465" y="181"/>
                      </a:lnTo>
                      <a:lnTo>
                        <a:pt x="371" y="136"/>
                      </a:lnTo>
                      <a:lnTo>
                        <a:pt x="382" y="77"/>
                      </a:lnTo>
                      <a:lnTo>
                        <a:pt x="282" y="53"/>
                      </a:lnTo>
                      <a:lnTo>
                        <a:pt x="136" y="0"/>
                      </a:lnTo>
                      <a:lnTo>
                        <a:pt x="91" y="53"/>
                      </a:lnTo>
                      <a:lnTo>
                        <a:pt x="47" y="32"/>
                      </a:lnTo>
                      <a:lnTo>
                        <a:pt x="0" y="4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4" name="Freeform 70"/>
                <p:cNvSpPr>
                  <a:spLocks/>
                </p:cNvSpPr>
                <p:nvPr/>
              </p:nvSpPr>
              <p:spPr bwMode="auto">
                <a:xfrm>
                  <a:off x="4099" y="1742"/>
                  <a:ext cx="938" cy="705"/>
                </a:xfrm>
                <a:custGeom>
                  <a:avLst/>
                  <a:gdLst/>
                  <a:ahLst/>
                  <a:cxnLst>
                    <a:cxn ang="0">
                      <a:pos x="45" y="594"/>
                    </a:cxn>
                    <a:cxn ang="0">
                      <a:pos x="45" y="526"/>
                    </a:cxn>
                    <a:cxn ang="0">
                      <a:pos x="89" y="481"/>
                    </a:cxn>
                    <a:cxn ang="0">
                      <a:pos x="191" y="436"/>
                    </a:cxn>
                    <a:cxn ang="0">
                      <a:pos x="246" y="358"/>
                    </a:cxn>
                    <a:cxn ang="0">
                      <a:pos x="226" y="278"/>
                    </a:cxn>
                    <a:cxn ang="0">
                      <a:pos x="294" y="278"/>
                    </a:cxn>
                    <a:cxn ang="0">
                      <a:pos x="306" y="178"/>
                    </a:cxn>
                    <a:cxn ang="0">
                      <a:pos x="439" y="131"/>
                    </a:cxn>
                    <a:cxn ang="0">
                      <a:pos x="531" y="143"/>
                    </a:cxn>
                    <a:cxn ang="0">
                      <a:pos x="685" y="131"/>
                    </a:cxn>
                    <a:cxn ang="0">
                      <a:pos x="698" y="64"/>
                    </a:cxn>
                    <a:cxn ang="0">
                      <a:pos x="801" y="131"/>
                    </a:cxn>
                    <a:cxn ang="0">
                      <a:pos x="968" y="143"/>
                    </a:cxn>
                    <a:cxn ang="0">
                      <a:pos x="1104" y="168"/>
                    </a:cxn>
                    <a:cxn ang="0">
                      <a:pos x="1216" y="154"/>
                    </a:cxn>
                    <a:cxn ang="0">
                      <a:pos x="1308" y="131"/>
                    </a:cxn>
                    <a:cxn ang="0">
                      <a:pos x="1362" y="53"/>
                    </a:cxn>
                    <a:cxn ang="0">
                      <a:pos x="1386" y="0"/>
                    </a:cxn>
                    <a:cxn ang="0">
                      <a:pos x="1501" y="154"/>
                    </a:cxn>
                    <a:cxn ang="0">
                      <a:pos x="1569" y="192"/>
                    </a:cxn>
                    <a:cxn ang="0">
                      <a:pos x="1622" y="223"/>
                    </a:cxn>
                    <a:cxn ang="0">
                      <a:pos x="1712" y="213"/>
                    </a:cxn>
                    <a:cxn ang="0">
                      <a:pos x="1712" y="299"/>
                    </a:cxn>
                    <a:cxn ang="0">
                      <a:pos x="1690" y="380"/>
                    </a:cxn>
                    <a:cxn ang="0">
                      <a:pos x="1666" y="436"/>
                    </a:cxn>
                    <a:cxn ang="0">
                      <a:pos x="1657" y="641"/>
                    </a:cxn>
                    <a:cxn ang="0">
                      <a:pos x="1678" y="752"/>
                    </a:cxn>
                    <a:cxn ang="0">
                      <a:pos x="1643" y="775"/>
                    </a:cxn>
                    <a:cxn ang="0">
                      <a:pos x="1577" y="662"/>
                    </a:cxn>
                    <a:cxn ang="0">
                      <a:pos x="1531" y="581"/>
                    </a:cxn>
                    <a:cxn ang="0">
                      <a:pos x="1466" y="572"/>
                    </a:cxn>
                    <a:cxn ang="0">
                      <a:pos x="1432" y="513"/>
                    </a:cxn>
                    <a:cxn ang="0">
                      <a:pos x="1386" y="560"/>
                    </a:cxn>
                    <a:cxn ang="0">
                      <a:pos x="1329" y="673"/>
                    </a:cxn>
                    <a:cxn ang="0">
                      <a:pos x="1376" y="731"/>
                    </a:cxn>
                    <a:cxn ang="0">
                      <a:pos x="1466" y="853"/>
                    </a:cxn>
                    <a:cxn ang="0">
                      <a:pos x="1466" y="932"/>
                    </a:cxn>
                    <a:cxn ang="0">
                      <a:pos x="1441" y="1052"/>
                    </a:cxn>
                    <a:cxn ang="0">
                      <a:pos x="1454" y="1113"/>
                    </a:cxn>
                    <a:cxn ang="0">
                      <a:pos x="1296" y="1202"/>
                    </a:cxn>
                    <a:cxn ang="0">
                      <a:pos x="1254" y="1247"/>
                    </a:cxn>
                    <a:cxn ang="0">
                      <a:pos x="1184" y="1294"/>
                    </a:cxn>
                    <a:cxn ang="0">
                      <a:pos x="1127" y="1212"/>
                    </a:cxn>
                    <a:cxn ang="0">
                      <a:pos x="1071" y="1294"/>
                    </a:cxn>
                    <a:cxn ang="0">
                      <a:pos x="611" y="1158"/>
                    </a:cxn>
                    <a:cxn ang="0">
                      <a:pos x="42" y="887"/>
                    </a:cxn>
                    <a:cxn ang="0">
                      <a:pos x="21" y="641"/>
                    </a:cxn>
                  </a:cxnLst>
                  <a:rect l="0" t="0" r="r" b="b"/>
                  <a:pathLst>
                    <a:path w="1746" h="1386">
                      <a:moveTo>
                        <a:pt x="21" y="641"/>
                      </a:moveTo>
                      <a:lnTo>
                        <a:pt x="45" y="594"/>
                      </a:lnTo>
                      <a:lnTo>
                        <a:pt x="0" y="540"/>
                      </a:lnTo>
                      <a:lnTo>
                        <a:pt x="45" y="526"/>
                      </a:lnTo>
                      <a:lnTo>
                        <a:pt x="81" y="540"/>
                      </a:lnTo>
                      <a:lnTo>
                        <a:pt x="89" y="481"/>
                      </a:lnTo>
                      <a:lnTo>
                        <a:pt x="146" y="493"/>
                      </a:lnTo>
                      <a:lnTo>
                        <a:pt x="191" y="436"/>
                      </a:lnTo>
                      <a:lnTo>
                        <a:pt x="179" y="345"/>
                      </a:lnTo>
                      <a:lnTo>
                        <a:pt x="246" y="358"/>
                      </a:lnTo>
                      <a:lnTo>
                        <a:pt x="235" y="333"/>
                      </a:lnTo>
                      <a:lnTo>
                        <a:pt x="226" y="278"/>
                      </a:lnTo>
                      <a:lnTo>
                        <a:pt x="268" y="255"/>
                      </a:lnTo>
                      <a:lnTo>
                        <a:pt x="294" y="278"/>
                      </a:lnTo>
                      <a:lnTo>
                        <a:pt x="329" y="244"/>
                      </a:lnTo>
                      <a:lnTo>
                        <a:pt x="306" y="178"/>
                      </a:lnTo>
                      <a:lnTo>
                        <a:pt x="384" y="168"/>
                      </a:lnTo>
                      <a:lnTo>
                        <a:pt x="439" y="131"/>
                      </a:lnTo>
                      <a:lnTo>
                        <a:pt x="519" y="98"/>
                      </a:lnTo>
                      <a:lnTo>
                        <a:pt x="531" y="143"/>
                      </a:lnTo>
                      <a:lnTo>
                        <a:pt x="596" y="154"/>
                      </a:lnTo>
                      <a:lnTo>
                        <a:pt x="685" y="131"/>
                      </a:lnTo>
                      <a:lnTo>
                        <a:pt x="664" y="88"/>
                      </a:lnTo>
                      <a:lnTo>
                        <a:pt x="698" y="64"/>
                      </a:lnTo>
                      <a:lnTo>
                        <a:pt x="778" y="76"/>
                      </a:lnTo>
                      <a:lnTo>
                        <a:pt x="801" y="131"/>
                      </a:lnTo>
                      <a:lnTo>
                        <a:pt x="899" y="122"/>
                      </a:lnTo>
                      <a:lnTo>
                        <a:pt x="968" y="143"/>
                      </a:lnTo>
                      <a:lnTo>
                        <a:pt x="1005" y="178"/>
                      </a:lnTo>
                      <a:lnTo>
                        <a:pt x="1104" y="168"/>
                      </a:lnTo>
                      <a:lnTo>
                        <a:pt x="1150" y="122"/>
                      </a:lnTo>
                      <a:lnTo>
                        <a:pt x="1216" y="154"/>
                      </a:lnTo>
                      <a:lnTo>
                        <a:pt x="1261" y="168"/>
                      </a:lnTo>
                      <a:lnTo>
                        <a:pt x="1308" y="131"/>
                      </a:lnTo>
                      <a:lnTo>
                        <a:pt x="1308" y="53"/>
                      </a:lnTo>
                      <a:lnTo>
                        <a:pt x="1362" y="53"/>
                      </a:lnTo>
                      <a:lnTo>
                        <a:pt x="1386" y="0"/>
                      </a:lnTo>
                      <a:lnTo>
                        <a:pt x="1386" y="0"/>
                      </a:lnTo>
                      <a:lnTo>
                        <a:pt x="1454" y="9"/>
                      </a:lnTo>
                      <a:lnTo>
                        <a:pt x="1501" y="154"/>
                      </a:lnTo>
                      <a:lnTo>
                        <a:pt x="1554" y="131"/>
                      </a:lnTo>
                      <a:lnTo>
                        <a:pt x="1569" y="192"/>
                      </a:lnTo>
                      <a:lnTo>
                        <a:pt x="1601" y="178"/>
                      </a:lnTo>
                      <a:lnTo>
                        <a:pt x="1622" y="223"/>
                      </a:lnTo>
                      <a:lnTo>
                        <a:pt x="1712" y="232"/>
                      </a:lnTo>
                      <a:lnTo>
                        <a:pt x="1712" y="213"/>
                      </a:lnTo>
                      <a:lnTo>
                        <a:pt x="1746" y="232"/>
                      </a:lnTo>
                      <a:lnTo>
                        <a:pt x="1712" y="299"/>
                      </a:lnTo>
                      <a:lnTo>
                        <a:pt x="1712" y="333"/>
                      </a:lnTo>
                      <a:lnTo>
                        <a:pt x="1690" y="380"/>
                      </a:lnTo>
                      <a:lnTo>
                        <a:pt x="1666" y="358"/>
                      </a:lnTo>
                      <a:lnTo>
                        <a:pt x="1666" y="436"/>
                      </a:lnTo>
                      <a:lnTo>
                        <a:pt x="1643" y="547"/>
                      </a:lnTo>
                      <a:lnTo>
                        <a:pt x="1657" y="641"/>
                      </a:lnTo>
                      <a:lnTo>
                        <a:pt x="1690" y="673"/>
                      </a:lnTo>
                      <a:lnTo>
                        <a:pt x="1678" y="752"/>
                      </a:lnTo>
                      <a:lnTo>
                        <a:pt x="1726" y="752"/>
                      </a:lnTo>
                      <a:lnTo>
                        <a:pt x="1643" y="775"/>
                      </a:lnTo>
                      <a:lnTo>
                        <a:pt x="1601" y="762"/>
                      </a:lnTo>
                      <a:lnTo>
                        <a:pt x="1577" y="662"/>
                      </a:lnTo>
                      <a:lnTo>
                        <a:pt x="1531" y="650"/>
                      </a:lnTo>
                      <a:lnTo>
                        <a:pt x="1531" y="581"/>
                      </a:lnTo>
                      <a:lnTo>
                        <a:pt x="1501" y="560"/>
                      </a:lnTo>
                      <a:lnTo>
                        <a:pt x="1466" y="572"/>
                      </a:lnTo>
                      <a:lnTo>
                        <a:pt x="1432" y="560"/>
                      </a:lnTo>
                      <a:lnTo>
                        <a:pt x="1432" y="513"/>
                      </a:lnTo>
                      <a:lnTo>
                        <a:pt x="1395" y="513"/>
                      </a:lnTo>
                      <a:lnTo>
                        <a:pt x="1386" y="560"/>
                      </a:lnTo>
                      <a:lnTo>
                        <a:pt x="1317" y="581"/>
                      </a:lnTo>
                      <a:lnTo>
                        <a:pt x="1329" y="673"/>
                      </a:lnTo>
                      <a:lnTo>
                        <a:pt x="1341" y="739"/>
                      </a:lnTo>
                      <a:lnTo>
                        <a:pt x="1376" y="731"/>
                      </a:lnTo>
                      <a:lnTo>
                        <a:pt x="1418" y="829"/>
                      </a:lnTo>
                      <a:lnTo>
                        <a:pt x="1466" y="853"/>
                      </a:lnTo>
                      <a:lnTo>
                        <a:pt x="1489" y="899"/>
                      </a:lnTo>
                      <a:lnTo>
                        <a:pt x="1466" y="932"/>
                      </a:lnTo>
                      <a:lnTo>
                        <a:pt x="1510" y="967"/>
                      </a:lnTo>
                      <a:lnTo>
                        <a:pt x="1441" y="1052"/>
                      </a:lnTo>
                      <a:lnTo>
                        <a:pt x="1510" y="1068"/>
                      </a:lnTo>
                      <a:lnTo>
                        <a:pt x="1454" y="1113"/>
                      </a:lnTo>
                      <a:lnTo>
                        <a:pt x="1341" y="1212"/>
                      </a:lnTo>
                      <a:lnTo>
                        <a:pt x="1296" y="1202"/>
                      </a:lnTo>
                      <a:lnTo>
                        <a:pt x="1254" y="1202"/>
                      </a:lnTo>
                      <a:lnTo>
                        <a:pt x="1254" y="1247"/>
                      </a:lnTo>
                      <a:lnTo>
                        <a:pt x="1184" y="1257"/>
                      </a:lnTo>
                      <a:lnTo>
                        <a:pt x="1184" y="1294"/>
                      </a:lnTo>
                      <a:lnTo>
                        <a:pt x="1139" y="1294"/>
                      </a:lnTo>
                      <a:lnTo>
                        <a:pt x="1127" y="1212"/>
                      </a:lnTo>
                      <a:lnTo>
                        <a:pt x="1094" y="1235"/>
                      </a:lnTo>
                      <a:lnTo>
                        <a:pt x="1071" y="1294"/>
                      </a:lnTo>
                      <a:lnTo>
                        <a:pt x="881" y="1386"/>
                      </a:lnTo>
                      <a:lnTo>
                        <a:pt x="611" y="1158"/>
                      </a:lnTo>
                      <a:lnTo>
                        <a:pt x="227" y="1172"/>
                      </a:lnTo>
                      <a:lnTo>
                        <a:pt x="42" y="887"/>
                      </a:lnTo>
                      <a:lnTo>
                        <a:pt x="21" y="650"/>
                      </a:lnTo>
                      <a:lnTo>
                        <a:pt x="21" y="64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5" name="Freeform 71"/>
                <p:cNvSpPr>
                  <a:spLocks/>
                </p:cNvSpPr>
                <p:nvPr/>
              </p:nvSpPr>
              <p:spPr bwMode="auto">
                <a:xfrm>
                  <a:off x="3246" y="1113"/>
                  <a:ext cx="2059" cy="987"/>
                </a:xfrm>
                <a:custGeom>
                  <a:avLst/>
                  <a:gdLst/>
                  <a:ahLst/>
                  <a:cxnLst>
                    <a:cxn ang="0">
                      <a:pos x="2286" y="1889"/>
                    </a:cxn>
                    <a:cxn ang="0">
                      <a:pos x="1032" y="1846"/>
                    </a:cxn>
                    <a:cxn ang="0">
                      <a:pos x="1032" y="1709"/>
                    </a:cxn>
                    <a:cxn ang="0">
                      <a:pos x="967" y="1608"/>
                    </a:cxn>
                    <a:cxn ang="0">
                      <a:pos x="933" y="1542"/>
                    </a:cxn>
                    <a:cxn ang="0">
                      <a:pos x="946" y="1429"/>
                    </a:cxn>
                    <a:cxn ang="0">
                      <a:pos x="809" y="1554"/>
                    </a:cxn>
                    <a:cxn ang="0">
                      <a:pos x="877" y="1801"/>
                    </a:cxn>
                    <a:cxn ang="0">
                      <a:pos x="764" y="1756"/>
                    </a:cxn>
                    <a:cxn ang="0">
                      <a:pos x="527" y="1460"/>
                    </a:cxn>
                    <a:cxn ang="0">
                      <a:pos x="439" y="1453"/>
                    </a:cxn>
                    <a:cxn ang="0">
                      <a:pos x="358" y="1429"/>
                    </a:cxn>
                    <a:cxn ang="0">
                      <a:pos x="124" y="1436"/>
                    </a:cxn>
                    <a:cxn ang="0">
                      <a:pos x="0" y="1079"/>
                    </a:cxn>
                    <a:cxn ang="0">
                      <a:pos x="163" y="943"/>
                    </a:cxn>
                    <a:cxn ang="0">
                      <a:pos x="258" y="799"/>
                    </a:cxn>
                    <a:cxn ang="0">
                      <a:pos x="247" y="395"/>
                    </a:cxn>
                    <a:cxn ang="0">
                      <a:pos x="346" y="404"/>
                    </a:cxn>
                    <a:cxn ang="0">
                      <a:pos x="495" y="539"/>
                    </a:cxn>
                    <a:cxn ang="0">
                      <a:pos x="346" y="503"/>
                    </a:cxn>
                    <a:cxn ang="0">
                      <a:pos x="400" y="630"/>
                    </a:cxn>
                    <a:cxn ang="0">
                      <a:pos x="460" y="583"/>
                    </a:cxn>
                    <a:cxn ang="0">
                      <a:pos x="572" y="609"/>
                    </a:cxn>
                    <a:cxn ang="0">
                      <a:pos x="652" y="527"/>
                    </a:cxn>
                    <a:cxn ang="0">
                      <a:pos x="643" y="461"/>
                    </a:cxn>
                    <a:cxn ang="0">
                      <a:pos x="708" y="417"/>
                    </a:cxn>
                    <a:cxn ang="0">
                      <a:pos x="922" y="482"/>
                    </a:cxn>
                    <a:cxn ang="0">
                      <a:pos x="1093" y="395"/>
                    </a:cxn>
                    <a:cxn ang="0">
                      <a:pos x="1224" y="417"/>
                    </a:cxn>
                    <a:cxn ang="0">
                      <a:pos x="1246" y="383"/>
                    </a:cxn>
                    <a:cxn ang="0">
                      <a:pos x="1295" y="223"/>
                    </a:cxn>
                    <a:cxn ang="0">
                      <a:pos x="1364" y="303"/>
                    </a:cxn>
                    <a:cxn ang="0">
                      <a:pos x="1405" y="404"/>
                    </a:cxn>
                    <a:cxn ang="0">
                      <a:pos x="1317" y="576"/>
                    </a:cxn>
                    <a:cxn ang="0">
                      <a:pos x="1474" y="473"/>
                    </a:cxn>
                    <a:cxn ang="0">
                      <a:pos x="1486" y="383"/>
                    </a:cxn>
                    <a:cxn ang="0">
                      <a:pos x="1452" y="212"/>
                    </a:cxn>
                    <a:cxn ang="0">
                      <a:pos x="1542" y="303"/>
                    </a:cxn>
                    <a:cxn ang="0">
                      <a:pos x="1565" y="259"/>
                    </a:cxn>
                    <a:cxn ang="0">
                      <a:pos x="1699" y="268"/>
                    </a:cxn>
                    <a:cxn ang="0">
                      <a:pos x="1588" y="191"/>
                    </a:cxn>
                    <a:cxn ang="0">
                      <a:pos x="1722" y="111"/>
                    </a:cxn>
                    <a:cxn ang="0">
                      <a:pos x="1901" y="40"/>
                    </a:cxn>
                    <a:cxn ang="0">
                      <a:pos x="2027" y="66"/>
                    </a:cxn>
                    <a:cxn ang="0">
                      <a:pos x="2129" y="0"/>
                    </a:cxn>
                    <a:cxn ang="0">
                      <a:pos x="2430" y="66"/>
                    </a:cxn>
                    <a:cxn ang="0">
                      <a:pos x="2252" y="212"/>
                    </a:cxn>
                    <a:cxn ang="0">
                      <a:pos x="2342" y="235"/>
                    </a:cxn>
                    <a:cxn ang="0">
                      <a:pos x="2422" y="235"/>
                    </a:cxn>
                    <a:cxn ang="0">
                      <a:pos x="2727" y="259"/>
                    </a:cxn>
                    <a:cxn ang="0">
                      <a:pos x="2917" y="280"/>
                    </a:cxn>
                    <a:cxn ang="0">
                      <a:pos x="3006" y="334"/>
                    </a:cxn>
                    <a:cxn ang="0">
                      <a:pos x="3085" y="327"/>
                    </a:cxn>
                    <a:cxn ang="0">
                      <a:pos x="3210" y="327"/>
                    </a:cxn>
                    <a:cxn ang="0">
                      <a:pos x="3347" y="327"/>
                    </a:cxn>
                    <a:cxn ang="0">
                      <a:pos x="3392" y="313"/>
                    </a:cxn>
                    <a:cxn ang="0">
                      <a:pos x="3546" y="371"/>
                    </a:cxn>
                    <a:cxn ang="0">
                      <a:pos x="3737" y="461"/>
                    </a:cxn>
                    <a:cxn ang="0">
                      <a:pos x="3296" y="1665"/>
                    </a:cxn>
                  </a:cxnLst>
                  <a:rect l="0" t="0" r="r" b="b"/>
                  <a:pathLst>
                    <a:path w="3832" h="1935">
                      <a:moveTo>
                        <a:pt x="3296" y="1665"/>
                      </a:moveTo>
                      <a:lnTo>
                        <a:pt x="3266" y="1608"/>
                      </a:lnTo>
                      <a:lnTo>
                        <a:pt x="2286" y="1889"/>
                      </a:lnTo>
                      <a:lnTo>
                        <a:pt x="1295" y="1928"/>
                      </a:lnTo>
                      <a:lnTo>
                        <a:pt x="1028" y="1935"/>
                      </a:lnTo>
                      <a:lnTo>
                        <a:pt x="1032" y="1846"/>
                      </a:lnTo>
                      <a:lnTo>
                        <a:pt x="1023" y="1791"/>
                      </a:lnTo>
                      <a:lnTo>
                        <a:pt x="978" y="1709"/>
                      </a:lnTo>
                      <a:lnTo>
                        <a:pt x="1032" y="1709"/>
                      </a:lnTo>
                      <a:lnTo>
                        <a:pt x="1023" y="1643"/>
                      </a:lnTo>
                      <a:lnTo>
                        <a:pt x="967" y="1652"/>
                      </a:lnTo>
                      <a:lnTo>
                        <a:pt x="967" y="1608"/>
                      </a:lnTo>
                      <a:lnTo>
                        <a:pt x="955" y="1608"/>
                      </a:lnTo>
                      <a:lnTo>
                        <a:pt x="899" y="1575"/>
                      </a:lnTo>
                      <a:lnTo>
                        <a:pt x="933" y="1542"/>
                      </a:lnTo>
                      <a:lnTo>
                        <a:pt x="990" y="1509"/>
                      </a:lnTo>
                      <a:lnTo>
                        <a:pt x="978" y="1453"/>
                      </a:lnTo>
                      <a:lnTo>
                        <a:pt x="946" y="1429"/>
                      </a:lnTo>
                      <a:lnTo>
                        <a:pt x="890" y="1471"/>
                      </a:lnTo>
                      <a:lnTo>
                        <a:pt x="831" y="1485"/>
                      </a:lnTo>
                      <a:lnTo>
                        <a:pt x="809" y="1554"/>
                      </a:lnTo>
                      <a:lnTo>
                        <a:pt x="868" y="1665"/>
                      </a:lnTo>
                      <a:lnTo>
                        <a:pt x="890" y="1745"/>
                      </a:lnTo>
                      <a:lnTo>
                        <a:pt x="877" y="1801"/>
                      </a:lnTo>
                      <a:lnTo>
                        <a:pt x="831" y="1791"/>
                      </a:lnTo>
                      <a:lnTo>
                        <a:pt x="809" y="1735"/>
                      </a:lnTo>
                      <a:lnTo>
                        <a:pt x="764" y="1756"/>
                      </a:lnTo>
                      <a:lnTo>
                        <a:pt x="732" y="1699"/>
                      </a:lnTo>
                      <a:lnTo>
                        <a:pt x="515" y="1519"/>
                      </a:lnTo>
                      <a:lnTo>
                        <a:pt x="527" y="1460"/>
                      </a:lnTo>
                      <a:lnTo>
                        <a:pt x="604" y="1439"/>
                      </a:lnTo>
                      <a:lnTo>
                        <a:pt x="581" y="1408"/>
                      </a:lnTo>
                      <a:lnTo>
                        <a:pt x="439" y="1453"/>
                      </a:lnTo>
                      <a:lnTo>
                        <a:pt x="450" y="1519"/>
                      </a:lnTo>
                      <a:lnTo>
                        <a:pt x="380" y="1509"/>
                      </a:lnTo>
                      <a:lnTo>
                        <a:pt x="358" y="1429"/>
                      </a:lnTo>
                      <a:lnTo>
                        <a:pt x="290" y="1439"/>
                      </a:lnTo>
                      <a:lnTo>
                        <a:pt x="290" y="1519"/>
                      </a:lnTo>
                      <a:lnTo>
                        <a:pt x="124" y="1436"/>
                      </a:lnTo>
                      <a:lnTo>
                        <a:pt x="87" y="1352"/>
                      </a:lnTo>
                      <a:lnTo>
                        <a:pt x="65" y="1304"/>
                      </a:lnTo>
                      <a:lnTo>
                        <a:pt x="0" y="1079"/>
                      </a:lnTo>
                      <a:lnTo>
                        <a:pt x="42" y="1011"/>
                      </a:lnTo>
                      <a:lnTo>
                        <a:pt x="23" y="966"/>
                      </a:lnTo>
                      <a:lnTo>
                        <a:pt x="163" y="943"/>
                      </a:lnTo>
                      <a:lnTo>
                        <a:pt x="145" y="933"/>
                      </a:lnTo>
                      <a:lnTo>
                        <a:pt x="119" y="903"/>
                      </a:lnTo>
                      <a:lnTo>
                        <a:pt x="258" y="799"/>
                      </a:lnTo>
                      <a:lnTo>
                        <a:pt x="294" y="695"/>
                      </a:lnTo>
                      <a:lnTo>
                        <a:pt x="269" y="583"/>
                      </a:lnTo>
                      <a:lnTo>
                        <a:pt x="247" y="395"/>
                      </a:lnTo>
                      <a:lnTo>
                        <a:pt x="290" y="357"/>
                      </a:lnTo>
                      <a:lnTo>
                        <a:pt x="346" y="371"/>
                      </a:lnTo>
                      <a:lnTo>
                        <a:pt x="346" y="404"/>
                      </a:lnTo>
                      <a:lnTo>
                        <a:pt x="415" y="371"/>
                      </a:lnTo>
                      <a:lnTo>
                        <a:pt x="572" y="473"/>
                      </a:lnTo>
                      <a:lnTo>
                        <a:pt x="495" y="539"/>
                      </a:lnTo>
                      <a:lnTo>
                        <a:pt x="581" y="553"/>
                      </a:lnTo>
                      <a:lnTo>
                        <a:pt x="495" y="553"/>
                      </a:lnTo>
                      <a:lnTo>
                        <a:pt x="346" y="503"/>
                      </a:lnTo>
                      <a:lnTo>
                        <a:pt x="336" y="576"/>
                      </a:lnTo>
                      <a:lnTo>
                        <a:pt x="415" y="576"/>
                      </a:lnTo>
                      <a:lnTo>
                        <a:pt x="400" y="630"/>
                      </a:lnTo>
                      <a:lnTo>
                        <a:pt x="472" y="684"/>
                      </a:lnTo>
                      <a:lnTo>
                        <a:pt x="504" y="661"/>
                      </a:lnTo>
                      <a:lnTo>
                        <a:pt x="460" y="583"/>
                      </a:lnTo>
                      <a:lnTo>
                        <a:pt x="483" y="583"/>
                      </a:lnTo>
                      <a:lnTo>
                        <a:pt x="540" y="630"/>
                      </a:lnTo>
                      <a:lnTo>
                        <a:pt x="572" y="609"/>
                      </a:lnTo>
                      <a:lnTo>
                        <a:pt x="549" y="562"/>
                      </a:lnTo>
                      <a:lnTo>
                        <a:pt x="629" y="517"/>
                      </a:lnTo>
                      <a:lnTo>
                        <a:pt x="652" y="527"/>
                      </a:lnTo>
                      <a:lnTo>
                        <a:pt x="652" y="576"/>
                      </a:lnTo>
                      <a:lnTo>
                        <a:pt x="687" y="562"/>
                      </a:lnTo>
                      <a:lnTo>
                        <a:pt x="643" y="461"/>
                      </a:lnTo>
                      <a:lnTo>
                        <a:pt x="604" y="435"/>
                      </a:lnTo>
                      <a:lnTo>
                        <a:pt x="643" y="371"/>
                      </a:lnTo>
                      <a:lnTo>
                        <a:pt x="708" y="417"/>
                      </a:lnTo>
                      <a:lnTo>
                        <a:pt x="697" y="527"/>
                      </a:lnTo>
                      <a:lnTo>
                        <a:pt x="911" y="426"/>
                      </a:lnTo>
                      <a:lnTo>
                        <a:pt x="922" y="482"/>
                      </a:lnTo>
                      <a:lnTo>
                        <a:pt x="999" y="426"/>
                      </a:lnTo>
                      <a:lnTo>
                        <a:pt x="1055" y="461"/>
                      </a:lnTo>
                      <a:lnTo>
                        <a:pt x="1093" y="395"/>
                      </a:lnTo>
                      <a:lnTo>
                        <a:pt x="1159" y="383"/>
                      </a:lnTo>
                      <a:lnTo>
                        <a:pt x="1191" y="426"/>
                      </a:lnTo>
                      <a:lnTo>
                        <a:pt x="1224" y="417"/>
                      </a:lnTo>
                      <a:lnTo>
                        <a:pt x="1317" y="473"/>
                      </a:lnTo>
                      <a:lnTo>
                        <a:pt x="1340" y="449"/>
                      </a:lnTo>
                      <a:lnTo>
                        <a:pt x="1246" y="383"/>
                      </a:lnTo>
                      <a:lnTo>
                        <a:pt x="1237" y="313"/>
                      </a:lnTo>
                      <a:lnTo>
                        <a:pt x="1295" y="313"/>
                      </a:lnTo>
                      <a:lnTo>
                        <a:pt x="1295" y="223"/>
                      </a:lnTo>
                      <a:lnTo>
                        <a:pt x="1352" y="200"/>
                      </a:lnTo>
                      <a:lnTo>
                        <a:pt x="1440" y="212"/>
                      </a:lnTo>
                      <a:lnTo>
                        <a:pt x="1364" y="303"/>
                      </a:lnTo>
                      <a:lnTo>
                        <a:pt x="1440" y="313"/>
                      </a:lnTo>
                      <a:lnTo>
                        <a:pt x="1405" y="371"/>
                      </a:lnTo>
                      <a:lnTo>
                        <a:pt x="1405" y="404"/>
                      </a:lnTo>
                      <a:lnTo>
                        <a:pt x="1419" y="494"/>
                      </a:lnTo>
                      <a:lnTo>
                        <a:pt x="1326" y="517"/>
                      </a:lnTo>
                      <a:lnTo>
                        <a:pt x="1317" y="576"/>
                      </a:lnTo>
                      <a:lnTo>
                        <a:pt x="1462" y="553"/>
                      </a:lnTo>
                      <a:lnTo>
                        <a:pt x="1440" y="553"/>
                      </a:lnTo>
                      <a:lnTo>
                        <a:pt x="1474" y="473"/>
                      </a:lnTo>
                      <a:lnTo>
                        <a:pt x="1542" y="435"/>
                      </a:lnTo>
                      <a:lnTo>
                        <a:pt x="1452" y="395"/>
                      </a:lnTo>
                      <a:lnTo>
                        <a:pt x="1486" y="383"/>
                      </a:lnTo>
                      <a:lnTo>
                        <a:pt x="1452" y="334"/>
                      </a:lnTo>
                      <a:lnTo>
                        <a:pt x="1405" y="313"/>
                      </a:lnTo>
                      <a:lnTo>
                        <a:pt x="1452" y="212"/>
                      </a:lnTo>
                      <a:lnTo>
                        <a:pt x="1474" y="313"/>
                      </a:lnTo>
                      <a:lnTo>
                        <a:pt x="1518" y="349"/>
                      </a:lnTo>
                      <a:lnTo>
                        <a:pt x="1542" y="303"/>
                      </a:lnTo>
                      <a:lnTo>
                        <a:pt x="1508" y="280"/>
                      </a:lnTo>
                      <a:lnTo>
                        <a:pt x="1542" y="268"/>
                      </a:lnTo>
                      <a:lnTo>
                        <a:pt x="1565" y="259"/>
                      </a:lnTo>
                      <a:lnTo>
                        <a:pt x="1655" y="303"/>
                      </a:lnTo>
                      <a:lnTo>
                        <a:pt x="1663" y="383"/>
                      </a:lnTo>
                      <a:lnTo>
                        <a:pt x="1699" y="268"/>
                      </a:lnTo>
                      <a:lnTo>
                        <a:pt x="1677" y="268"/>
                      </a:lnTo>
                      <a:lnTo>
                        <a:pt x="1609" y="245"/>
                      </a:lnTo>
                      <a:lnTo>
                        <a:pt x="1588" y="191"/>
                      </a:lnTo>
                      <a:lnTo>
                        <a:pt x="1663" y="181"/>
                      </a:lnTo>
                      <a:lnTo>
                        <a:pt x="1711" y="200"/>
                      </a:lnTo>
                      <a:lnTo>
                        <a:pt x="1722" y="111"/>
                      </a:lnTo>
                      <a:lnTo>
                        <a:pt x="1754" y="78"/>
                      </a:lnTo>
                      <a:lnTo>
                        <a:pt x="1891" y="101"/>
                      </a:lnTo>
                      <a:lnTo>
                        <a:pt x="1901" y="40"/>
                      </a:lnTo>
                      <a:lnTo>
                        <a:pt x="1957" y="54"/>
                      </a:lnTo>
                      <a:lnTo>
                        <a:pt x="1957" y="101"/>
                      </a:lnTo>
                      <a:lnTo>
                        <a:pt x="2027" y="66"/>
                      </a:lnTo>
                      <a:lnTo>
                        <a:pt x="2027" y="22"/>
                      </a:lnTo>
                      <a:lnTo>
                        <a:pt x="2092" y="54"/>
                      </a:lnTo>
                      <a:lnTo>
                        <a:pt x="2129" y="0"/>
                      </a:lnTo>
                      <a:lnTo>
                        <a:pt x="2273" y="33"/>
                      </a:lnTo>
                      <a:lnTo>
                        <a:pt x="2319" y="0"/>
                      </a:lnTo>
                      <a:lnTo>
                        <a:pt x="2430" y="66"/>
                      </a:lnTo>
                      <a:lnTo>
                        <a:pt x="2430" y="122"/>
                      </a:lnTo>
                      <a:lnTo>
                        <a:pt x="2286" y="223"/>
                      </a:lnTo>
                      <a:lnTo>
                        <a:pt x="2252" y="212"/>
                      </a:lnTo>
                      <a:lnTo>
                        <a:pt x="2203" y="294"/>
                      </a:lnTo>
                      <a:lnTo>
                        <a:pt x="2252" y="303"/>
                      </a:lnTo>
                      <a:lnTo>
                        <a:pt x="2342" y="235"/>
                      </a:lnTo>
                      <a:lnTo>
                        <a:pt x="2342" y="212"/>
                      </a:lnTo>
                      <a:lnTo>
                        <a:pt x="2409" y="191"/>
                      </a:lnTo>
                      <a:lnTo>
                        <a:pt x="2422" y="235"/>
                      </a:lnTo>
                      <a:lnTo>
                        <a:pt x="2612" y="191"/>
                      </a:lnTo>
                      <a:lnTo>
                        <a:pt x="2621" y="259"/>
                      </a:lnTo>
                      <a:lnTo>
                        <a:pt x="2727" y="259"/>
                      </a:lnTo>
                      <a:lnTo>
                        <a:pt x="2750" y="191"/>
                      </a:lnTo>
                      <a:lnTo>
                        <a:pt x="2836" y="212"/>
                      </a:lnTo>
                      <a:lnTo>
                        <a:pt x="2917" y="280"/>
                      </a:lnTo>
                      <a:lnTo>
                        <a:pt x="2881" y="334"/>
                      </a:lnTo>
                      <a:lnTo>
                        <a:pt x="2950" y="383"/>
                      </a:lnTo>
                      <a:lnTo>
                        <a:pt x="3006" y="334"/>
                      </a:lnTo>
                      <a:lnTo>
                        <a:pt x="3073" y="357"/>
                      </a:lnTo>
                      <a:lnTo>
                        <a:pt x="3073" y="357"/>
                      </a:lnTo>
                      <a:lnTo>
                        <a:pt x="3085" y="327"/>
                      </a:lnTo>
                      <a:lnTo>
                        <a:pt x="3142" y="383"/>
                      </a:lnTo>
                      <a:lnTo>
                        <a:pt x="3142" y="334"/>
                      </a:lnTo>
                      <a:lnTo>
                        <a:pt x="3210" y="327"/>
                      </a:lnTo>
                      <a:lnTo>
                        <a:pt x="3189" y="294"/>
                      </a:lnTo>
                      <a:lnTo>
                        <a:pt x="3231" y="259"/>
                      </a:lnTo>
                      <a:lnTo>
                        <a:pt x="3347" y="327"/>
                      </a:lnTo>
                      <a:lnTo>
                        <a:pt x="3332" y="371"/>
                      </a:lnTo>
                      <a:lnTo>
                        <a:pt x="3355" y="383"/>
                      </a:lnTo>
                      <a:lnTo>
                        <a:pt x="3392" y="313"/>
                      </a:lnTo>
                      <a:lnTo>
                        <a:pt x="3468" y="303"/>
                      </a:lnTo>
                      <a:lnTo>
                        <a:pt x="3468" y="371"/>
                      </a:lnTo>
                      <a:lnTo>
                        <a:pt x="3546" y="371"/>
                      </a:lnTo>
                      <a:lnTo>
                        <a:pt x="3558" y="417"/>
                      </a:lnTo>
                      <a:lnTo>
                        <a:pt x="3703" y="371"/>
                      </a:lnTo>
                      <a:lnTo>
                        <a:pt x="3737" y="461"/>
                      </a:lnTo>
                      <a:lnTo>
                        <a:pt x="3820" y="473"/>
                      </a:lnTo>
                      <a:lnTo>
                        <a:pt x="3832" y="426"/>
                      </a:lnTo>
                      <a:lnTo>
                        <a:pt x="3296" y="166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6" name="Freeform 72"/>
                <p:cNvSpPr>
                  <a:spLocks/>
                </p:cNvSpPr>
                <p:nvPr/>
              </p:nvSpPr>
              <p:spPr bwMode="auto">
                <a:xfrm>
                  <a:off x="2989" y="1280"/>
                  <a:ext cx="430" cy="400"/>
                </a:xfrm>
                <a:custGeom>
                  <a:avLst/>
                  <a:gdLst/>
                  <a:ahLst/>
                  <a:cxnLst>
                    <a:cxn ang="0">
                      <a:pos x="722" y="77"/>
                    </a:cxn>
                    <a:cxn ang="0">
                      <a:pos x="713" y="30"/>
                    </a:cxn>
                    <a:cxn ang="0">
                      <a:pos x="664" y="30"/>
                    </a:cxn>
                    <a:cxn ang="0">
                      <a:pos x="641" y="0"/>
                    </a:cxn>
                    <a:cxn ang="0">
                      <a:pos x="608" y="22"/>
                    </a:cxn>
                    <a:cxn ang="0">
                      <a:pos x="562" y="0"/>
                    </a:cxn>
                    <a:cxn ang="0">
                      <a:pos x="519" y="44"/>
                    </a:cxn>
                    <a:cxn ang="0">
                      <a:pos x="498" y="22"/>
                    </a:cxn>
                    <a:cxn ang="0">
                      <a:pos x="304" y="134"/>
                    </a:cxn>
                    <a:cxn ang="0">
                      <a:pos x="304" y="200"/>
                    </a:cxn>
                    <a:cxn ang="0">
                      <a:pos x="226" y="223"/>
                    </a:cxn>
                    <a:cxn ang="0">
                      <a:pos x="200" y="334"/>
                    </a:cxn>
                    <a:cxn ang="0">
                      <a:pos x="144" y="348"/>
                    </a:cxn>
                    <a:cxn ang="0">
                      <a:pos x="155" y="381"/>
                    </a:cxn>
                    <a:cxn ang="0">
                      <a:pos x="58" y="416"/>
                    </a:cxn>
                    <a:cxn ang="0">
                      <a:pos x="0" y="458"/>
                    </a:cxn>
                    <a:cxn ang="0">
                      <a:pos x="46" y="541"/>
                    </a:cxn>
                    <a:cxn ang="0">
                      <a:pos x="31" y="630"/>
                    </a:cxn>
                    <a:cxn ang="0">
                      <a:pos x="90" y="630"/>
                    </a:cxn>
                    <a:cxn ang="0">
                      <a:pos x="190" y="576"/>
                    </a:cxn>
                    <a:cxn ang="0">
                      <a:pos x="214" y="585"/>
                    </a:cxn>
                    <a:cxn ang="0">
                      <a:pos x="190" y="630"/>
                    </a:cxn>
                    <a:cxn ang="0">
                      <a:pos x="226" y="662"/>
                    </a:cxn>
                    <a:cxn ang="0">
                      <a:pos x="200" y="699"/>
                    </a:cxn>
                    <a:cxn ang="0">
                      <a:pos x="249" y="707"/>
                    </a:cxn>
                    <a:cxn ang="0">
                      <a:pos x="238" y="763"/>
                    </a:cxn>
                    <a:cxn ang="0">
                      <a:pos x="249" y="785"/>
                    </a:cxn>
                    <a:cxn ang="0">
                      <a:pos x="295" y="720"/>
                    </a:cxn>
                    <a:cxn ang="0">
                      <a:pos x="327" y="707"/>
                    </a:cxn>
                    <a:cxn ang="0">
                      <a:pos x="372" y="606"/>
                    </a:cxn>
                    <a:cxn ang="0">
                      <a:pos x="348" y="576"/>
                    </a:cxn>
                    <a:cxn ang="0">
                      <a:pos x="360" y="550"/>
                    </a:cxn>
                    <a:cxn ang="0">
                      <a:pos x="390" y="558"/>
                    </a:cxn>
                    <a:cxn ang="0">
                      <a:pos x="390" y="512"/>
                    </a:cxn>
                    <a:cxn ang="0">
                      <a:pos x="348" y="505"/>
                    </a:cxn>
                    <a:cxn ang="0">
                      <a:pos x="416" y="381"/>
                    </a:cxn>
                    <a:cxn ang="0">
                      <a:pos x="463" y="381"/>
                    </a:cxn>
                    <a:cxn ang="0">
                      <a:pos x="498" y="327"/>
                    </a:cxn>
                    <a:cxn ang="0">
                      <a:pos x="475" y="282"/>
                    </a:cxn>
                    <a:cxn ang="0">
                      <a:pos x="540" y="271"/>
                    </a:cxn>
                    <a:cxn ang="0">
                      <a:pos x="573" y="291"/>
                    </a:cxn>
                    <a:cxn ang="0">
                      <a:pos x="463" y="458"/>
                    </a:cxn>
                    <a:cxn ang="0">
                      <a:pos x="487" y="541"/>
                    </a:cxn>
                    <a:cxn ang="0">
                      <a:pos x="553" y="526"/>
                    </a:cxn>
                    <a:cxn ang="0">
                      <a:pos x="585" y="541"/>
                    </a:cxn>
                    <a:cxn ang="0">
                      <a:pos x="691" y="512"/>
                    </a:cxn>
                    <a:cxn ang="0">
                      <a:pos x="799" y="470"/>
                    </a:cxn>
                    <a:cxn ang="0">
                      <a:pos x="772" y="44"/>
                    </a:cxn>
                    <a:cxn ang="0">
                      <a:pos x="722" y="77"/>
                    </a:cxn>
                  </a:cxnLst>
                  <a:rect l="0" t="0" r="r" b="b"/>
                  <a:pathLst>
                    <a:path w="799" h="785">
                      <a:moveTo>
                        <a:pt x="722" y="77"/>
                      </a:moveTo>
                      <a:lnTo>
                        <a:pt x="713" y="30"/>
                      </a:lnTo>
                      <a:lnTo>
                        <a:pt x="664" y="30"/>
                      </a:lnTo>
                      <a:lnTo>
                        <a:pt x="641" y="0"/>
                      </a:lnTo>
                      <a:lnTo>
                        <a:pt x="608" y="22"/>
                      </a:lnTo>
                      <a:lnTo>
                        <a:pt x="562" y="0"/>
                      </a:lnTo>
                      <a:lnTo>
                        <a:pt x="519" y="44"/>
                      </a:lnTo>
                      <a:lnTo>
                        <a:pt x="498" y="22"/>
                      </a:lnTo>
                      <a:lnTo>
                        <a:pt x="304" y="134"/>
                      </a:lnTo>
                      <a:lnTo>
                        <a:pt x="304" y="200"/>
                      </a:lnTo>
                      <a:lnTo>
                        <a:pt x="226" y="223"/>
                      </a:lnTo>
                      <a:lnTo>
                        <a:pt x="200" y="334"/>
                      </a:lnTo>
                      <a:lnTo>
                        <a:pt x="144" y="348"/>
                      </a:lnTo>
                      <a:lnTo>
                        <a:pt x="155" y="381"/>
                      </a:lnTo>
                      <a:lnTo>
                        <a:pt x="58" y="416"/>
                      </a:lnTo>
                      <a:lnTo>
                        <a:pt x="0" y="458"/>
                      </a:lnTo>
                      <a:lnTo>
                        <a:pt x="46" y="541"/>
                      </a:lnTo>
                      <a:lnTo>
                        <a:pt x="31" y="630"/>
                      </a:lnTo>
                      <a:lnTo>
                        <a:pt x="90" y="630"/>
                      </a:lnTo>
                      <a:lnTo>
                        <a:pt x="190" y="576"/>
                      </a:lnTo>
                      <a:lnTo>
                        <a:pt x="214" y="585"/>
                      </a:lnTo>
                      <a:lnTo>
                        <a:pt x="190" y="630"/>
                      </a:lnTo>
                      <a:lnTo>
                        <a:pt x="226" y="662"/>
                      </a:lnTo>
                      <a:lnTo>
                        <a:pt x="200" y="699"/>
                      </a:lnTo>
                      <a:lnTo>
                        <a:pt x="249" y="707"/>
                      </a:lnTo>
                      <a:lnTo>
                        <a:pt x="238" y="763"/>
                      </a:lnTo>
                      <a:lnTo>
                        <a:pt x="249" y="785"/>
                      </a:lnTo>
                      <a:lnTo>
                        <a:pt x="295" y="720"/>
                      </a:lnTo>
                      <a:lnTo>
                        <a:pt x="327" y="707"/>
                      </a:lnTo>
                      <a:lnTo>
                        <a:pt x="372" y="606"/>
                      </a:lnTo>
                      <a:lnTo>
                        <a:pt x="348" y="576"/>
                      </a:lnTo>
                      <a:lnTo>
                        <a:pt x="360" y="550"/>
                      </a:lnTo>
                      <a:lnTo>
                        <a:pt x="390" y="558"/>
                      </a:lnTo>
                      <a:lnTo>
                        <a:pt x="390" y="512"/>
                      </a:lnTo>
                      <a:lnTo>
                        <a:pt x="348" y="505"/>
                      </a:lnTo>
                      <a:lnTo>
                        <a:pt x="416" y="381"/>
                      </a:lnTo>
                      <a:lnTo>
                        <a:pt x="463" y="381"/>
                      </a:lnTo>
                      <a:lnTo>
                        <a:pt x="498" y="327"/>
                      </a:lnTo>
                      <a:lnTo>
                        <a:pt x="475" y="282"/>
                      </a:lnTo>
                      <a:lnTo>
                        <a:pt x="540" y="271"/>
                      </a:lnTo>
                      <a:lnTo>
                        <a:pt x="573" y="291"/>
                      </a:lnTo>
                      <a:lnTo>
                        <a:pt x="463" y="458"/>
                      </a:lnTo>
                      <a:lnTo>
                        <a:pt x="487" y="541"/>
                      </a:lnTo>
                      <a:lnTo>
                        <a:pt x="553" y="526"/>
                      </a:lnTo>
                      <a:lnTo>
                        <a:pt x="585" y="541"/>
                      </a:lnTo>
                      <a:lnTo>
                        <a:pt x="691" y="512"/>
                      </a:lnTo>
                      <a:lnTo>
                        <a:pt x="799" y="470"/>
                      </a:lnTo>
                      <a:lnTo>
                        <a:pt x="772" y="44"/>
                      </a:lnTo>
                      <a:lnTo>
                        <a:pt x="722" y="7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7" name="Freeform 73"/>
                <p:cNvSpPr>
                  <a:spLocks/>
                </p:cNvSpPr>
                <p:nvPr/>
              </p:nvSpPr>
              <p:spPr bwMode="auto">
                <a:xfrm>
                  <a:off x="5022" y="1315"/>
                  <a:ext cx="745" cy="648"/>
                </a:xfrm>
                <a:custGeom>
                  <a:avLst/>
                  <a:gdLst/>
                  <a:ahLst/>
                  <a:cxnLst>
                    <a:cxn ang="0">
                      <a:pos x="554" y="34"/>
                    </a:cxn>
                    <a:cxn ang="0">
                      <a:pos x="654" y="46"/>
                    </a:cxn>
                    <a:cxn ang="0">
                      <a:pos x="747" y="101"/>
                    </a:cxn>
                    <a:cxn ang="0">
                      <a:pos x="769" y="34"/>
                    </a:cxn>
                    <a:cxn ang="0">
                      <a:pos x="859" y="46"/>
                    </a:cxn>
                    <a:cxn ang="0">
                      <a:pos x="1081" y="90"/>
                    </a:cxn>
                    <a:cxn ang="0">
                      <a:pos x="1229" y="149"/>
                    </a:cxn>
                    <a:cxn ang="0">
                      <a:pos x="1297" y="191"/>
                    </a:cxn>
                    <a:cxn ang="0">
                      <a:pos x="1309" y="304"/>
                    </a:cxn>
                    <a:cxn ang="0">
                      <a:pos x="1297" y="372"/>
                    </a:cxn>
                    <a:cxn ang="0">
                      <a:pos x="1218" y="257"/>
                    </a:cxn>
                    <a:cxn ang="0">
                      <a:pos x="1116" y="235"/>
                    </a:cxn>
                    <a:cxn ang="0">
                      <a:pos x="1036" y="291"/>
                    </a:cxn>
                    <a:cxn ang="0">
                      <a:pos x="1128" y="372"/>
                    </a:cxn>
                    <a:cxn ang="0">
                      <a:pos x="1116" y="485"/>
                    </a:cxn>
                    <a:cxn ang="0">
                      <a:pos x="1004" y="458"/>
                    </a:cxn>
                    <a:cxn ang="0">
                      <a:pos x="859" y="485"/>
                    </a:cxn>
                    <a:cxn ang="0">
                      <a:pos x="732" y="621"/>
                    </a:cxn>
                    <a:cxn ang="0">
                      <a:pos x="788" y="652"/>
                    </a:cxn>
                    <a:cxn ang="0">
                      <a:pos x="754" y="803"/>
                    </a:cxn>
                    <a:cxn ang="0">
                      <a:pos x="699" y="854"/>
                    </a:cxn>
                    <a:cxn ang="0">
                      <a:pos x="643" y="925"/>
                    </a:cxn>
                    <a:cxn ang="0">
                      <a:pos x="597" y="743"/>
                    </a:cxn>
                    <a:cxn ang="0">
                      <a:pos x="586" y="640"/>
                    </a:cxn>
                    <a:cxn ang="0">
                      <a:pos x="654" y="621"/>
                    </a:cxn>
                    <a:cxn ang="0">
                      <a:pos x="631" y="496"/>
                    </a:cxn>
                    <a:cxn ang="0">
                      <a:pos x="495" y="562"/>
                    </a:cxn>
                    <a:cxn ang="0">
                      <a:pos x="403" y="517"/>
                    </a:cxn>
                    <a:cxn ang="0">
                      <a:pos x="169" y="775"/>
                    </a:cxn>
                    <a:cxn ang="0">
                      <a:pos x="228" y="1002"/>
                    </a:cxn>
                    <a:cxn ang="0">
                      <a:pos x="93" y="1272"/>
                    </a:cxn>
                    <a:cxn ang="0">
                      <a:pos x="0" y="1252"/>
                    </a:cxn>
                    <a:cxn ang="0">
                      <a:pos x="506" y="22"/>
                    </a:cxn>
                  </a:cxnLst>
                  <a:rect l="0" t="0" r="r" b="b"/>
                  <a:pathLst>
                    <a:path w="1386" h="1272">
                      <a:moveTo>
                        <a:pt x="506" y="22"/>
                      </a:moveTo>
                      <a:lnTo>
                        <a:pt x="554" y="34"/>
                      </a:lnTo>
                      <a:lnTo>
                        <a:pt x="554" y="0"/>
                      </a:lnTo>
                      <a:lnTo>
                        <a:pt x="654" y="46"/>
                      </a:lnTo>
                      <a:lnTo>
                        <a:pt x="699" y="22"/>
                      </a:lnTo>
                      <a:lnTo>
                        <a:pt x="747" y="101"/>
                      </a:lnTo>
                      <a:lnTo>
                        <a:pt x="821" y="77"/>
                      </a:lnTo>
                      <a:lnTo>
                        <a:pt x="769" y="34"/>
                      </a:lnTo>
                      <a:lnTo>
                        <a:pt x="788" y="0"/>
                      </a:lnTo>
                      <a:lnTo>
                        <a:pt x="859" y="46"/>
                      </a:lnTo>
                      <a:lnTo>
                        <a:pt x="933" y="22"/>
                      </a:lnTo>
                      <a:lnTo>
                        <a:pt x="1081" y="90"/>
                      </a:lnTo>
                      <a:lnTo>
                        <a:pt x="1093" y="149"/>
                      </a:lnTo>
                      <a:lnTo>
                        <a:pt x="1229" y="149"/>
                      </a:lnTo>
                      <a:lnTo>
                        <a:pt x="1238" y="227"/>
                      </a:lnTo>
                      <a:lnTo>
                        <a:pt x="1297" y="191"/>
                      </a:lnTo>
                      <a:lnTo>
                        <a:pt x="1386" y="248"/>
                      </a:lnTo>
                      <a:lnTo>
                        <a:pt x="1309" y="304"/>
                      </a:lnTo>
                      <a:lnTo>
                        <a:pt x="1342" y="349"/>
                      </a:lnTo>
                      <a:lnTo>
                        <a:pt x="1297" y="372"/>
                      </a:lnTo>
                      <a:lnTo>
                        <a:pt x="1218" y="336"/>
                      </a:lnTo>
                      <a:lnTo>
                        <a:pt x="1218" y="257"/>
                      </a:lnTo>
                      <a:lnTo>
                        <a:pt x="1161" y="268"/>
                      </a:lnTo>
                      <a:lnTo>
                        <a:pt x="1116" y="235"/>
                      </a:lnTo>
                      <a:lnTo>
                        <a:pt x="1128" y="325"/>
                      </a:lnTo>
                      <a:lnTo>
                        <a:pt x="1036" y="291"/>
                      </a:lnTo>
                      <a:lnTo>
                        <a:pt x="1027" y="336"/>
                      </a:lnTo>
                      <a:lnTo>
                        <a:pt x="1128" y="372"/>
                      </a:lnTo>
                      <a:lnTo>
                        <a:pt x="1169" y="441"/>
                      </a:lnTo>
                      <a:lnTo>
                        <a:pt x="1116" y="485"/>
                      </a:lnTo>
                      <a:lnTo>
                        <a:pt x="1073" y="417"/>
                      </a:lnTo>
                      <a:lnTo>
                        <a:pt x="1004" y="458"/>
                      </a:lnTo>
                      <a:lnTo>
                        <a:pt x="923" y="550"/>
                      </a:lnTo>
                      <a:lnTo>
                        <a:pt x="859" y="485"/>
                      </a:lnTo>
                      <a:lnTo>
                        <a:pt x="811" y="530"/>
                      </a:lnTo>
                      <a:lnTo>
                        <a:pt x="732" y="621"/>
                      </a:lnTo>
                      <a:lnTo>
                        <a:pt x="769" y="631"/>
                      </a:lnTo>
                      <a:lnTo>
                        <a:pt x="788" y="652"/>
                      </a:lnTo>
                      <a:lnTo>
                        <a:pt x="802" y="710"/>
                      </a:lnTo>
                      <a:lnTo>
                        <a:pt x="754" y="803"/>
                      </a:lnTo>
                      <a:lnTo>
                        <a:pt x="754" y="854"/>
                      </a:lnTo>
                      <a:lnTo>
                        <a:pt x="699" y="854"/>
                      </a:lnTo>
                      <a:lnTo>
                        <a:pt x="687" y="948"/>
                      </a:lnTo>
                      <a:lnTo>
                        <a:pt x="643" y="925"/>
                      </a:lnTo>
                      <a:lnTo>
                        <a:pt x="654" y="877"/>
                      </a:lnTo>
                      <a:lnTo>
                        <a:pt x="597" y="743"/>
                      </a:lnTo>
                      <a:lnTo>
                        <a:pt x="609" y="686"/>
                      </a:lnTo>
                      <a:lnTo>
                        <a:pt x="586" y="640"/>
                      </a:lnTo>
                      <a:lnTo>
                        <a:pt x="609" y="600"/>
                      </a:lnTo>
                      <a:lnTo>
                        <a:pt x="654" y="621"/>
                      </a:lnTo>
                      <a:lnTo>
                        <a:pt x="699" y="539"/>
                      </a:lnTo>
                      <a:lnTo>
                        <a:pt x="631" y="496"/>
                      </a:lnTo>
                      <a:lnTo>
                        <a:pt x="542" y="450"/>
                      </a:lnTo>
                      <a:lnTo>
                        <a:pt x="495" y="562"/>
                      </a:lnTo>
                      <a:lnTo>
                        <a:pt x="418" y="585"/>
                      </a:lnTo>
                      <a:lnTo>
                        <a:pt x="403" y="517"/>
                      </a:lnTo>
                      <a:lnTo>
                        <a:pt x="301" y="530"/>
                      </a:lnTo>
                      <a:lnTo>
                        <a:pt x="169" y="775"/>
                      </a:lnTo>
                      <a:lnTo>
                        <a:pt x="236" y="967"/>
                      </a:lnTo>
                      <a:lnTo>
                        <a:pt x="228" y="1002"/>
                      </a:lnTo>
                      <a:lnTo>
                        <a:pt x="159" y="1216"/>
                      </a:lnTo>
                      <a:lnTo>
                        <a:pt x="93" y="1272"/>
                      </a:lnTo>
                      <a:lnTo>
                        <a:pt x="44" y="1225"/>
                      </a:lnTo>
                      <a:lnTo>
                        <a:pt x="0" y="1252"/>
                      </a:lnTo>
                      <a:lnTo>
                        <a:pt x="55" y="1082"/>
                      </a:lnTo>
                      <a:lnTo>
                        <a:pt x="506" y="2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8" name="Freeform 74"/>
                <p:cNvSpPr>
                  <a:spLocks/>
                </p:cNvSpPr>
                <p:nvPr/>
              </p:nvSpPr>
              <p:spPr bwMode="auto">
                <a:xfrm>
                  <a:off x="1045" y="1132"/>
                  <a:ext cx="158" cy="113"/>
                </a:xfrm>
                <a:custGeom>
                  <a:avLst/>
                  <a:gdLst/>
                  <a:ahLst/>
                  <a:cxnLst>
                    <a:cxn ang="0">
                      <a:pos x="172" y="130"/>
                    </a:cxn>
                    <a:cxn ang="0">
                      <a:pos x="153" y="175"/>
                    </a:cxn>
                    <a:cxn ang="0">
                      <a:pos x="119" y="166"/>
                    </a:cxn>
                    <a:cxn ang="0">
                      <a:pos x="119" y="198"/>
                    </a:cxn>
                    <a:cxn ang="0">
                      <a:pos x="88" y="220"/>
                    </a:cxn>
                    <a:cxn ang="0">
                      <a:pos x="65" y="154"/>
                    </a:cxn>
                    <a:cxn ang="0">
                      <a:pos x="21" y="154"/>
                    </a:cxn>
                    <a:cxn ang="0">
                      <a:pos x="0" y="98"/>
                    </a:cxn>
                    <a:cxn ang="0">
                      <a:pos x="76" y="98"/>
                    </a:cxn>
                    <a:cxn ang="0">
                      <a:pos x="88" y="44"/>
                    </a:cxn>
                    <a:cxn ang="0">
                      <a:pos x="162" y="0"/>
                    </a:cxn>
                    <a:cxn ang="0">
                      <a:pos x="226" y="0"/>
                    </a:cxn>
                    <a:cxn ang="0">
                      <a:pos x="263" y="23"/>
                    </a:cxn>
                    <a:cxn ang="0">
                      <a:pos x="294" y="23"/>
                    </a:cxn>
                    <a:cxn ang="0">
                      <a:pos x="294" y="55"/>
                    </a:cxn>
                    <a:cxn ang="0">
                      <a:pos x="172" y="122"/>
                    </a:cxn>
                    <a:cxn ang="0">
                      <a:pos x="172" y="130"/>
                    </a:cxn>
                  </a:cxnLst>
                  <a:rect l="0" t="0" r="r" b="b"/>
                  <a:pathLst>
                    <a:path w="294" h="220">
                      <a:moveTo>
                        <a:pt x="172" y="130"/>
                      </a:moveTo>
                      <a:lnTo>
                        <a:pt x="153" y="175"/>
                      </a:lnTo>
                      <a:lnTo>
                        <a:pt x="119" y="166"/>
                      </a:lnTo>
                      <a:lnTo>
                        <a:pt x="119" y="198"/>
                      </a:lnTo>
                      <a:lnTo>
                        <a:pt x="88" y="220"/>
                      </a:lnTo>
                      <a:lnTo>
                        <a:pt x="65" y="154"/>
                      </a:lnTo>
                      <a:lnTo>
                        <a:pt x="21" y="154"/>
                      </a:lnTo>
                      <a:lnTo>
                        <a:pt x="0" y="98"/>
                      </a:lnTo>
                      <a:lnTo>
                        <a:pt x="76" y="98"/>
                      </a:lnTo>
                      <a:lnTo>
                        <a:pt x="88" y="44"/>
                      </a:lnTo>
                      <a:lnTo>
                        <a:pt x="162" y="0"/>
                      </a:lnTo>
                      <a:lnTo>
                        <a:pt x="226" y="0"/>
                      </a:lnTo>
                      <a:lnTo>
                        <a:pt x="263" y="23"/>
                      </a:lnTo>
                      <a:lnTo>
                        <a:pt x="294" y="23"/>
                      </a:lnTo>
                      <a:lnTo>
                        <a:pt x="294" y="55"/>
                      </a:lnTo>
                      <a:lnTo>
                        <a:pt x="172" y="122"/>
                      </a:lnTo>
                      <a:lnTo>
                        <a:pt x="172" y="13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89" name="Freeform 75"/>
                <p:cNvSpPr>
                  <a:spLocks/>
                </p:cNvSpPr>
                <p:nvPr/>
              </p:nvSpPr>
              <p:spPr bwMode="auto">
                <a:xfrm>
                  <a:off x="1167" y="1171"/>
                  <a:ext cx="233" cy="136"/>
                </a:xfrm>
                <a:custGeom>
                  <a:avLst/>
                  <a:gdLst/>
                  <a:ahLst/>
                  <a:cxnLst>
                    <a:cxn ang="0">
                      <a:pos x="0" y="54"/>
                    </a:cxn>
                    <a:cxn ang="0">
                      <a:pos x="114" y="0"/>
                    </a:cxn>
                    <a:cxn ang="0">
                      <a:pos x="123" y="31"/>
                    </a:cxn>
                    <a:cxn ang="0">
                      <a:pos x="154" y="10"/>
                    </a:cxn>
                    <a:cxn ang="0">
                      <a:pos x="189" y="10"/>
                    </a:cxn>
                    <a:cxn ang="0">
                      <a:pos x="189" y="54"/>
                    </a:cxn>
                    <a:cxn ang="0">
                      <a:pos x="243" y="22"/>
                    </a:cxn>
                    <a:cxn ang="0">
                      <a:pos x="268" y="22"/>
                    </a:cxn>
                    <a:cxn ang="0">
                      <a:pos x="268" y="65"/>
                    </a:cxn>
                    <a:cxn ang="0">
                      <a:pos x="299" y="22"/>
                    </a:cxn>
                    <a:cxn ang="0">
                      <a:pos x="343" y="31"/>
                    </a:cxn>
                    <a:cxn ang="0">
                      <a:pos x="366" y="132"/>
                    </a:cxn>
                    <a:cxn ang="0">
                      <a:pos x="434" y="167"/>
                    </a:cxn>
                    <a:cxn ang="0">
                      <a:pos x="420" y="199"/>
                    </a:cxn>
                    <a:cxn ang="0">
                      <a:pos x="352" y="185"/>
                    </a:cxn>
                    <a:cxn ang="0">
                      <a:pos x="385" y="230"/>
                    </a:cxn>
                    <a:cxn ang="0">
                      <a:pos x="320" y="252"/>
                    </a:cxn>
                    <a:cxn ang="0">
                      <a:pos x="256" y="167"/>
                    </a:cxn>
                    <a:cxn ang="0">
                      <a:pos x="189" y="267"/>
                    </a:cxn>
                    <a:cxn ang="0">
                      <a:pos x="23" y="199"/>
                    </a:cxn>
                    <a:cxn ang="0">
                      <a:pos x="133" y="185"/>
                    </a:cxn>
                    <a:cxn ang="0">
                      <a:pos x="14" y="144"/>
                    </a:cxn>
                    <a:cxn ang="0">
                      <a:pos x="14" y="113"/>
                    </a:cxn>
                    <a:cxn ang="0">
                      <a:pos x="80" y="99"/>
                    </a:cxn>
                    <a:cxn ang="0">
                      <a:pos x="58" y="78"/>
                    </a:cxn>
                    <a:cxn ang="0">
                      <a:pos x="0" y="90"/>
                    </a:cxn>
                    <a:cxn ang="0">
                      <a:pos x="0" y="54"/>
                    </a:cxn>
                  </a:cxnLst>
                  <a:rect l="0" t="0" r="r" b="b"/>
                  <a:pathLst>
                    <a:path w="434" h="267">
                      <a:moveTo>
                        <a:pt x="0" y="54"/>
                      </a:moveTo>
                      <a:lnTo>
                        <a:pt x="114" y="0"/>
                      </a:lnTo>
                      <a:lnTo>
                        <a:pt x="123" y="31"/>
                      </a:lnTo>
                      <a:lnTo>
                        <a:pt x="154" y="10"/>
                      </a:lnTo>
                      <a:lnTo>
                        <a:pt x="189" y="10"/>
                      </a:lnTo>
                      <a:lnTo>
                        <a:pt x="189" y="54"/>
                      </a:lnTo>
                      <a:lnTo>
                        <a:pt x="243" y="22"/>
                      </a:lnTo>
                      <a:lnTo>
                        <a:pt x="268" y="22"/>
                      </a:lnTo>
                      <a:lnTo>
                        <a:pt x="268" y="65"/>
                      </a:lnTo>
                      <a:lnTo>
                        <a:pt x="299" y="22"/>
                      </a:lnTo>
                      <a:lnTo>
                        <a:pt x="343" y="31"/>
                      </a:lnTo>
                      <a:lnTo>
                        <a:pt x="366" y="132"/>
                      </a:lnTo>
                      <a:lnTo>
                        <a:pt x="434" y="167"/>
                      </a:lnTo>
                      <a:lnTo>
                        <a:pt x="420" y="199"/>
                      </a:lnTo>
                      <a:lnTo>
                        <a:pt x="352" y="185"/>
                      </a:lnTo>
                      <a:lnTo>
                        <a:pt x="385" y="230"/>
                      </a:lnTo>
                      <a:lnTo>
                        <a:pt x="320" y="252"/>
                      </a:lnTo>
                      <a:lnTo>
                        <a:pt x="256" y="167"/>
                      </a:lnTo>
                      <a:lnTo>
                        <a:pt x="189" y="267"/>
                      </a:lnTo>
                      <a:lnTo>
                        <a:pt x="23" y="199"/>
                      </a:lnTo>
                      <a:lnTo>
                        <a:pt x="133" y="185"/>
                      </a:lnTo>
                      <a:lnTo>
                        <a:pt x="14" y="144"/>
                      </a:lnTo>
                      <a:lnTo>
                        <a:pt x="14" y="113"/>
                      </a:lnTo>
                      <a:lnTo>
                        <a:pt x="80" y="99"/>
                      </a:lnTo>
                      <a:lnTo>
                        <a:pt x="58" y="78"/>
                      </a:lnTo>
                      <a:lnTo>
                        <a:pt x="0" y="90"/>
                      </a:lnTo>
                      <a:lnTo>
                        <a:pt x="0" y="5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0" name="Freeform 76"/>
                <p:cNvSpPr>
                  <a:spLocks/>
                </p:cNvSpPr>
                <p:nvPr/>
              </p:nvSpPr>
              <p:spPr bwMode="auto">
                <a:xfrm>
                  <a:off x="1421" y="1266"/>
                  <a:ext cx="42" cy="41"/>
                </a:xfrm>
                <a:custGeom>
                  <a:avLst/>
                  <a:gdLst/>
                  <a:ahLst/>
                  <a:cxnLst>
                    <a:cxn ang="0">
                      <a:pos x="0" y="23"/>
                    </a:cxn>
                    <a:cxn ang="0">
                      <a:pos x="55" y="0"/>
                    </a:cxn>
                    <a:cxn ang="0">
                      <a:pos x="77" y="45"/>
                    </a:cxn>
                    <a:cxn ang="0">
                      <a:pos x="46" y="82"/>
                    </a:cxn>
                    <a:cxn ang="0">
                      <a:pos x="0" y="54"/>
                    </a:cxn>
                    <a:cxn ang="0">
                      <a:pos x="0" y="23"/>
                    </a:cxn>
                  </a:cxnLst>
                  <a:rect l="0" t="0" r="r" b="b"/>
                  <a:pathLst>
                    <a:path w="77" h="82">
                      <a:moveTo>
                        <a:pt x="0" y="23"/>
                      </a:moveTo>
                      <a:lnTo>
                        <a:pt x="55" y="0"/>
                      </a:lnTo>
                      <a:lnTo>
                        <a:pt x="77" y="45"/>
                      </a:lnTo>
                      <a:lnTo>
                        <a:pt x="46" y="82"/>
                      </a:lnTo>
                      <a:lnTo>
                        <a:pt x="0" y="54"/>
                      </a:lnTo>
                      <a:lnTo>
                        <a:pt x="0" y="2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1" name="Freeform 77"/>
                <p:cNvSpPr>
                  <a:spLocks/>
                </p:cNvSpPr>
                <p:nvPr/>
              </p:nvSpPr>
              <p:spPr bwMode="auto">
                <a:xfrm>
                  <a:off x="1149" y="1026"/>
                  <a:ext cx="119" cy="84"/>
                </a:xfrm>
                <a:custGeom>
                  <a:avLst/>
                  <a:gdLst/>
                  <a:ahLst/>
                  <a:cxnLst>
                    <a:cxn ang="0">
                      <a:pos x="0" y="145"/>
                    </a:cxn>
                    <a:cxn ang="0">
                      <a:pos x="54" y="77"/>
                    </a:cxn>
                    <a:cxn ang="0">
                      <a:pos x="31" y="32"/>
                    </a:cxn>
                    <a:cxn ang="0">
                      <a:pos x="133" y="0"/>
                    </a:cxn>
                    <a:cxn ang="0">
                      <a:pos x="154" y="32"/>
                    </a:cxn>
                    <a:cxn ang="0">
                      <a:pos x="220" y="11"/>
                    </a:cxn>
                    <a:cxn ang="0">
                      <a:pos x="213" y="55"/>
                    </a:cxn>
                    <a:cxn ang="0">
                      <a:pos x="145" y="65"/>
                    </a:cxn>
                    <a:cxn ang="0">
                      <a:pos x="54" y="165"/>
                    </a:cxn>
                    <a:cxn ang="0">
                      <a:pos x="0" y="145"/>
                    </a:cxn>
                  </a:cxnLst>
                  <a:rect l="0" t="0" r="r" b="b"/>
                  <a:pathLst>
                    <a:path w="220" h="165">
                      <a:moveTo>
                        <a:pt x="0" y="145"/>
                      </a:moveTo>
                      <a:lnTo>
                        <a:pt x="54" y="77"/>
                      </a:lnTo>
                      <a:lnTo>
                        <a:pt x="31" y="32"/>
                      </a:lnTo>
                      <a:lnTo>
                        <a:pt x="133" y="0"/>
                      </a:lnTo>
                      <a:lnTo>
                        <a:pt x="154" y="32"/>
                      </a:lnTo>
                      <a:lnTo>
                        <a:pt x="220" y="11"/>
                      </a:lnTo>
                      <a:lnTo>
                        <a:pt x="213" y="55"/>
                      </a:lnTo>
                      <a:lnTo>
                        <a:pt x="145" y="65"/>
                      </a:lnTo>
                      <a:lnTo>
                        <a:pt x="54" y="165"/>
                      </a:lnTo>
                      <a:lnTo>
                        <a:pt x="0" y="14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2" name="Freeform 78"/>
                <p:cNvSpPr>
                  <a:spLocks/>
                </p:cNvSpPr>
                <p:nvPr/>
              </p:nvSpPr>
              <p:spPr bwMode="auto">
                <a:xfrm>
                  <a:off x="1255" y="1060"/>
                  <a:ext cx="119" cy="89"/>
                </a:xfrm>
                <a:custGeom>
                  <a:avLst/>
                  <a:gdLst/>
                  <a:ahLst/>
                  <a:cxnLst>
                    <a:cxn ang="0">
                      <a:pos x="0" y="47"/>
                    </a:cxn>
                    <a:cxn ang="0">
                      <a:pos x="67" y="54"/>
                    </a:cxn>
                    <a:cxn ang="0">
                      <a:pos x="67" y="100"/>
                    </a:cxn>
                    <a:cxn ang="0">
                      <a:pos x="123" y="89"/>
                    </a:cxn>
                    <a:cxn ang="0">
                      <a:pos x="123" y="47"/>
                    </a:cxn>
                    <a:cxn ang="0">
                      <a:pos x="154" y="21"/>
                    </a:cxn>
                    <a:cxn ang="0">
                      <a:pos x="165" y="0"/>
                    </a:cxn>
                    <a:cxn ang="0">
                      <a:pos x="177" y="21"/>
                    </a:cxn>
                    <a:cxn ang="0">
                      <a:pos x="165" y="68"/>
                    </a:cxn>
                    <a:cxn ang="0">
                      <a:pos x="219" y="80"/>
                    </a:cxn>
                    <a:cxn ang="0">
                      <a:pos x="200" y="143"/>
                    </a:cxn>
                    <a:cxn ang="0">
                      <a:pos x="154" y="131"/>
                    </a:cxn>
                    <a:cxn ang="0">
                      <a:pos x="90" y="175"/>
                    </a:cxn>
                    <a:cxn ang="0">
                      <a:pos x="0" y="166"/>
                    </a:cxn>
                    <a:cxn ang="0">
                      <a:pos x="0" y="143"/>
                    </a:cxn>
                    <a:cxn ang="0">
                      <a:pos x="67" y="131"/>
                    </a:cxn>
                    <a:cxn ang="0">
                      <a:pos x="0" y="47"/>
                    </a:cxn>
                  </a:cxnLst>
                  <a:rect l="0" t="0" r="r" b="b"/>
                  <a:pathLst>
                    <a:path w="219" h="175">
                      <a:moveTo>
                        <a:pt x="0" y="47"/>
                      </a:moveTo>
                      <a:lnTo>
                        <a:pt x="67" y="54"/>
                      </a:lnTo>
                      <a:lnTo>
                        <a:pt x="67" y="100"/>
                      </a:lnTo>
                      <a:lnTo>
                        <a:pt x="123" y="89"/>
                      </a:lnTo>
                      <a:lnTo>
                        <a:pt x="123" y="47"/>
                      </a:lnTo>
                      <a:lnTo>
                        <a:pt x="154" y="21"/>
                      </a:lnTo>
                      <a:lnTo>
                        <a:pt x="165" y="0"/>
                      </a:lnTo>
                      <a:lnTo>
                        <a:pt x="177" y="21"/>
                      </a:lnTo>
                      <a:lnTo>
                        <a:pt x="165" y="68"/>
                      </a:lnTo>
                      <a:lnTo>
                        <a:pt x="219" y="80"/>
                      </a:lnTo>
                      <a:lnTo>
                        <a:pt x="200" y="143"/>
                      </a:lnTo>
                      <a:lnTo>
                        <a:pt x="154" y="131"/>
                      </a:lnTo>
                      <a:lnTo>
                        <a:pt x="90" y="175"/>
                      </a:lnTo>
                      <a:lnTo>
                        <a:pt x="0" y="166"/>
                      </a:lnTo>
                      <a:lnTo>
                        <a:pt x="0" y="143"/>
                      </a:lnTo>
                      <a:lnTo>
                        <a:pt x="67" y="131"/>
                      </a:lnTo>
                      <a:lnTo>
                        <a:pt x="0" y="4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3" name="Freeform 79"/>
                <p:cNvSpPr>
                  <a:spLocks/>
                </p:cNvSpPr>
                <p:nvPr/>
              </p:nvSpPr>
              <p:spPr bwMode="auto">
                <a:xfrm>
                  <a:off x="1291" y="1026"/>
                  <a:ext cx="43" cy="34"/>
                </a:xfrm>
                <a:custGeom>
                  <a:avLst/>
                  <a:gdLst/>
                  <a:ahLst/>
                  <a:cxnLst>
                    <a:cxn ang="0">
                      <a:pos x="10" y="21"/>
                    </a:cxn>
                    <a:cxn ang="0">
                      <a:pos x="56" y="0"/>
                    </a:cxn>
                    <a:cxn ang="0">
                      <a:pos x="78" y="32"/>
                    </a:cxn>
                    <a:cxn ang="0">
                      <a:pos x="23" y="65"/>
                    </a:cxn>
                    <a:cxn ang="0">
                      <a:pos x="0" y="32"/>
                    </a:cxn>
                    <a:cxn ang="0">
                      <a:pos x="10" y="21"/>
                    </a:cxn>
                  </a:cxnLst>
                  <a:rect l="0" t="0" r="r" b="b"/>
                  <a:pathLst>
                    <a:path w="78" h="65">
                      <a:moveTo>
                        <a:pt x="10" y="21"/>
                      </a:moveTo>
                      <a:lnTo>
                        <a:pt x="56" y="0"/>
                      </a:lnTo>
                      <a:lnTo>
                        <a:pt x="78" y="32"/>
                      </a:lnTo>
                      <a:lnTo>
                        <a:pt x="23" y="65"/>
                      </a:lnTo>
                      <a:lnTo>
                        <a:pt x="0" y="32"/>
                      </a:lnTo>
                      <a:lnTo>
                        <a:pt x="10" y="2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4" name="Freeform 80"/>
                <p:cNvSpPr>
                  <a:spLocks/>
                </p:cNvSpPr>
                <p:nvPr/>
              </p:nvSpPr>
              <p:spPr bwMode="auto">
                <a:xfrm>
                  <a:off x="1400" y="1149"/>
                  <a:ext cx="74" cy="80"/>
                </a:xfrm>
                <a:custGeom>
                  <a:avLst/>
                  <a:gdLst/>
                  <a:ahLst/>
                  <a:cxnLst>
                    <a:cxn ang="0">
                      <a:pos x="0" y="75"/>
                    </a:cxn>
                    <a:cxn ang="0">
                      <a:pos x="4" y="54"/>
                    </a:cxn>
                    <a:cxn ang="0">
                      <a:pos x="40" y="90"/>
                    </a:cxn>
                    <a:cxn ang="0">
                      <a:pos x="63" y="54"/>
                    </a:cxn>
                    <a:cxn ang="0">
                      <a:pos x="40" y="23"/>
                    </a:cxn>
                    <a:cxn ang="0">
                      <a:pos x="63" y="0"/>
                    </a:cxn>
                    <a:cxn ang="0">
                      <a:pos x="126" y="12"/>
                    </a:cxn>
                    <a:cxn ang="0">
                      <a:pos x="107" y="66"/>
                    </a:cxn>
                    <a:cxn ang="0">
                      <a:pos x="138" y="75"/>
                    </a:cxn>
                    <a:cxn ang="0">
                      <a:pos x="126" y="122"/>
                    </a:cxn>
                    <a:cxn ang="0">
                      <a:pos x="72" y="157"/>
                    </a:cxn>
                    <a:cxn ang="0">
                      <a:pos x="0" y="75"/>
                    </a:cxn>
                  </a:cxnLst>
                  <a:rect l="0" t="0" r="r" b="b"/>
                  <a:pathLst>
                    <a:path w="138" h="157">
                      <a:moveTo>
                        <a:pt x="0" y="75"/>
                      </a:moveTo>
                      <a:lnTo>
                        <a:pt x="4" y="54"/>
                      </a:lnTo>
                      <a:lnTo>
                        <a:pt x="40" y="90"/>
                      </a:lnTo>
                      <a:lnTo>
                        <a:pt x="63" y="54"/>
                      </a:lnTo>
                      <a:lnTo>
                        <a:pt x="40" y="23"/>
                      </a:lnTo>
                      <a:lnTo>
                        <a:pt x="63" y="0"/>
                      </a:lnTo>
                      <a:lnTo>
                        <a:pt x="126" y="12"/>
                      </a:lnTo>
                      <a:lnTo>
                        <a:pt x="107" y="66"/>
                      </a:lnTo>
                      <a:lnTo>
                        <a:pt x="138" y="75"/>
                      </a:lnTo>
                      <a:lnTo>
                        <a:pt x="126" y="122"/>
                      </a:lnTo>
                      <a:lnTo>
                        <a:pt x="72" y="157"/>
                      </a:lnTo>
                      <a:lnTo>
                        <a:pt x="0" y="7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5" name="Freeform 81"/>
                <p:cNvSpPr>
                  <a:spLocks/>
                </p:cNvSpPr>
                <p:nvPr/>
              </p:nvSpPr>
              <p:spPr bwMode="auto">
                <a:xfrm>
                  <a:off x="1338" y="1149"/>
                  <a:ext cx="43" cy="27"/>
                </a:xfrm>
                <a:custGeom>
                  <a:avLst/>
                  <a:gdLst/>
                  <a:ahLst/>
                  <a:cxnLst>
                    <a:cxn ang="0">
                      <a:pos x="11" y="12"/>
                    </a:cxn>
                    <a:cxn ang="0">
                      <a:pos x="23" y="54"/>
                    </a:cxn>
                    <a:cxn ang="0">
                      <a:pos x="79" y="23"/>
                    </a:cxn>
                    <a:cxn ang="0">
                      <a:pos x="23" y="0"/>
                    </a:cxn>
                    <a:cxn ang="0">
                      <a:pos x="0" y="12"/>
                    </a:cxn>
                    <a:cxn ang="0">
                      <a:pos x="11" y="12"/>
                    </a:cxn>
                  </a:cxnLst>
                  <a:rect l="0" t="0" r="r" b="b"/>
                  <a:pathLst>
                    <a:path w="79" h="54">
                      <a:moveTo>
                        <a:pt x="11" y="12"/>
                      </a:moveTo>
                      <a:lnTo>
                        <a:pt x="23" y="54"/>
                      </a:lnTo>
                      <a:lnTo>
                        <a:pt x="79" y="23"/>
                      </a:lnTo>
                      <a:lnTo>
                        <a:pt x="23" y="0"/>
                      </a:lnTo>
                      <a:lnTo>
                        <a:pt x="0" y="12"/>
                      </a:lnTo>
                      <a:lnTo>
                        <a:pt x="11" y="1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6" name="Freeform 82"/>
                <p:cNvSpPr>
                  <a:spLocks/>
                </p:cNvSpPr>
                <p:nvPr/>
              </p:nvSpPr>
              <p:spPr bwMode="auto">
                <a:xfrm>
                  <a:off x="1499" y="1155"/>
                  <a:ext cx="58" cy="33"/>
                </a:xfrm>
                <a:custGeom>
                  <a:avLst/>
                  <a:gdLst/>
                  <a:ahLst/>
                  <a:cxnLst>
                    <a:cxn ang="0">
                      <a:pos x="8" y="0"/>
                    </a:cxn>
                    <a:cxn ang="0">
                      <a:pos x="107" y="11"/>
                    </a:cxn>
                    <a:cxn ang="0">
                      <a:pos x="76" y="63"/>
                    </a:cxn>
                    <a:cxn ang="0">
                      <a:pos x="39" y="42"/>
                    </a:cxn>
                    <a:cxn ang="0">
                      <a:pos x="0" y="54"/>
                    </a:cxn>
                    <a:cxn ang="0">
                      <a:pos x="0" y="23"/>
                    </a:cxn>
                    <a:cxn ang="0">
                      <a:pos x="8" y="0"/>
                    </a:cxn>
                  </a:cxnLst>
                  <a:rect l="0" t="0" r="r" b="b"/>
                  <a:pathLst>
                    <a:path w="107" h="63">
                      <a:moveTo>
                        <a:pt x="8" y="0"/>
                      </a:moveTo>
                      <a:lnTo>
                        <a:pt x="107" y="11"/>
                      </a:lnTo>
                      <a:lnTo>
                        <a:pt x="76" y="63"/>
                      </a:lnTo>
                      <a:lnTo>
                        <a:pt x="39" y="42"/>
                      </a:lnTo>
                      <a:lnTo>
                        <a:pt x="0" y="54"/>
                      </a:lnTo>
                      <a:lnTo>
                        <a:pt x="0" y="23"/>
                      </a:lnTo>
                      <a:lnTo>
                        <a:pt x="8"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7" name="Freeform 83"/>
                <p:cNvSpPr>
                  <a:spLocks/>
                </p:cNvSpPr>
                <p:nvPr/>
              </p:nvSpPr>
              <p:spPr bwMode="auto">
                <a:xfrm>
                  <a:off x="1400" y="1037"/>
                  <a:ext cx="119" cy="95"/>
                </a:xfrm>
                <a:custGeom>
                  <a:avLst/>
                  <a:gdLst/>
                  <a:ahLst/>
                  <a:cxnLst>
                    <a:cxn ang="0">
                      <a:pos x="27" y="56"/>
                    </a:cxn>
                    <a:cxn ang="0">
                      <a:pos x="0" y="65"/>
                    </a:cxn>
                    <a:cxn ang="0">
                      <a:pos x="4" y="144"/>
                    </a:cxn>
                    <a:cxn ang="0">
                      <a:pos x="72" y="144"/>
                    </a:cxn>
                    <a:cxn ang="0">
                      <a:pos x="72" y="175"/>
                    </a:cxn>
                    <a:cxn ang="0">
                      <a:pos x="138" y="187"/>
                    </a:cxn>
                    <a:cxn ang="0">
                      <a:pos x="185" y="56"/>
                    </a:cxn>
                    <a:cxn ang="0">
                      <a:pos x="224" y="44"/>
                    </a:cxn>
                    <a:cxn ang="0">
                      <a:pos x="224" y="23"/>
                    </a:cxn>
                    <a:cxn ang="0">
                      <a:pos x="172" y="0"/>
                    </a:cxn>
                    <a:cxn ang="0">
                      <a:pos x="126" y="34"/>
                    </a:cxn>
                    <a:cxn ang="0">
                      <a:pos x="72" y="11"/>
                    </a:cxn>
                    <a:cxn ang="0">
                      <a:pos x="54" y="34"/>
                    </a:cxn>
                    <a:cxn ang="0">
                      <a:pos x="107" y="65"/>
                    </a:cxn>
                    <a:cxn ang="0">
                      <a:pos x="63" y="98"/>
                    </a:cxn>
                    <a:cxn ang="0">
                      <a:pos x="27" y="56"/>
                    </a:cxn>
                  </a:cxnLst>
                  <a:rect l="0" t="0" r="r" b="b"/>
                  <a:pathLst>
                    <a:path w="224" h="187">
                      <a:moveTo>
                        <a:pt x="27" y="56"/>
                      </a:moveTo>
                      <a:lnTo>
                        <a:pt x="0" y="65"/>
                      </a:lnTo>
                      <a:lnTo>
                        <a:pt x="4" y="144"/>
                      </a:lnTo>
                      <a:lnTo>
                        <a:pt x="72" y="144"/>
                      </a:lnTo>
                      <a:lnTo>
                        <a:pt x="72" y="175"/>
                      </a:lnTo>
                      <a:lnTo>
                        <a:pt x="138" y="187"/>
                      </a:lnTo>
                      <a:lnTo>
                        <a:pt x="185" y="56"/>
                      </a:lnTo>
                      <a:lnTo>
                        <a:pt x="224" y="44"/>
                      </a:lnTo>
                      <a:lnTo>
                        <a:pt x="224" y="23"/>
                      </a:lnTo>
                      <a:lnTo>
                        <a:pt x="172" y="0"/>
                      </a:lnTo>
                      <a:lnTo>
                        <a:pt x="126" y="34"/>
                      </a:lnTo>
                      <a:lnTo>
                        <a:pt x="72" y="11"/>
                      </a:lnTo>
                      <a:lnTo>
                        <a:pt x="54" y="34"/>
                      </a:lnTo>
                      <a:lnTo>
                        <a:pt x="107" y="65"/>
                      </a:lnTo>
                      <a:lnTo>
                        <a:pt x="63" y="98"/>
                      </a:lnTo>
                      <a:lnTo>
                        <a:pt x="27" y="5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8" name="Freeform 84"/>
                <p:cNvSpPr>
                  <a:spLocks/>
                </p:cNvSpPr>
                <p:nvPr/>
              </p:nvSpPr>
              <p:spPr bwMode="auto">
                <a:xfrm>
                  <a:off x="1402" y="982"/>
                  <a:ext cx="72" cy="61"/>
                </a:xfrm>
                <a:custGeom>
                  <a:avLst/>
                  <a:gdLst/>
                  <a:ahLst/>
                  <a:cxnLst>
                    <a:cxn ang="0">
                      <a:pos x="23" y="87"/>
                    </a:cxn>
                    <a:cxn ang="0">
                      <a:pos x="91" y="87"/>
                    </a:cxn>
                    <a:cxn ang="0">
                      <a:pos x="113" y="119"/>
                    </a:cxn>
                    <a:cxn ang="0">
                      <a:pos x="134" y="45"/>
                    </a:cxn>
                    <a:cxn ang="0">
                      <a:pos x="59" y="32"/>
                    </a:cxn>
                    <a:cxn ang="0">
                      <a:pos x="0" y="0"/>
                    </a:cxn>
                    <a:cxn ang="0">
                      <a:pos x="23" y="87"/>
                    </a:cxn>
                  </a:cxnLst>
                  <a:rect l="0" t="0" r="r" b="b"/>
                  <a:pathLst>
                    <a:path w="134" h="119">
                      <a:moveTo>
                        <a:pt x="23" y="87"/>
                      </a:moveTo>
                      <a:lnTo>
                        <a:pt x="91" y="87"/>
                      </a:lnTo>
                      <a:lnTo>
                        <a:pt x="113" y="119"/>
                      </a:lnTo>
                      <a:lnTo>
                        <a:pt x="134" y="45"/>
                      </a:lnTo>
                      <a:lnTo>
                        <a:pt x="59" y="32"/>
                      </a:lnTo>
                      <a:lnTo>
                        <a:pt x="0" y="0"/>
                      </a:lnTo>
                      <a:lnTo>
                        <a:pt x="23" y="8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299" name="Freeform 85"/>
                <p:cNvSpPr>
                  <a:spLocks/>
                </p:cNvSpPr>
                <p:nvPr/>
              </p:nvSpPr>
              <p:spPr bwMode="auto">
                <a:xfrm>
                  <a:off x="1551" y="860"/>
                  <a:ext cx="453" cy="245"/>
                </a:xfrm>
                <a:custGeom>
                  <a:avLst/>
                  <a:gdLst/>
                  <a:ahLst/>
                  <a:cxnLst>
                    <a:cxn ang="0">
                      <a:pos x="142" y="130"/>
                    </a:cxn>
                    <a:cxn ang="0">
                      <a:pos x="184" y="65"/>
                    </a:cxn>
                    <a:cxn ang="0">
                      <a:pos x="229" y="109"/>
                    </a:cxn>
                    <a:cxn ang="0">
                      <a:pos x="252" y="74"/>
                    </a:cxn>
                    <a:cxn ang="0">
                      <a:pos x="317" y="74"/>
                    </a:cxn>
                    <a:cxn ang="0">
                      <a:pos x="317" y="118"/>
                    </a:cxn>
                    <a:cxn ang="0">
                      <a:pos x="382" y="42"/>
                    </a:cxn>
                    <a:cxn ang="0">
                      <a:pos x="439" y="42"/>
                    </a:cxn>
                    <a:cxn ang="0">
                      <a:pos x="428" y="97"/>
                    </a:cxn>
                    <a:cxn ang="0">
                      <a:pos x="483" y="42"/>
                    </a:cxn>
                    <a:cxn ang="0">
                      <a:pos x="567" y="65"/>
                    </a:cxn>
                    <a:cxn ang="0">
                      <a:pos x="581" y="0"/>
                    </a:cxn>
                    <a:cxn ang="0">
                      <a:pos x="712" y="42"/>
                    </a:cxn>
                    <a:cxn ang="0">
                      <a:pos x="703" y="74"/>
                    </a:cxn>
                    <a:cxn ang="0">
                      <a:pos x="723" y="86"/>
                    </a:cxn>
                    <a:cxn ang="0">
                      <a:pos x="834" y="65"/>
                    </a:cxn>
                    <a:cxn ang="0">
                      <a:pos x="842" y="97"/>
                    </a:cxn>
                    <a:cxn ang="0">
                      <a:pos x="670" y="130"/>
                    </a:cxn>
                    <a:cxn ang="0">
                      <a:pos x="689" y="172"/>
                    </a:cxn>
                    <a:cxn ang="0">
                      <a:pos x="548" y="263"/>
                    </a:cxn>
                    <a:cxn ang="0">
                      <a:pos x="536" y="204"/>
                    </a:cxn>
                    <a:cxn ang="0">
                      <a:pos x="418" y="272"/>
                    </a:cxn>
                    <a:cxn ang="0">
                      <a:pos x="460" y="317"/>
                    </a:cxn>
                    <a:cxn ang="0">
                      <a:pos x="360" y="359"/>
                    </a:cxn>
                    <a:cxn ang="0">
                      <a:pos x="397" y="439"/>
                    </a:cxn>
                    <a:cxn ang="0">
                      <a:pos x="329" y="460"/>
                    </a:cxn>
                    <a:cxn ang="0">
                      <a:pos x="262" y="446"/>
                    </a:cxn>
                    <a:cxn ang="0">
                      <a:pos x="161" y="481"/>
                    </a:cxn>
                    <a:cxn ang="0">
                      <a:pos x="108" y="424"/>
                    </a:cxn>
                    <a:cxn ang="0">
                      <a:pos x="65" y="424"/>
                    </a:cxn>
                    <a:cxn ang="0">
                      <a:pos x="42" y="392"/>
                    </a:cxn>
                    <a:cxn ang="0">
                      <a:pos x="0" y="382"/>
                    </a:cxn>
                    <a:cxn ang="0">
                      <a:pos x="10" y="338"/>
                    </a:cxn>
                    <a:cxn ang="0">
                      <a:pos x="77" y="348"/>
                    </a:cxn>
                    <a:cxn ang="0">
                      <a:pos x="98" y="338"/>
                    </a:cxn>
                    <a:cxn ang="0">
                      <a:pos x="155" y="371"/>
                    </a:cxn>
                    <a:cxn ang="0">
                      <a:pos x="210" y="424"/>
                    </a:cxn>
                    <a:cxn ang="0">
                      <a:pos x="252" y="424"/>
                    </a:cxn>
                    <a:cxn ang="0">
                      <a:pos x="243" y="382"/>
                    </a:cxn>
                    <a:cxn ang="0">
                      <a:pos x="198" y="327"/>
                    </a:cxn>
                    <a:cxn ang="0">
                      <a:pos x="184" y="305"/>
                    </a:cxn>
                    <a:cxn ang="0">
                      <a:pos x="252" y="317"/>
                    </a:cxn>
                    <a:cxn ang="0">
                      <a:pos x="243" y="252"/>
                    </a:cxn>
                    <a:cxn ang="0">
                      <a:pos x="297" y="226"/>
                    </a:cxn>
                    <a:cxn ang="0">
                      <a:pos x="317" y="252"/>
                    </a:cxn>
                    <a:cxn ang="0">
                      <a:pos x="329" y="204"/>
                    </a:cxn>
                    <a:cxn ang="0">
                      <a:pos x="428" y="195"/>
                    </a:cxn>
                    <a:cxn ang="0">
                      <a:pos x="418" y="140"/>
                    </a:cxn>
                    <a:cxn ang="0">
                      <a:pos x="229" y="195"/>
                    </a:cxn>
                    <a:cxn ang="0">
                      <a:pos x="198" y="140"/>
                    </a:cxn>
                    <a:cxn ang="0">
                      <a:pos x="142" y="130"/>
                    </a:cxn>
                  </a:cxnLst>
                  <a:rect l="0" t="0" r="r" b="b"/>
                  <a:pathLst>
                    <a:path w="842" h="481">
                      <a:moveTo>
                        <a:pt x="142" y="130"/>
                      </a:moveTo>
                      <a:lnTo>
                        <a:pt x="184" y="65"/>
                      </a:lnTo>
                      <a:lnTo>
                        <a:pt x="229" y="109"/>
                      </a:lnTo>
                      <a:lnTo>
                        <a:pt x="252" y="74"/>
                      </a:lnTo>
                      <a:lnTo>
                        <a:pt x="317" y="74"/>
                      </a:lnTo>
                      <a:lnTo>
                        <a:pt x="317" y="118"/>
                      </a:lnTo>
                      <a:lnTo>
                        <a:pt x="382" y="42"/>
                      </a:lnTo>
                      <a:lnTo>
                        <a:pt x="439" y="42"/>
                      </a:lnTo>
                      <a:lnTo>
                        <a:pt x="428" y="97"/>
                      </a:lnTo>
                      <a:lnTo>
                        <a:pt x="483" y="42"/>
                      </a:lnTo>
                      <a:lnTo>
                        <a:pt x="567" y="65"/>
                      </a:lnTo>
                      <a:lnTo>
                        <a:pt x="581" y="0"/>
                      </a:lnTo>
                      <a:lnTo>
                        <a:pt x="712" y="42"/>
                      </a:lnTo>
                      <a:lnTo>
                        <a:pt x="703" y="74"/>
                      </a:lnTo>
                      <a:lnTo>
                        <a:pt x="723" y="86"/>
                      </a:lnTo>
                      <a:lnTo>
                        <a:pt x="834" y="65"/>
                      </a:lnTo>
                      <a:lnTo>
                        <a:pt x="842" y="97"/>
                      </a:lnTo>
                      <a:lnTo>
                        <a:pt x="670" y="130"/>
                      </a:lnTo>
                      <a:lnTo>
                        <a:pt x="689" y="172"/>
                      </a:lnTo>
                      <a:lnTo>
                        <a:pt x="548" y="263"/>
                      </a:lnTo>
                      <a:lnTo>
                        <a:pt x="536" y="204"/>
                      </a:lnTo>
                      <a:lnTo>
                        <a:pt x="418" y="272"/>
                      </a:lnTo>
                      <a:lnTo>
                        <a:pt x="460" y="317"/>
                      </a:lnTo>
                      <a:lnTo>
                        <a:pt x="360" y="359"/>
                      </a:lnTo>
                      <a:lnTo>
                        <a:pt x="397" y="439"/>
                      </a:lnTo>
                      <a:lnTo>
                        <a:pt x="329" y="460"/>
                      </a:lnTo>
                      <a:lnTo>
                        <a:pt x="262" y="446"/>
                      </a:lnTo>
                      <a:lnTo>
                        <a:pt x="161" y="481"/>
                      </a:lnTo>
                      <a:lnTo>
                        <a:pt x="108" y="424"/>
                      </a:lnTo>
                      <a:lnTo>
                        <a:pt x="65" y="424"/>
                      </a:lnTo>
                      <a:lnTo>
                        <a:pt x="42" y="392"/>
                      </a:lnTo>
                      <a:lnTo>
                        <a:pt x="0" y="382"/>
                      </a:lnTo>
                      <a:lnTo>
                        <a:pt x="10" y="338"/>
                      </a:lnTo>
                      <a:lnTo>
                        <a:pt x="77" y="348"/>
                      </a:lnTo>
                      <a:lnTo>
                        <a:pt x="98" y="338"/>
                      </a:lnTo>
                      <a:lnTo>
                        <a:pt x="155" y="371"/>
                      </a:lnTo>
                      <a:lnTo>
                        <a:pt x="210" y="424"/>
                      </a:lnTo>
                      <a:lnTo>
                        <a:pt x="252" y="424"/>
                      </a:lnTo>
                      <a:lnTo>
                        <a:pt x="243" y="382"/>
                      </a:lnTo>
                      <a:lnTo>
                        <a:pt x="198" y="327"/>
                      </a:lnTo>
                      <a:lnTo>
                        <a:pt x="184" y="305"/>
                      </a:lnTo>
                      <a:lnTo>
                        <a:pt x="252" y="317"/>
                      </a:lnTo>
                      <a:lnTo>
                        <a:pt x="243" y="252"/>
                      </a:lnTo>
                      <a:lnTo>
                        <a:pt x="297" y="226"/>
                      </a:lnTo>
                      <a:lnTo>
                        <a:pt x="317" y="252"/>
                      </a:lnTo>
                      <a:lnTo>
                        <a:pt x="329" y="204"/>
                      </a:lnTo>
                      <a:lnTo>
                        <a:pt x="428" y="195"/>
                      </a:lnTo>
                      <a:lnTo>
                        <a:pt x="418" y="140"/>
                      </a:lnTo>
                      <a:lnTo>
                        <a:pt x="229" y="195"/>
                      </a:lnTo>
                      <a:lnTo>
                        <a:pt x="198" y="140"/>
                      </a:lnTo>
                      <a:lnTo>
                        <a:pt x="142" y="13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0" name="Freeform 86"/>
                <p:cNvSpPr>
                  <a:spLocks/>
                </p:cNvSpPr>
                <p:nvPr/>
              </p:nvSpPr>
              <p:spPr bwMode="auto">
                <a:xfrm>
                  <a:off x="1539" y="932"/>
                  <a:ext cx="111" cy="94"/>
                </a:xfrm>
                <a:custGeom>
                  <a:avLst/>
                  <a:gdLst/>
                  <a:ahLst/>
                  <a:cxnLst>
                    <a:cxn ang="0">
                      <a:pos x="0" y="79"/>
                    </a:cxn>
                    <a:cxn ang="0">
                      <a:pos x="63" y="0"/>
                    </a:cxn>
                    <a:cxn ang="0">
                      <a:pos x="151" y="32"/>
                    </a:cxn>
                    <a:cxn ang="0">
                      <a:pos x="163" y="79"/>
                    </a:cxn>
                    <a:cxn ang="0">
                      <a:pos x="205" y="86"/>
                    </a:cxn>
                    <a:cxn ang="0">
                      <a:pos x="205" y="154"/>
                    </a:cxn>
                    <a:cxn ang="0">
                      <a:pos x="151" y="132"/>
                    </a:cxn>
                    <a:cxn ang="0">
                      <a:pos x="151" y="187"/>
                    </a:cxn>
                    <a:cxn ang="0">
                      <a:pos x="75" y="187"/>
                    </a:cxn>
                    <a:cxn ang="0">
                      <a:pos x="75" y="132"/>
                    </a:cxn>
                    <a:cxn ang="0">
                      <a:pos x="54" y="132"/>
                    </a:cxn>
                    <a:cxn ang="0">
                      <a:pos x="0" y="79"/>
                    </a:cxn>
                  </a:cxnLst>
                  <a:rect l="0" t="0" r="r" b="b"/>
                  <a:pathLst>
                    <a:path w="205" h="187">
                      <a:moveTo>
                        <a:pt x="0" y="79"/>
                      </a:moveTo>
                      <a:lnTo>
                        <a:pt x="63" y="0"/>
                      </a:lnTo>
                      <a:lnTo>
                        <a:pt x="151" y="32"/>
                      </a:lnTo>
                      <a:lnTo>
                        <a:pt x="163" y="79"/>
                      </a:lnTo>
                      <a:lnTo>
                        <a:pt x="205" y="86"/>
                      </a:lnTo>
                      <a:lnTo>
                        <a:pt x="205" y="154"/>
                      </a:lnTo>
                      <a:lnTo>
                        <a:pt x="151" y="132"/>
                      </a:lnTo>
                      <a:lnTo>
                        <a:pt x="151" y="187"/>
                      </a:lnTo>
                      <a:lnTo>
                        <a:pt x="75" y="187"/>
                      </a:lnTo>
                      <a:lnTo>
                        <a:pt x="75" y="132"/>
                      </a:lnTo>
                      <a:lnTo>
                        <a:pt x="54" y="132"/>
                      </a:lnTo>
                      <a:lnTo>
                        <a:pt x="0" y="79"/>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1" name="Freeform 87"/>
                <p:cNvSpPr>
                  <a:spLocks/>
                </p:cNvSpPr>
                <p:nvPr/>
              </p:nvSpPr>
              <p:spPr bwMode="auto">
                <a:xfrm>
                  <a:off x="1481" y="963"/>
                  <a:ext cx="35" cy="24"/>
                </a:xfrm>
                <a:custGeom>
                  <a:avLst/>
                  <a:gdLst/>
                  <a:ahLst/>
                  <a:cxnLst>
                    <a:cxn ang="0">
                      <a:pos x="0" y="15"/>
                    </a:cxn>
                    <a:cxn ang="0">
                      <a:pos x="12" y="48"/>
                    </a:cxn>
                    <a:cxn ang="0">
                      <a:pos x="68" y="48"/>
                    </a:cxn>
                    <a:cxn ang="0">
                      <a:pos x="44" y="0"/>
                    </a:cxn>
                    <a:cxn ang="0">
                      <a:pos x="0" y="15"/>
                    </a:cxn>
                  </a:cxnLst>
                  <a:rect l="0" t="0" r="r" b="b"/>
                  <a:pathLst>
                    <a:path w="68" h="48">
                      <a:moveTo>
                        <a:pt x="0" y="15"/>
                      </a:moveTo>
                      <a:lnTo>
                        <a:pt x="12" y="48"/>
                      </a:lnTo>
                      <a:lnTo>
                        <a:pt x="68" y="48"/>
                      </a:lnTo>
                      <a:lnTo>
                        <a:pt x="44" y="0"/>
                      </a:lnTo>
                      <a:lnTo>
                        <a:pt x="0" y="1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2" name="Freeform 88"/>
                <p:cNvSpPr>
                  <a:spLocks/>
                </p:cNvSpPr>
                <p:nvPr/>
              </p:nvSpPr>
              <p:spPr bwMode="auto">
                <a:xfrm>
                  <a:off x="1563" y="1160"/>
                  <a:ext cx="366" cy="313"/>
                </a:xfrm>
                <a:custGeom>
                  <a:avLst/>
                  <a:gdLst/>
                  <a:ahLst/>
                  <a:cxnLst>
                    <a:cxn ang="0">
                      <a:pos x="108" y="0"/>
                    </a:cxn>
                    <a:cxn ang="0">
                      <a:pos x="43" y="21"/>
                    </a:cxn>
                    <a:cxn ang="0">
                      <a:pos x="32" y="67"/>
                    </a:cxn>
                    <a:cxn ang="0">
                      <a:pos x="0" y="67"/>
                    </a:cxn>
                    <a:cxn ang="0">
                      <a:pos x="0" y="111"/>
                    </a:cxn>
                    <a:cxn ang="0">
                      <a:pos x="65" y="120"/>
                    </a:cxn>
                    <a:cxn ang="0">
                      <a:pos x="20" y="165"/>
                    </a:cxn>
                    <a:cxn ang="0">
                      <a:pos x="65" y="188"/>
                    </a:cxn>
                    <a:cxn ang="0">
                      <a:pos x="86" y="229"/>
                    </a:cxn>
                    <a:cxn ang="0">
                      <a:pos x="120" y="197"/>
                    </a:cxn>
                    <a:cxn ang="0">
                      <a:pos x="198" y="188"/>
                    </a:cxn>
                    <a:cxn ang="0">
                      <a:pos x="230" y="229"/>
                    </a:cxn>
                    <a:cxn ang="0">
                      <a:pos x="275" y="220"/>
                    </a:cxn>
                    <a:cxn ang="0">
                      <a:pos x="262" y="165"/>
                    </a:cxn>
                    <a:cxn ang="0">
                      <a:pos x="328" y="206"/>
                    </a:cxn>
                    <a:cxn ang="0">
                      <a:pos x="320" y="273"/>
                    </a:cxn>
                    <a:cxn ang="0">
                      <a:pos x="375" y="260"/>
                    </a:cxn>
                    <a:cxn ang="0">
                      <a:pos x="417" y="340"/>
                    </a:cxn>
                    <a:cxn ang="0">
                      <a:pos x="338" y="384"/>
                    </a:cxn>
                    <a:cxn ang="0">
                      <a:pos x="352" y="426"/>
                    </a:cxn>
                    <a:cxn ang="0">
                      <a:pos x="207" y="438"/>
                    </a:cxn>
                    <a:cxn ang="0">
                      <a:pos x="230" y="481"/>
                    </a:cxn>
                    <a:cxn ang="0">
                      <a:pos x="284" y="458"/>
                    </a:cxn>
                    <a:cxn ang="0">
                      <a:pos x="295" y="506"/>
                    </a:cxn>
                    <a:cxn ang="0">
                      <a:pos x="338" y="471"/>
                    </a:cxn>
                    <a:cxn ang="0">
                      <a:pos x="396" y="506"/>
                    </a:cxn>
                    <a:cxn ang="0">
                      <a:pos x="406" y="560"/>
                    </a:cxn>
                    <a:cxn ang="0">
                      <a:pos x="461" y="548"/>
                    </a:cxn>
                    <a:cxn ang="0">
                      <a:pos x="538" y="613"/>
                    </a:cxn>
                    <a:cxn ang="0">
                      <a:pos x="559" y="592"/>
                    </a:cxn>
                    <a:cxn ang="0">
                      <a:pos x="482" y="526"/>
                    </a:cxn>
                    <a:cxn ang="0">
                      <a:pos x="505" y="506"/>
                    </a:cxn>
                    <a:cxn ang="0">
                      <a:pos x="572" y="560"/>
                    </a:cxn>
                    <a:cxn ang="0">
                      <a:pos x="580" y="481"/>
                    </a:cxn>
                    <a:cxn ang="0">
                      <a:pos x="514" y="438"/>
                    </a:cxn>
                    <a:cxn ang="0">
                      <a:pos x="526" y="363"/>
                    </a:cxn>
                    <a:cxn ang="0">
                      <a:pos x="572" y="374"/>
                    </a:cxn>
                    <a:cxn ang="0">
                      <a:pos x="592" y="426"/>
                    </a:cxn>
                    <a:cxn ang="0">
                      <a:pos x="636" y="417"/>
                    </a:cxn>
                    <a:cxn ang="0">
                      <a:pos x="667" y="374"/>
                    </a:cxn>
                    <a:cxn ang="0">
                      <a:pos x="681" y="351"/>
                    </a:cxn>
                    <a:cxn ang="0">
                      <a:pos x="627" y="340"/>
                    </a:cxn>
                    <a:cxn ang="0">
                      <a:pos x="538" y="288"/>
                    </a:cxn>
                    <a:cxn ang="0">
                      <a:pos x="526" y="251"/>
                    </a:cxn>
                    <a:cxn ang="0">
                      <a:pos x="572" y="241"/>
                    </a:cxn>
                    <a:cxn ang="0">
                      <a:pos x="559" y="220"/>
                    </a:cxn>
                    <a:cxn ang="0">
                      <a:pos x="514" y="206"/>
                    </a:cxn>
                    <a:cxn ang="0">
                      <a:pos x="538" y="175"/>
                    </a:cxn>
                    <a:cxn ang="0">
                      <a:pos x="514" y="143"/>
                    </a:cxn>
                    <a:cxn ang="0">
                      <a:pos x="482" y="165"/>
                    </a:cxn>
                    <a:cxn ang="0">
                      <a:pos x="482" y="120"/>
                    </a:cxn>
                    <a:cxn ang="0">
                      <a:pos x="450" y="99"/>
                    </a:cxn>
                    <a:cxn ang="0">
                      <a:pos x="406" y="120"/>
                    </a:cxn>
                    <a:cxn ang="0">
                      <a:pos x="360" y="75"/>
                    </a:cxn>
                    <a:cxn ang="0">
                      <a:pos x="307" y="43"/>
                    </a:cxn>
                    <a:cxn ang="0">
                      <a:pos x="221" y="111"/>
                    </a:cxn>
                    <a:cxn ang="0">
                      <a:pos x="230" y="43"/>
                    </a:cxn>
                    <a:cxn ang="0">
                      <a:pos x="207" y="12"/>
                    </a:cxn>
                    <a:cxn ang="0">
                      <a:pos x="139" y="43"/>
                    </a:cxn>
                    <a:cxn ang="0">
                      <a:pos x="139" y="120"/>
                    </a:cxn>
                    <a:cxn ang="0">
                      <a:pos x="100" y="120"/>
                    </a:cxn>
                    <a:cxn ang="0">
                      <a:pos x="100" y="43"/>
                    </a:cxn>
                    <a:cxn ang="0">
                      <a:pos x="108" y="0"/>
                    </a:cxn>
                  </a:cxnLst>
                  <a:rect l="0" t="0" r="r" b="b"/>
                  <a:pathLst>
                    <a:path w="681" h="613">
                      <a:moveTo>
                        <a:pt x="108" y="0"/>
                      </a:moveTo>
                      <a:lnTo>
                        <a:pt x="43" y="21"/>
                      </a:lnTo>
                      <a:lnTo>
                        <a:pt x="32" y="67"/>
                      </a:lnTo>
                      <a:lnTo>
                        <a:pt x="0" y="67"/>
                      </a:lnTo>
                      <a:lnTo>
                        <a:pt x="0" y="111"/>
                      </a:lnTo>
                      <a:lnTo>
                        <a:pt x="65" y="120"/>
                      </a:lnTo>
                      <a:lnTo>
                        <a:pt x="20" y="165"/>
                      </a:lnTo>
                      <a:lnTo>
                        <a:pt x="65" y="188"/>
                      </a:lnTo>
                      <a:lnTo>
                        <a:pt x="86" y="229"/>
                      </a:lnTo>
                      <a:lnTo>
                        <a:pt x="120" y="197"/>
                      </a:lnTo>
                      <a:lnTo>
                        <a:pt x="198" y="188"/>
                      </a:lnTo>
                      <a:lnTo>
                        <a:pt x="230" y="229"/>
                      </a:lnTo>
                      <a:lnTo>
                        <a:pt x="275" y="220"/>
                      </a:lnTo>
                      <a:lnTo>
                        <a:pt x="262" y="165"/>
                      </a:lnTo>
                      <a:lnTo>
                        <a:pt x="328" y="206"/>
                      </a:lnTo>
                      <a:lnTo>
                        <a:pt x="320" y="273"/>
                      </a:lnTo>
                      <a:lnTo>
                        <a:pt x="375" y="260"/>
                      </a:lnTo>
                      <a:lnTo>
                        <a:pt x="417" y="340"/>
                      </a:lnTo>
                      <a:lnTo>
                        <a:pt x="338" y="384"/>
                      </a:lnTo>
                      <a:lnTo>
                        <a:pt x="352" y="426"/>
                      </a:lnTo>
                      <a:lnTo>
                        <a:pt x="207" y="438"/>
                      </a:lnTo>
                      <a:lnTo>
                        <a:pt x="230" y="481"/>
                      </a:lnTo>
                      <a:lnTo>
                        <a:pt x="284" y="458"/>
                      </a:lnTo>
                      <a:lnTo>
                        <a:pt x="295" y="506"/>
                      </a:lnTo>
                      <a:lnTo>
                        <a:pt x="338" y="471"/>
                      </a:lnTo>
                      <a:lnTo>
                        <a:pt x="396" y="506"/>
                      </a:lnTo>
                      <a:lnTo>
                        <a:pt x="406" y="560"/>
                      </a:lnTo>
                      <a:lnTo>
                        <a:pt x="461" y="548"/>
                      </a:lnTo>
                      <a:lnTo>
                        <a:pt x="538" y="613"/>
                      </a:lnTo>
                      <a:lnTo>
                        <a:pt x="559" y="592"/>
                      </a:lnTo>
                      <a:lnTo>
                        <a:pt x="482" y="526"/>
                      </a:lnTo>
                      <a:lnTo>
                        <a:pt x="505" y="506"/>
                      </a:lnTo>
                      <a:lnTo>
                        <a:pt x="572" y="560"/>
                      </a:lnTo>
                      <a:lnTo>
                        <a:pt x="580" y="481"/>
                      </a:lnTo>
                      <a:lnTo>
                        <a:pt x="514" y="438"/>
                      </a:lnTo>
                      <a:lnTo>
                        <a:pt x="526" y="363"/>
                      </a:lnTo>
                      <a:lnTo>
                        <a:pt x="572" y="374"/>
                      </a:lnTo>
                      <a:lnTo>
                        <a:pt x="592" y="426"/>
                      </a:lnTo>
                      <a:lnTo>
                        <a:pt x="636" y="417"/>
                      </a:lnTo>
                      <a:lnTo>
                        <a:pt x="667" y="374"/>
                      </a:lnTo>
                      <a:lnTo>
                        <a:pt x="681" y="351"/>
                      </a:lnTo>
                      <a:lnTo>
                        <a:pt x="627" y="340"/>
                      </a:lnTo>
                      <a:lnTo>
                        <a:pt x="538" y="288"/>
                      </a:lnTo>
                      <a:lnTo>
                        <a:pt x="526" y="251"/>
                      </a:lnTo>
                      <a:lnTo>
                        <a:pt x="572" y="241"/>
                      </a:lnTo>
                      <a:lnTo>
                        <a:pt x="559" y="220"/>
                      </a:lnTo>
                      <a:lnTo>
                        <a:pt x="514" y="206"/>
                      </a:lnTo>
                      <a:lnTo>
                        <a:pt x="538" y="175"/>
                      </a:lnTo>
                      <a:lnTo>
                        <a:pt x="514" y="143"/>
                      </a:lnTo>
                      <a:lnTo>
                        <a:pt x="482" y="165"/>
                      </a:lnTo>
                      <a:lnTo>
                        <a:pt x="482" y="120"/>
                      </a:lnTo>
                      <a:lnTo>
                        <a:pt x="450" y="99"/>
                      </a:lnTo>
                      <a:lnTo>
                        <a:pt x="406" y="120"/>
                      </a:lnTo>
                      <a:lnTo>
                        <a:pt x="360" y="75"/>
                      </a:lnTo>
                      <a:lnTo>
                        <a:pt x="307" y="43"/>
                      </a:lnTo>
                      <a:lnTo>
                        <a:pt x="221" y="111"/>
                      </a:lnTo>
                      <a:lnTo>
                        <a:pt x="230" y="43"/>
                      </a:lnTo>
                      <a:lnTo>
                        <a:pt x="207" y="12"/>
                      </a:lnTo>
                      <a:lnTo>
                        <a:pt x="139" y="43"/>
                      </a:lnTo>
                      <a:lnTo>
                        <a:pt x="139" y="120"/>
                      </a:lnTo>
                      <a:lnTo>
                        <a:pt x="100" y="120"/>
                      </a:lnTo>
                      <a:lnTo>
                        <a:pt x="100" y="43"/>
                      </a:lnTo>
                      <a:lnTo>
                        <a:pt x="108"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3" name="Freeform 89"/>
                <p:cNvSpPr>
                  <a:spLocks/>
                </p:cNvSpPr>
                <p:nvPr/>
              </p:nvSpPr>
              <p:spPr bwMode="auto">
                <a:xfrm>
                  <a:off x="1839" y="863"/>
                  <a:ext cx="810" cy="654"/>
                </a:xfrm>
                <a:custGeom>
                  <a:avLst/>
                  <a:gdLst/>
                  <a:ahLst/>
                  <a:cxnLst>
                    <a:cxn ang="0">
                      <a:pos x="230" y="132"/>
                    </a:cxn>
                    <a:cxn ang="0">
                      <a:pos x="306" y="132"/>
                    </a:cxn>
                    <a:cxn ang="0">
                      <a:pos x="363" y="101"/>
                    </a:cxn>
                    <a:cxn ang="0">
                      <a:pos x="484" y="122"/>
                    </a:cxn>
                    <a:cxn ang="0">
                      <a:pos x="550" y="132"/>
                    </a:cxn>
                    <a:cxn ang="0">
                      <a:pos x="670" y="144"/>
                    </a:cxn>
                    <a:cxn ang="0">
                      <a:pos x="683" y="25"/>
                    </a:cxn>
                    <a:cxn ang="0">
                      <a:pos x="801" y="57"/>
                    </a:cxn>
                    <a:cxn ang="0">
                      <a:pos x="990" y="25"/>
                    </a:cxn>
                    <a:cxn ang="0">
                      <a:pos x="1044" y="46"/>
                    </a:cxn>
                    <a:cxn ang="0">
                      <a:pos x="1175" y="34"/>
                    </a:cxn>
                    <a:cxn ang="0">
                      <a:pos x="1263" y="78"/>
                    </a:cxn>
                    <a:cxn ang="0">
                      <a:pos x="1053" y="78"/>
                    </a:cxn>
                    <a:cxn ang="0">
                      <a:pos x="1021" y="164"/>
                    </a:cxn>
                    <a:cxn ang="0">
                      <a:pos x="1121" y="132"/>
                    </a:cxn>
                    <a:cxn ang="0">
                      <a:pos x="1131" y="132"/>
                    </a:cxn>
                    <a:cxn ang="0">
                      <a:pos x="1208" y="132"/>
                    </a:cxn>
                    <a:cxn ang="0">
                      <a:pos x="1198" y="211"/>
                    </a:cxn>
                    <a:cxn ang="0">
                      <a:pos x="1373" y="132"/>
                    </a:cxn>
                    <a:cxn ang="0">
                      <a:pos x="1492" y="155"/>
                    </a:cxn>
                    <a:cxn ang="0">
                      <a:pos x="1349" y="164"/>
                    </a:cxn>
                    <a:cxn ang="0">
                      <a:pos x="1349" y="218"/>
                    </a:cxn>
                    <a:cxn ang="0">
                      <a:pos x="1294" y="264"/>
                    </a:cxn>
                    <a:cxn ang="0">
                      <a:pos x="1349" y="374"/>
                    </a:cxn>
                    <a:cxn ang="0">
                      <a:pos x="1251" y="438"/>
                    </a:cxn>
                    <a:cxn ang="0">
                      <a:pos x="1294" y="484"/>
                    </a:cxn>
                    <a:cxn ang="0">
                      <a:pos x="1251" y="527"/>
                    </a:cxn>
                    <a:cxn ang="0">
                      <a:pos x="1263" y="613"/>
                    </a:cxn>
                    <a:cxn ang="0">
                      <a:pos x="1175" y="657"/>
                    </a:cxn>
                    <a:cxn ang="0">
                      <a:pos x="1240" y="702"/>
                    </a:cxn>
                    <a:cxn ang="0">
                      <a:pos x="1154" y="725"/>
                    </a:cxn>
                    <a:cxn ang="0">
                      <a:pos x="1208" y="823"/>
                    </a:cxn>
                    <a:cxn ang="0">
                      <a:pos x="958" y="877"/>
                    </a:cxn>
                    <a:cxn ang="0">
                      <a:pos x="890" y="933"/>
                    </a:cxn>
                    <a:cxn ang="0">
                      <a:pos x="824" y="1008"/>
                    </a:cxn>
                    <a:cxn ang="0">
                      <a:pos x="769" y="1008"/>
                    </a:cxn>
                    <a:cxn ang="0">
                      <a:pos x="701" y="1040"/>
                    </a:cxn>
                    <a:cxn ang="0">
                      <a:pos x="724" y="1120"/>
                    </a:cxn>
                    <a:cxn ang="0">
                      <a:pos x="638" y="1281"/>
                    </a:cxn>
                    <a:cxn ang="0">
                      <a:pos x="572" y="1227"/>
                    </a:cxn>
                    <a:cxn ang="0">
                      <a:pos x="418" y="1096"/>
                    </a:cxn>
                    <a:cxn ang="0">
                      <a:pos x="451" y="1008"/>
                    </a:cxn>
                    <a:cxn ang="0">
                      <a:pos x="418" y="945"/>
                    </a:cxn>
                    <a:cxn ang="0">
                      <a:pos x="464" y="877"/>
                    </a:cxn>
                    <a:cxn ang="0">
                      <a:pos x="484" y="855"/>
                    </a:cxn>
                    <a:cxn ang="0">
                      <a:pos x="428" y="747"/>
                    </a:cxn>
                    <a:cxn ang="0">
                      <a:pos x="464" y="681"/>
                    </a:cxn>
                    <a:cxn ang="0">
                      <a:pos x="363" y="657"/>
                    </a:cxn>
                    <a:cxn ang="0">
                      <a:pos x="363" y="594"/>
                    </a:cxn>
                    <a:cxn ang="0">
                      <a:pos x="319" y="484"/>
                    </a:cxn>
                    <a:cxn ang="0">
                      <a:pos x="153" y="452"/>
                    </a:cxn>
                    <a:cxn ang="0">
                      <a:pos x="58" y="431"/>
                    </a:cxn>
                    <a:cxn ang="0">
                      <a:pos x="12" y="396"/>
                    </a:cxn>
                    <a:cxn ang="0">
                      <a:pos x="134" y="351"/>
                    </a:cxn>
                    <a:cxn ang="0">
                      <a:pos x="0" y="330"/>
                    </a:cxn>
                    <a:cxn ang="0">
                      <a:pos x="167" y="211"/>
                    </a:cxn>
                  </a:cxnLst>
                  <a:rect l="0" t="0" r="r" b="b"/>
                  <a:pathLst>
                    <a:path w="1506" h="1281">
                      <a:moveTo>
                        <a:pt x="167" y="211"/>
                      </a:moveTo>
                      <a:lnTo>
                        <a:pt x="230" y="132"/>
                      </a:lnTo>
                      <a:lnTo>
                        <a:pt x="276" y="176"/>
                      </a:lnTo>
                      <a:lnTo>
                        <a:pt x="306" y="132"/>
                      </a:lnTo>
                      <a:lnTo>
                        <a:pt x="374" y="164"/>
                      </a:lnTo>
                      <a:lnTo>
                        <a:pt x="363" y="101"/>
                      </a:lnTo>
                      <a:lnTo>
                        <a:pt x="451" y="66"/>
                      </a:lnTo>
                      <a:lnTo>
                        <a:pt x="484" y="122"/>
                      </a:lnTo>
                      <a:lnTo>
                        <a:pt x="517" y="122"/>
                      </a:lnTo>
                      <a:lnTo>
                        <a:pt x="550" y="132"/>
                      </a:lnTo>
                      <a:lnTo>
                        <a:pt x="550" y="66"/>
                      </a:lnTo>
                      <a:lnTo>
                        <a:pt x="670" y="144"/>
                      </a:lnTo>
                      <a:lnTo>
                        <a:pt x="724" y="78"/>
                      </a:lnTo>
                      <a:lnTo>
                        <a:pt x="683" y="25"/>
                      </a:lnTo>
                      <a:lnTo>
                        <a:pt x="760" y="0"/>
                      </a:lnTo>
                      <a:lnTo>
                        <a:pt x="801" y="57"/>
                      </a:lnTo>
                      <a:lnTo>
                        <a:pt x="867" y="25"/>
                      </a:lnTo>
                      <a:lnTo>
                        <a:pt x="990" y="25"/>
                      </a:lnTo>
                      <a:lnTo>
                        <a:pt x="958" y="89"/>
                      </a:lnTo>
                      <a:lnTo>
                        <a:pt x="1044" y="46"/>
                      </a:lnTo>
                      <a:lnTo>
                        <a:pt x="1109" y="57"/>
                      </a:lnTo>
                      <a:lnTo>
                        <a:pt x="1175" y="34"/>
                      </a:lnTo>
                      <a:lnTo>
                        <a:pt x="1198" y="66"/>
                      </a:lnTo>
                      <a:lnTo>
                        <a:pt x="1263" y="78"/>
                      </a:lnTo>
                      <a:lnTo>
                        <a:pt x="1208" y="101"/>
                      </a:lnTo>
                      <a:lnTo>
                        <a:pt x="1053" y="78"/>
                      </a:lnTo>
                      <a:lnTo>
                        <a:pt x="979" y="144"/>
                      </a:lnTo>
                      <a:lnTo>
                        <a:pt x="1021" y="164"/>
                      </a:lnTo>
                      <a:lnTo>
                        <a:pt x="1053" y="132"/>
                      </a:lnTo>
                      <a:lnTo>
                        <a:pt x="1121" y="132"/>
                      </a:lnTo>
                      <a:lnTo>
                        <a:pt x="1098" y="155"/>
                      </a:lnTo>
                      <a:lnTo>
                        <a:pt x="1131" y="132"/>
                      </a:lnTo>
                      <a:lnTo>
                        <a:pt x="1154" y="176"/>
                      </a:lnTo>
                      <a:lnTo>
                        <a:pt x="1208" y="132"/>
                      </a:lnTo>
                      <a:lnTo>
                        <a:pt x="1240" y="144"/>
                      </a:lnTo>
                      <a:lnTo>
                        <a:pt x="1198" y="211"/>
                      </a:lnTo>
                      <a:lnTo>
                        <a:pt x="1306" y="144"/>
                      </a:lnTo>
                      <a:lnTo>
                        <a:pt x="1373" y="132"/>
                      </a:lnTo>
                      <a:lnTo>
                        <a:pt x="1506" y="132"/>
                      </a:lnTo>
                      <a:lnTo>
                        <a:pt x="1492" y="155"/>
                      </a:lnTo>
                      <a:lnTo>
                        <a:pt x="1429" y="196"/>
                      </a:lnTo>
                      <a:lnTo>
                        <a:pt x="1349" y="164"/>
                      </a:lnTo>
                      <a:lnTo>
                        <a:pt x="1294" y="211"/>
                      </a:lnTo>
                      <a:lnTo>
                        <a:pt x="1349" y="218"/>
                      </a:lnTo>
                      <a:lnTo>
                        <a:pt x="1328" y="264"/>
                      </a:lnTo>
                      <a:lnTo>
                        <a:pt x="1294" y="264"/>
                      </a:lnTo>
                      <a:lnTo>
                        <a:pt x="1263" y="363"/>
                      </a:lnTo>
                      <a:lnTo>
                        <a:pt x="1349" y="374"/>
                      </a:lnTo>
                      <a:lnTo>
                        <a:pt x="1341" y="438"/>
                      </a:lnTo>
                      <a:lnTo>
                        <a:pt x="1251" y="438"/>
                      </a:lnTo>
                      <a:lnTo>
                        <a:pt x="1263" y="464"/>
                      </a:lnTo>
                      <a:lnTo>
                        <a:pt x="1294" y="484"/>
                      </a:lnTo>
                      <a:lnTo>
                        <a:pt x="1273" y="506"/>
                      </a:lnTo>
                      <a:lnTo>
                        <a:pt x="1251" y="527"/>
                      </a:lnTo>
                      <a:lnTo>
                        <a:pt x="1317" y="571"/>
                      </a:lnTo>
                      <a:lnTo>
                        <a:pt x="1263" y="613"/>
                      </a:lnTo>
                      <a:lnTo>
                        <a:pt x="1154" y="603"/>
                      </a:lnTo>
                      <a:lnTo>
                        <a:pt x="1175" y="657"/>
                      </a:lnTo>
                      <a:lnTo>
                        <a:pt x="1163" y="681"/>
                      </a:lnTo>
                      <a:lnTo>
                        <a:pt x="1240" y="702"/>
                      </a:lnTo>
                      <a:lnTo>
                        <a:pt x="1219" y="779"/>
                      </a:lnTo>
                      <a:lnTo>
                        <a:pt x="1154" y="725"/>
                      </a:lnTo>
                      <a:lnTo>
                        <a:pt x="1140" y="788"/>
                      </a:lnTo>
                      <a:lnTo>
                        <a:pt x="1208" y="823"/>
                      </a:lnTo>
                      <a:lnTo>
                        <a:pt x="999" y="910"/>
                      </a:lnTo>
                      <a:lnTo>
                        <a:pt x="958" y="877"/>
                      </a:lnTo>
                      <a:lnTo>
                        <a:pt x="922" y="922"/>
                      </a:lnTo>
                      <a:lnTo>
                        <a:pt x="890" y="933"/>
                      </a:lnTo>
                      <a:lnTo>
                        <a:pt x="890" y="987"/>
                      </a:lnTo>
                      <a:lnTo>
                        <a:pt x="824" y="1008"/>
                      </a:lnTo>
                      <a:lnTo>
                        <a:pt x="792" y="956"/>
                      </a:lnTo>
                      <a:lnTo>
                        <a:pt x="769" y="1008"/>
                      </a:lnTo>
                      <a:lnTo>
                        <a:pt x="724" y="1008"/>
                      </a:lnTo>
                      <a:lnTo>
                        <a:pt x="701" y="1040"/>
                      </a:lnTo>
                      <a:lnTo>
                        <a:pt x="745" y="1040"/>
                      </a:lnTo>
                      <a:lnTo>
                        <a:pt x="724" y="1120"/>
                      </a:lnTo>
                      <a:lnTo>
                        <a:pt x="670" y="1130"/>
                      </a:lnTo>
                      <a:lnTo>
                        <a:pt x="638" y="1281"/>
                      </a:lnTo>
                      <a:lnTo>
                        <a:pt x="584" y="1272"/>
                      </a:lnTo>
                      <a:lnTo>
                        <a:pt x="572" y="1227"/>
                      </a:lnTo>
                      <a:lnTo>
                        <a:pt x="517" y="1227"/>
                      </a:lnTo>
                      <a:lnTo>
                        <a:pt x="418" y="1096"/>
                      </a:lnTo>
                      <a:lnTo>
                        <a:pt x="472" y="1031"/>
                      </a:lnTo>
                      <a:lnTo>
                        <a:pt x="451" y="1008"/>
                      </a:lnTo>
                      <a:lnTo>
                        <a:pt x="396" y="1040"/>
                      </a:lnTo>
                      <a:lnTo>
                        <a:pt x="418" y="945"/>
                      </a:lnTo>
                      <a:lnTo>
                        <a:pt x="374" y="933"/>
                      </a:lnTo>
                      <a:lnTo>
                        <a:pt x="464" y="877"/>
                      </a:lnTo>
                      <a:lnTo>
                        <a:pt x="428" y="833"/>
                      </a:lnTo>
                      <a:lnTo>
                        <a:pt x="484" y="855"/>
                      </a:lnTo>
                      <a:lnTo>
                        <a:pt x="504" y="788"/>
                      </a:lnTo>
                      <a:lnTo>
                        <a:pt x="428" y="747"/>
                      </a:lnTo>
                      <a:lnTo>
                        <a:pt x="496" y="747"/>
                      </a:lnTo>
                      <a:lnTo>
                        <a:pt x="464" y="681"/>
                      </a:lnTo>
                      <a:lnTo>
                        <a:pt x="386" y="693"/>
                      </a:lnTo>
                      <a:lnTo>
                        <a:pt x="363" y="657"/>
                      </a:lnTo>
                      <a:lnTo>
                        <a:pt x="396" y="625"/>
                      </a:lnTo>
                      <a:lnTo>
                        <a:pt x="363" y="594"/>
                      </a:lnTo>
                      <a:lnTo>
                        <a:pt x="354" y="538"/>
                      </a:lnTo>
                      <a:lnTo>
                        <a:pt x="319" y="484"/>
                      </a:lnTo>
                      <a:lnTo>
                        <a:pt x="230" y="452"/>
                      </a:lnTo>
                      <a:lnTo>
                        <a:pt x="153" y="452"/>
                      </a:lnTo>
                      <a:lnTo>
                        <a:pt x="122" y="496"/>
                      </a:lnTo>
                      <a:lnTo>
                        <a:pt x="58" y="431"/>
                      </a:lnTo>
                      <a:lnTo>
                        <a:pt x="58" y="396"/>
                      </a:lnTo>
                      <a:lnTo>
                        <a:pt x="12" y="396"/>
                      </a:lnTo>
                      <a:lnTo>
                        <a:pt x="0" y="363"/>
                      </a:lnTo>
                      <a:lnTo>
                        <a:pt x="134" y="351"/>
                      </a:lnTo>
                      <a:lnTo>
                        <a:pt x="113" y="319"/>
                      </a:lnTo>
                      <a:lnTo>
                        <a:pt x="0" y="330"/>
                      </a:lnTo>
                      <a:lnTo>
                        <a:pt x="0" y="309"/>
                      </a:lnTo>
                      <a:lnTo>
                        <a:pt x="167" y="21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4" name="Freeform 90"/>
                <p:cNvSpPr>
                  <a:spLocks/>
                </p:cNvSpPr>
                <p:nvPr/>
              </p:nvSpPr>
              <p:spPr bwMode="auto">
                <a:xfrm>
                  <a:off x="3612" y="3046"/>
                  <a:ext cx="132" cy="262"/>
                </a:xfrm>
                <a:custGeom>
                  <a:avLst/>
                  <a:gdLst/>
                  <a:ahLst/>
                  <a:cxnLst>
                    <a:cxn ang="0">
                      <a:pos x="178" y="14"/>
                    </a:cxn>
                    <a:cxn ang="0">
                      <a:pos x="225" y="0"/>
                    </a:cxn>
                    <a:cxn ang="0">
                      <a:pos x="234" y="38"/>
                    </a:cxn>
                    <a:cxn ang="0">
                      <a:pos x="245" y="137"/>
                    </a:cxn>
                    <a:cxn ang="0">
                      <a:pos x="211" y="158"/>
                    </a:cxn>
                    <a:cxn ang="0">
                      <a:pos x="178" y="326"/>
                    </a:cxn>
                    <a:cxn ang="0">
                      <a:pos x="133" y="404"/>
                    </a:cxn>
                    <a:cxn ang="0">
                      <a:pos x="143" y="484"/>
                    </a:cxn>
                    <a:cxn ang="0">
                      <a:pos x="68" y="514"/>
                    </a:cxn>
                    <a:cxn ang="0">
                      <a:pos x="57" y="484"/>
                    </a:cxn>
                    <a:cxn ang="0">
                      <a:pos x="23" y="470"/>
                    </a:cxn>
                    <a:cxn ang="0">
                      <a:pos x="33" y="424"/>
                    </a:cxn>
                    <a:cxn ang="0">
                      <a:pos x="0" y="415"/>
                    </a:cxn>
                    <a:cxn ang="0">
                      <a:pos x="68" y="289"/>
                    </a:cxn>
                    <a:cxn ang="0">
                      <a:pos x="45" y="192"/>
                    </a:cxn>
                    <a:cxn ang="0">
                      <a:pos x="80" y="137"/>
                    </a:cxn>
                    <a:cxn ang="0">
                      <a:pos x="121" y="169"/>
                    </a:cxn>
                    <a:cxn ang="0">
                      <a:pos x="143" y="104"/>
                    </a:cxn>
                    <a:cxn ang="0">
                      <a:pos x="189" y="92"/>
                    </a:cxn>
                    <a:cxn ang="0">
                      <a:pos x="178" y="14"/>
                    </a:cxn>
                  </a:cxnLst>
                  <a:rect l="0" t="0" r="r" b="b"/>
                  <a:pathLst>
                    <a:path w="245" h="514">
                      <a:moveTo>
                        <a:pt x="178" y="14"/>
                      </a:moveTo>
                      <a:lnTo>
                        <a:pt x="225" y="0"/>
                      </a:lnTo>
                      <a:lnTo>
                        <a:pt x="234" y="38"/>
                      </a:lnTo>
                      <a:lnTo>
                        <a:pt x="245" y="137"/>
                      </a:lnTo>
                      <a:lnTo>
                        <a:pt x="211" y="158"/>
                      </a:lnTo>
                      <a:lnTo>
                        <a:pt x="178" y="326"/>
                      </a:lnTo>
                      <a:lnTo>
                        <a:pt x="133" y="404"/>
                      </a:lnTo>
                      <a:lnTo>
                        <a:pt x="143" y="484"/>
                      </a:lnTo>
                      <a:lnTo>
                        <a:pt x="68" y="514"/>
                      </a:lnTo>
                      <a:lnTo>
                        <a:pt x="57" y="484"/>
                      </a:lnTo>
                      <a:lnTo>
                        <a:pt x="23" y="470"/>
                      </a:lnTo>
                      <a:lnTo>
                        <a:pt x="33" y="424"/>
                      </a:lnTo>
                      <a:lnTo>
                        <a:pt x="0" y="415"/>
                      </a:lnTo>
                      <a:lnTo>
                        <a:pt x="68" y="289"/>
                      </a:lnTo>
                      <a:lnTo>
                        <a:pt x="45" y="192"/>
                      </a:lnTo>
                      <a:lnTo>
                        <a:pt x="80" y="137"/>
                      </a:lnTo>
                      <a:lnTo>
                        <a:pt x="121" y="169"/>
                      </a:lnTo>
                      <a:lnTo>
                        <a:pt x="143" y="104"/>
                      </a:lnTo>
                      <a:lnTo>
                        <a:pt x="189" y="92"/>
                      </a:lnTo>
                      <a:lnTo>
                        <a:pt x="178" y="1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5" name="Freeform 91"/>
                <p:cNvSpPr>
                  <a:spLocks/>
                </p:cNvSpPr>
                <p:nvPr/>
              </p:nvSpPr>
              <p:spPr bwMode="auto">
                <a:xfrm>
                  <a:off x="3402" y="2123"/>
                  <a:ext cx="103" cy="98"/>
                </a:xfrm>
                <a:custGeom>
                  <a:avLst/>
                  <a:gdLst/>
                  <a:ahLst/>
                  <a:cxnLst>
                    <a:cxn ang="0">
                      <a:pos x="18" y="0"/>
                    </a:cxn>
                    <a:cxn ang="0">
                      <a:pos x="0" y="128"/>
                    </a:cxn>
                    <a:cxn ang="0">
                      <a:pos x="63" y="193"/>
                    </a:cxn>
                    <a:cxn ang="0">
                      <a:pos x="193" y="171"/>
                    </a:cxn>
                    <a:cxn ang="0">
                      <a:pos x="193" y="0"/>
                    </a:cxn>
                    <a:cxn ang="0">
                      <a:pos x="18" y="0"/>
                    </a:cxn>
                  </a:cxnLst>
                  <a:rect l="0" t="0" r="r" b="b"/>
                  <a:pathLst>
                    <a:path w="193" h="193">
                      <a:moveTo>
                        <a:pt x="18" y="0"/>
                      </a:moveTo>
                      <a:lnTo>
                        <a:pt x="0" y="128"/>
                      </a:lnTo>
                      <a:lnTo>
                        <a:pt x="63" y="193"/>
                      </a:lnTo>
                      <a:lnTo>
                        <a:pt x="193" y="171"/>
                      </a:lnTo>
                      <a:lnTo>
                        <a:pt x="193" y="0"/>
                      </a:lnTo>
                      <a:lnTo>
                        <a:pt x="18"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6" name="Freeform 92"/>
                <p:cNvSpPr>
                  <a:spLocks/>
                </p:cNvSpPr>
                <p:nvPr/>
              </p:nvSpPr>
              <p:spPr bwMode="auto">
                <a:xfrm>
                  <a:off x="3415" y="2132"/>
                  <a:ext cx="490" cy="463"/>
                </a:xfrm>
                <a:custGeom>
                  <a:avLst/>
                  <a:gdLst/>
                  <a:ahLst/>
                  <a:cxnLst>
                    <a:cxn ang="0">
                      <a:pos x="0" y="236"/>
                    </a:cxn>
                    <a:cxn ang="0">
                      <a:pos x="90" y="343"/>
                    </a:cxn>
                    <a:cxn ang="0">
                      <a:pos x="175" y="429"/>
                    </a:cxn>
                    <a:cxn ang="0">
                      <a:pos x="214" y="494"/>
                    </a:cxn>
                    <a:cxn ang="0">
                      <a:pos x="293" y="559"/>
                    </a:cxn>
                    <a:cxn ang="0">
                      <a:pos x="282" y="606"/>
                    </a:cxn>
                    <a:cxn ang="0">
                      <a:pos x="303" y="627"/>
                    </a:cxn>
                    <a:cxn ang="0">
                      <a:pos x="365" y="683"/>
                    </a:cxn>
                    <a:cxn ang="0">
                      <a:pos x="419" y="888"/>
                    </a:cxn>
                    <a:cxn ang="0">
                      <a:pos x="475" y="907"/>
                    </a:cxn>
                    <a:cxn ang="0">
                      <a:pos x="510" y="865"/>
                    </a:cxn>
                    <a:cxn ang="0">
                      <a:pos x="576" y="888"/>
                    </a:cxn>
                    <a:cxn ang="0">
                      <a:pos x="588" y="845"/>
                    </a:cxn>
                    <a:cxn ang="0">
                      <a:pos x="677" y="845"/>
                    </a:cxn>
                    <a:cxn ang="0">
                      <a:pos x="668" y="787"/>
                    </a:cxn>
                    <a:cxn ang="0">
                      <a:pos x="709" y="762"/>
                    </a:cxn>
                    <a:cxn ang="0">
                      <a:pos x="735" y="796"/>
                    </a:cxn>
                    <a:cxn ang="0">
                      <a:pos x="768" y="740"/>
                    </a:cxn>
                    <a:cxn ang="0">
                      <a:pos x="815" y="719"/>
                    </a:cxn>
                    <a:cxn ang="0">
                      <a:pos x="837" y="708"/>
                    </a:cxn>
                    <a:cxn ang="0">
                      <a:pos x="822" y="651"/>
                    </a:cxn>
                    <a:cxn ang="0">
                      <a:pos x="892" y="627"/>
                    </a:cxn>
                    <a:cxn ang="0">
                      <a:pos x="913" y="574"/>
                    </a:cxn>
                    <a:cxn ang="0">
                      <a:pos x="822" y="482"/>
                    </a:cxn>
                    <a:cxn ang="0">
                      <a:pos x="780" y="482"/>
                    </a:cxn>
                    <a:cxn ang="0">
                      <a:pos x="747" y="459"/>
                    </a:cxn>
                    <a:cxn ang="0">
                      <a:pos x="632" y="428"/>
                    </a:cxn>
                    <a:cxn ang="0">
                      <a:pos x="588" y="366"/>
                    </a:cxn>
                    <a:cxn ang="0">
                      <a:pos x="495" y="324"/>
                    </a:cxn>
                    <a:cxn ang="0">
                      <a:pos x="542" y="279"/>
                    </a:cxn>
                    <a:cxn ang="0">
                      <a:pos x="517" y="224"/>
                    </a:cxn>
                    <a:cxn ang="0">
                      <a:pos x="588" y="193"/>
                    </a:cxn>
                    <a:cxn ang="0">
                      <a:pos x="453" y="123"/>
                    </a:cxn>
                    <a:cxn ang="0">
                      <a:pos x="373" y="33"/>
                    </a:cxn>
                    <a:cxn ang="0">
                      <a:pos x="303" y="19"/>
                    </a:cxn>
                    <a:cxn ang="0">
                      <a:pos x="214" y="0"/>
                    </a:cxn>
                    <a:cxn ang="0">
                      <a:pos x="161" y="45"/>
                    </a:cxn>
                    <a:cxn ang="0">
                      <a:pos x="161" y="108"/>
                    </a:cxn>
                    <a:cxn ang="0">
                      <a:pos x="193" y="108"/>
                    </a:cxn>
                    <a:cxn ang="0">
                      <a:pos x="66" y="122"/>
                    </a:cxn>
                    <a:cxn ang="0">
                      <a:pos x="32" y="224"/>
                    </a:cxn>
                    <a:cxn ang="0">
                      <a:pos x="0" y="236"/>
                    </a:cxn>
                  </a:cxnLst>
                  <a:rect l="0" t="0" r="r" b="b"/>
                  <a:pathLst>
                    <a:path w="913" h="907">
                      <a:moveTo>
                        <a:pt x="0" y="236"/>
                      </a:moveTo>
                      <a:lnTo>
                        <a:pt x="90" y="343"/>
                      </a:lnTo>
                      <a:lnTo>
                        <a:pt x="175" y="429"/>
                      </a:lnTo>
                      <a:lnTo>
                        <a:pt x="214" y="494"/>
                      </a:lnTo>
                      <a:lnTo>
                        <a:pt x="293" y="559"/>
                      </a:lnTo>
                      <a:lnTo>
                        <a:pt x="282" y="606"/>
                      </a:lnTo>
                      <a:lnTo>
                        <a:pt x="303" y="627"/>
                      </a:lnTo>
                      <a:lnTo>
                        <a:pt x="365" y="683"/>
                      </a:lnTo>
                      <a:lnTo>
                        <a:pt x="419" y="888"/>
                      </a:lnTo>
                      <a:lnTo>
                        <a:pt x="475" y="907"/>
                      </a:lnTo>
                      <a:lnTo>
                        <a:pt x="510" y="865"/>
                      </a:lnTo>
                      <a:lnTo>
                        <a:pt x="576" y="888"/>
                      </a:lnTo>
                      <a:lnTo>
                        <a:pt x="588" y="845"/>
                      </a:lnTo>
                      <a:lnTo>
                        <a:pt x="677" y="845"/>
                      </a:lnTo>
                      <a:lnTo>
                        <a:pt x="668" y="787"/>
                      </a:lnTo>
                      <a:lnTo>
                        <a:pt x="709" y="762"/>
                      </a:lnTo>
                      <a:lnTo>
                        <a:pt x="735" y="796"/>
                      </a:lnTo>
                      <a:lnTo>
                        <a:pt x="768" y="740"/>
                      </a:lnTo>
                      <a:lnTo>
                        <a:pt x="815" y="719"/>
                      </a:lnTo>
                      <a:lnTo>
                        <a:pt x="837" y="708"/>
                      </a:lnTo>
                      <a:lnTo>
                        <a:pt x="822" y="651"/>
                      </a:lnTo>
                      <a:lnTo>
                        <a:pt x="892" y="627"/>
                      </a:lnTo>
                      <a:lnTo>
                        <a:pt x="913" y="574"/>
                      </a:lnTo>
                      <a:lnTo>
                        <a:pt x="822" y="482"/>
                      </a:lnTo>
                      <a:lnTo>
                        <a:pt x="780" y="482"/>
                      </a:lnTo>
                      <a:lnTo>
                        <a:pt x="747" y="459"/>
                      </a:lnTo>
                      <a:lnTo>
                        <a:pt x="632" y="428"/>
                      </a:lnTo>
                      <a:lnTo>
                        <a:pt x="588" y="366"/>
                      </a:lnTo>
                      <a:lnTo>
                        <a:pt x="495" y="324"/>
                      </a:lnTo>
                      <a:lnTo>
                        <a:pt x="542" y="279"/>
                      </a:lnTo>
                      <a:lnTo>
                        <a:pt x="517" y="224"/>
                      </a:lnTo>
                      <a:lnTo>
                        <a:pt x="588" y="193"/>
                      </a:lnTo>
                      <a:lnTo>
                        <a:pt x="453" y="123"/>
                      </a:lnTo>
                      <a:lnTo>
                        <a:pt x="373" y="33"/>
                      </a:lnTo>
                      <a:lnTo>
                        <a:pt x="303" y="19"/>
                      </a:lnTo>
                      <a:lnTo>
                        <a:pt x="214" y="0"/>
                      </a:lnTo>
                      <a:lnTo>
                        <a:pt x="161" y="45"/>
                      </a:lnTo>
                      <a:lnTo>
                        <a:pt x="161" y="108"/>
                      </a:lnTo>
                      <a:lnTo>
                        <a:pt x="193" y="108"/>
                      </a:lnTo>
                      <a:lnTo>
                        <a:pt x="66" y="122"/>
                      </a:lnTo>
                      <a:lnTo>
                        <a:pt x="32" y="224"/>
                      </a:lnTo>
                      <a:lnTo>
                        <a:pt x="0" y="23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7" name="Freeform 93"/>
                <p:cNvSpPr>
                  <a:spLocks/>
                </p:cNvSpPr>
                <p:nvPr/>
              </p:nvSpPr>
              <p:spPr bwMode="auto">
                <a:xfrm>
                  <a:off x="3614" y="2068"/>
                  <a:ext cx="328" cy="310"/>
                </a:xfrm>
                <a:custGeom>
                  <a:avLst/>
                  <a:gdLst/>
                  <a:ahLst/>
                  <a:cxnLst>
                    <a:cxn ang="0">
                      <a:pos x="0" y="12"/>
                    </a:cxn>
                    <a:cxn ang="0">
                      <a:pos x="33" y="113"/>
                    </a:cxn>
                    <a:cxn ang="0">
                      <a:pos x="13" y="160"/>
                    </a:cxn>
                    <a:cxn ang="0">
                      <a:pos x="46" y="235"/>
                    </a:cxn>
                    <a:cxn ang="0">
                      <a:pos x="169" y="320"/>
                    </a:cxn>
                    <a:cxn ang="0">
                      <a:pos x="144" y="396"/>
                    </a:cxn>
                    <a:cxn ang="0">
                      <a:pos x="184" y="418"/>
                    </a:cxn>
                    <a:cxn ang="0">
                      <a:pos x="259" y="508"/>
                    </a:cxn>
                    <a:cxn ang="0">
                      <a:pos x="374" y="555"/>
                    </a:cxn>
                    <a:cxn ang="0">
                      <a:pos x="395" y="520"/>
                    </a:cxn>
                    <a:cxn ang="0">
                      <a:pos x="564" y="609"/>
                    </a:cxn>
                    <a:cxn ang="0">
                      <a:pos x="588" y="555"/>
                    </a:cxn>
                    <a:cxn ang="0">
                      <a:pos x="609" y="543"/>
                    </a:cxn>
                    <a:cxn ang="0">
                      <a:pos x="597" y="520"/>
                    </a:cxn>
                    <a:cxn ang="0">
                      <a:pos x="588" y="473"/>
                    </a:cxn>
                    <a:cxn ang="0">
                      <a:pos x="564" y="418"/>
                    </a:cxn>
                    <a:cxn ang="0">
                      <a:pos x="529" y="386"/>
                    </a:cxn>
                    <a:cxn ang="0">
                      <a:pos x="552" y="341"/>
                    </a:cxn>
                    <a:cxn ang="0">
                      <a:pos x="508" y="271"/>
                    </a:cxn>
                    <a:cxn ang="0">
                      <a:pos x="529" y="193"/>
                    </a:cxn>
                    <a:cxn ang="0">
                      <a:pos x="564" y="33"/>
                    </a:cxn>
                    <a:cxn ang="0">
                      <a:pos x="336" y="39"/>
                    </a:cxn>
                    <a:cxn ang="0">
                      <a:pos x="268" y="62"/>
                    </a:cxn>
                    <a:cxn ang="0">
                      <a:pos x="229" y="60"/>
                    </a:cxn>
                    <a:cxn ang="0">
                      <a:pos x="190" y="6"/>
                    </a:cxn>
                    <a:cxn ang="0">
                      <a:pos x="80" y="44"/>
                    </a:cxn>
                    <a:cxn ang="0">
                      <a:pos x="13" y="0"/>
                    </a:cxn>
                    <a:cxn ang="0">
                      <a:pos x="0" y="12"/>
                    </a:cxn>
                  </a:cxnLst>
                  <a:rect l="0" t="0" r="r" b="b"/>
                  <a:pathLst>
                    <a:path w="609" h="609">
                      <a:moveTo>
                        <a:pt x="0" y="12"/>
                      </a:moveTo>
                      <a:lnTo>
                        <a:pt x="33" y="113"/>
                      </a:lnTo>
                      <a:lnTo>
                        <a:pt x="13" y="160"/>
                      </a:lnTo>
                      <a:lnTo>
                        <a:pt x="46" y="235"/>
                      </a:lnTo>
                      <a:lnTo>
                        <a:pt x="169" y="320"/>
                      </a:lnTo>
                      <a:lnTo>
                        <a:pt x="144" y="396"/>
                      </a:lnTo>
                      <a:lnTo>
                        <a:pt x="184" y="418"/>
                      </a:lnTo>
                      <a:lnTo>
                        <a:pt x="259" y="508"/>
                      </a:lnTo>
                      <a:lnTo>
                        <a:pt x="374" y="555"/>
                      </a:lnTo>
                      <a:lnTo>
                        <a:pt x="395" y="520"/>
                      </a:lnTo>
                      <a:lnTo>
                        <a:pt x="564" y="609"/>
                      </a:lnTo>
                      <a:lnTo>
                        <a:pt x="588" y="555"/>
                      </a:lnTo>
                      <a:lnTo>
                        <a:pt x="609" y="543"/>
                      </a:lnTo>
                      <a:lnTo>
                        <a:pt x="597" y="520"/>
                      </a:lnTo>
                      <a:lnTo>
                        <a:pt x="588" y="473"/>
                      </a:lnTo>
                      <a:lnTo>
                        <a:pt x="564" y="418"/>
                      </a:lnTo>
                      <a:lnTo>
                        <a:pt x="529" y="386"/>
                      </a:lnTo>
                      <a:lnTo>
                        <a:pt x="552" y="341"/>
                      </a:lnTo>
                      <a:lnTo>
                        <a:pt x="508" y="271"/>
                      </a:lnTo>
                      <a:lnTo>
                        <a:pt x="529" y="193"/>
                      </a:lnTo>
                      <a:lnTo>
                        <a:pt x="564" y="33"/>
                      </a:lnTo>
                      <a:lnTo>
                        <a:pt x="336" y="39"/>
                      </a:lnTo>
                      <a:lnTo>
                        <a:pt x="268" y="62"/>
                      </a:lnTo>
                      <a:lnTo>
                        <a:pt x="229" y="60"/>
                      </a:lnTo>
                      <a:lnTo>
                        <a:pt x="190" y="6"/>
                      </a:lnTo>
                      <a:lnTo>
                        <a:pt x="80" y="44"/>
                      </a:lnTo>
                      <a:lnTo>
                        <a:pt x="13" y="0"/>
                      </a:lnTo>
                      <a:lnTo>
                        <a:pt x="0" y="1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8" name="Freeform 94"/>
                <p:cNvSpPr>
                  <a:spLocks/>
                </p:cNvSpPr>
                <p:nvPr/>
              </p:nvSpPr>
              <p:spPr bwMode="auto">
                <a:xfrm>
                  <a:off x="3848" y="2024"/>
                  <a:ext cx="723" cy="579"/>
                </a:xfrm>
                <a:custGeom>
                  <a:avLst/>
                  <a:gdLst/>
                  <a:ahLst/>
                  <a:cxnLst>
                    <a:cxn ang="0">
                      <a:pos x="164" y="553"/>
                    </a:cxn>
                    <a:cxn ang="0">
                      <a:pos x="252" y="562"/>
                    </a:cxn>
                    <a:cxn ang="0">
                      <a:pos x="345" y="597"/>
                    </a:cxn>
                    <a:cxn ang="0">
                      <a:pos x="368" y="652"/>
                    </a:cxn>
                    <a:cxn ang="0">
                      <a:pos x="468" y="699"/>
                    </a:cxn>
                    <a:cxn ang="0">
                      <a:pos x="513" y="640"/>
                    </a:cxn>
                    <a:cxn ang="0">
                      <a:pos x="557" y="900"/>
                    </a:cxn>
                    <a:cxn ang="0">
                      <a:pos x="647" y="1135"/>
                    </a:cxn>
                    <a:cxn ang="0">
                      <a:pos x="727" y="1090"/>
                    </a:cxn>
                    <a:cxn ang="0">
                      <a:pos x="797" y="835"/>
                    </a:cxn>
                    <a:cxn ang="0">
                      <a:pos x="929" y="753"/>
                    </a:cxn>
                    <a:cxn ang="0">
                      <a:pos x="1009" y="663"/>
                    </a:cxn>
                    <a:cxn ang="0">
                      <a:pos x="1064" y="722"/>
                    </a:cxn>
                    <a:cxn ang="0">
                      <a:pos x="1166" y="866"/>
                    </a:cxn>
                    <a:cxn ang="0">
                      <a:pos x="1290" y="844"/>
                    </a:cxn>
                    <a:cxn ang="0">
                      <a:pos x="1346" y="685"/>
                    </a:cxn>
                    <a:cxn ang="0">
                      <a:pos x="1302" y="584"/>
                    </a:cxn>
                    <a:cxn ang="0">
                      <a:pos x="1269" y="473"/>
                    </a:cxn>
                    <a:cxn ang="0">
                      <a:pos x="1153" y="348"/>
                    </a:cxn>
                    <a:cxn ang="0">
                      <a:pos x="987" y="404"/>
                    </a:cxn>
                    <a:cxn ang="0">
                      <a:pos x="929" y="480"/>
                    </a:cxn>
                    <a:cxn ang="0">
                      <a:pos x="774" y="473"/>
                    </a:cxn>
                    <a:cxn ang="0">
                      <a:pos x="670" y="417"/>
                    </a:cxn>
                    <a:cxn ang="0">
                      <a:pos x="628" y="304"/>
                    </a:cxn>
                    <a:cxn ang="0">
                      <a:pos x="682" y="245"/>
                    </a:cxn>
                    <a:cxn ang="0">
                      <a:pos x="694" y="132"/>
                    </a:cxn>
                    <a:cxn ang="0">
                      <a:pos x="502" y="69"/>
                    </a:cxn>
                    <a:cxn ang="0">
                      <a:pos x="391" y="9"/>
                    </a:cxn>
                    <a:cxn ang="0">
                      <a:pos x="345" y="69"/>
                    </a:cxn>
                    <a:cxn ang="0">
                      <a:pos x="276" y="55"/>
                    </a:cxn>
                    <a:cxn ang="0">
                      <a:pos x="197" y="110"/>
                    </a:cxn>
                    <a:cxn ang="0">
                      <a:pos x="104" y="146"/>
                    </a:cxn>
                    <a:cxn ang="0">
                      <a:pos x="0" y="502"/>
                    </a:cxn>
                  </a:cxnLst>
                  <a:rect l="0" t="0" r="r" b="b"/>
                  <a:pathLst>
                    <a:path w="1346" h="1135">
                      <a:moveTo>
                        <a:pt x="140" y="553"/>
                      </a:moveTo>
                      <a:lnTo>
                        <a:pt x="164" y="553"/>
                      </a:lnTo>
                      <a:lnTo>
                        <a:pt x="197" y="527"/>
                      </a:lnTo>
                      <a:lnTo>
                        <a:pt x="252" y="562"/>
                      </a:lnTo>
                      <a:lnTo>
                        <a:pt x="345" y="562"/>
                      </a:lnTo>
                      <a:lnTo>
                        <a:pt x="345" y="597"/>
                      </a:lnTo>
                      <a:lnTo>
                        <a:pt x="422" y="609"/>
                      </a:lnTo>
                      <a:lnTo>
                        <a:pt x="368" y="652"/>
                      </a:lnTo>
                      <a:lnTo>
                        <a:pt x="412" y="699"/>
                      </a:lnTo>
                      <a:lnTo>
                        <a:pt x="468" y="699"/>
                      </a:lnTo>
                      <a:lnTo>
                        <a:pt x="480" y="640"/>
                      </a:lnTo>
                      <a:lnTo>
                        <a:pt x="513" y="640"/>
                      </a:lnTo>
                      <a:lnTo>
                        <a:pt x="513" y="875"/>
                      </a:lnTo>
                      <a:lnTo>
                        <a:pt x="557" y="900"/>
                      </a:lnTo>
                      <a:lnTo>
                        <a:pt x="557" y="1002"/>
                      </a:lnTo>
                      <a:lnTo>
                        <a:pt x="647" y="1135"/>
                      </a:lnTo>
                      <a:lnTo>
                        <a:pt x="694" y="1090"/>
                      </a:lnTo>
                      <a:lnTo>
                        <a:pt x="727" y="1090"/>
                      </a:lnTo>
                      <a:lnTo>
                        <a:pt x="736" y="900"/>
                      </a:lnTo>
                      <a:lnTo>
                        <a:pt x="797" y="835"/>
                      </a:lnTo>
                      <a:lnTo>
                        <a:pt x="884" y="753"/>
                      </a:lnTo>
                      <a:lnTo>
                        <a:pt x="929" y="753"/>
                      </a:lnTo>
                      <a:lnTo>
                        <a:pt x="952" y="663"/>
                      </a:lnTo>
                      <a:lnTo>
                        <a:pt x="1009" y="663"/>
                      </a:lnTo>
                      <a:lnTo>
                        <a:pt x="1032" y="618"/>
                      </a:lnTo>
                      <a:lnTo>
                        <a:pt x="1064" y="722"/>
                      </a:lnTo>
                      <a:lnTo>
                        <a:pt x="1153" y="764"/>
                      </a:lnTo>
                      <a:lnTo>
                        <a:pt x="1166" y="866"/>
                      </a:lnTo>
                      <a:lnTo>
                        <a:pt x="1234" y="821"/>
                      </a:lnTo>
                      <a:lnTo>
                        <a:pt x="1290" y="844"/>
                      </a:lnTo>
                      <a:lnTo>
                        <a:pt x="1279" y="764"/>
                      </a:lnTo>
                      <a:lnTo>
                        <a:pt x="1346" y="685"/>
                      </a:lnTo>
                      <a:lnTo>
                        <a:pt x="1290" y="652"/>
                      </a:lnTo>
                      <a:lnTo>
                        <a:pt x="1302" y="584"/>
                      </a:lnTo>
                      <a:lnTo>
                        <a:pt x="1234" y="584"/>
                      </a:lnTo>
                      <a:lnTo>
                        <a:pt x="1269" y="473"/>
                      </a:lnTo>
                      <a:lnTo>
                        <a:pt x="1166" y="395"/>
                      </a:lnTo>
                      <a:lnTo>
                        <a:pt x="1153" y="348"/>
                      </a:lnTo>
                      <a:lnTo>
                        <a:pt x="1044" y="437"/>
                      </a:lnTo>
                      <a:lnTo>
                        <a:pt x="987" y="404"/>
                      </a:lnTo>
                      <a:lnTo>
                        <a:pt x="929" y="426"/>
                      </a:lnTo>
                      <a:lnTo>
                        <a:pt x="929" y="480"/>
                      </a:lnTo>
                      <a:lnTo>
                        <a:pt x="884" y="508"/>
                      </a:lnTo>
                      <a:lnTo>
                        <a:pt x="774" y="473"/>
                      </a:lnTo>
                      <a:lnTo>
                        <a:pt x="736" y="426"/>
                      </a:lnTo>
                      <a:lnTo>
                        <a:pt x="670" y="417"/>
                      </a:lnTo>
                      <a:lnTo>
                        <a:pt x="694" y="360"/>
                      </a:lnTo>
                      <a:lnTo>
                        <a:pt x="628" y="304"/>
                      </a:lnTo>
                      <a:lnTo>
                        <a:pt x="637" y="257"/>
                      </a:lnTo>
                      <a:lnTo>
                        <a:pt x="682" y="245"/>
                      </a:lnTo>
                      <a:lnTo>
                        <a:pt x="647" y="212"/>
                      </a:lnTo>
                      <a:lnTo>
                        <a:pt x="694" y="132"/>
                      </a:lnTo>
                      <a:lnTo>
                        <a:pt x="581" y="167"/>
                      </a:lnTo>
                      <a:lnTo>
                        <a:pt x="502" y="69"/>
                      </a:lnTo>
                      <a:lnTo>
                        <a:pt x="422" y="78"/>
                      </a:lnTo>
                      <a:lnTo>
                        <a:pt x="391" y="9"/>
                      </a:lnTo>
                      <a:lnTo>
                        <a:pt x="368" y="0"/>
                      </a:lnTo>
                      <a:lnTo>
                        <a:pt x="345" y="69"/>
                      </a:lnTo>
                      <a:lnTo>
                        <a:pt x="299" y="78"/>
                      </a:lnTo>
                      <a:lnTo>
                        <a:pt x="276" y="55"/>
                      </a:lnTo>
                      <a:lnTo>
                        <a:pt x="209" y="78"/>
                      </a:lnTo>
                      <a:lnTo>
                        <a:pt x="197" y="110"/>
                      </a:lnTo>
                      <a:lnTo>
                        <a:pt x="155" y="110"/>
                      </a:lnTo>
                      <a:lnTo>
                        <a:pt x="104" y="146"/>
                      </a:lnTo>
                      <a:lnTo>
                        <a:pt x="96" y="212"/>
                      </a:lnTo>
                      <a:lnTo>
                        <a:pt x="0" y="502"/>
                      </a:lnTo>
                      <a:lnTo>
                        <a:pt x="140" y="55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09" name="Freeform 95"/>
                <p:cNvSpPr>
                  <a:spLocks/>
                </p:cNvSpPr>
                <p:nvPr/>
              </p:nvSpPr>
              <p:spPr bwMode="auto">
                <a:xfrm>
                  <a:off x="4517" y="2329"/>
                  <a:ext cx="224" cy="424"/>
                </a:xfrm>
                <a:custGeom>
                  <a:avLst/>
                  <a:gdLst/>
                  <a:ahLst/>
                  <a:cxnLst>
                    <a:cxn ang="0">
                      <a:pos x="89" y="88"/>
                    </a:cxn>
                    <a:cxn ang="0">
                      <a:pos x="121" y="43"/>
                    </a:cxn>
                    <a:cxn ang="0">
                      <a:pos x="166" y="43"/>
                    </a:cxn>
                    <a:cxn ang="0">
                      <a:pos x="213" y="0"/>
                    </a:cxn>
                    <a:cxn ang="0">
                      <a:pos x="236" y="12"/>
                    </a:cxn>
                    <a:cxn ang="0">
                      <a:pos x="281" y="55"/>
                    </a:cxn>
                    <a:cxn ang="0">
                      <a:pos x="316" y="102"/>
                    </a:cxn>
                    <a:cxn ang="0">
                      <a:pos x="248" y="156"/>
                    </a:cxn>
                    <a:cxn ang="0">
                      <a:pos x="248" y="156"/>
                    </a:cxn>
                    <a:cxn ang="0">
                      <a:pos x="361" y="303"/>
                    </a:cxn>
                    <a:cxn ang="0">
                      <a:pos x="361" y="334"/>
                    </a:cxn>
                    <a:cxn ang="0">
                      <a:pos x="415" y="370"/>
                    </a:cxn>
                    <a:cxn ang="0">
                      <a:pos x="361" y="461"/>
                    </a:cxn>
                    <a:cxn ang="0">
                      <a:pos x="304" y="461"/>
                    </a:cxn>
                    <a:cxn ang="0">
                      <a:pos x="304" y="527"/>
                    </a:cxn>
                    <a:cxn ang="0">
                      <a:pos x="248" y="527"/>
                    </a:cxn>
                    <a:cxn ang="0">
                      <a:pos x="213" y="438"/>
                    </a:cxn>
                    <a:cxn ang="0">
                      <a:pos x="159" y="416"/>
                    </a:cxn>
                    <a:cxn ang="0">
                      <a:pos x="113" y="370"/>
                    </a:cxn>
                    <a:cxn ang="0">
                      <a:pos x="79" y="493"/>
                    </a:cxn>
                    <a:cxn ang="0">
                      <a:pos x="135" y="527"/>
                    </a:cxn>
                    <a:cxn ang="0">
                      <a:pos x="148" y="606"/>
                    </a:cxn>
                    <a:cxn ang="0">
                      <a:pos x="213" y="664"/>
                    </a:cxn>
                    <a:cxn ang="0">
                      <a:pos x="227" y="752"/>
                    </a:cxn>
                    <a:cxn ang="0">
                      <a:pos x="258" y="799"/>
                    </a:cxn>
                    <a:cxn ang="0">
                      <a:pos x="227" y="832"/>
                    </a:cxn>
                    <a:cxn ang="0">
                      <a:pos x="159" y="761"/>
                    </a:cxn>
                    <a:cxn ang="0">
                      <a:pos x="113" y="642"/>
                    </a:cxn>
                    <a:cxn ang="0">
                      <a:pos x="33" y="574"/>
                    </a:cxn>
                    <a:cxn ang="0">
                      <a:pos x="56" y="527"/>
                    </a:cxn>
                    <a:cxn ang="0">
                      <a:pos x="44" y="325"/>
                    </a:cxn>
                    <a:cxn ang="0">
                      <a:pos x="0" y="334"/>
                    </a:cxn>
                    <a:cxn ang="0">
                      <a:pos x="12" y="247"/>
                    </a:cxn>
                    <a:cxn ang="0">
                      <a:pos x="33" y="202"/>
                    </a:cxn>
                    <a:cxn ang="0">
                      <a:pos x="56" y="144"/>
                    </a:cxn>
                    <a:cxn ang="0">
                      <a:pos x="68" y="111"/>
                    </a:cxn>
                    <a:cxn ang="0">
                      <a:pos x="89" y="88"/>
                    </a:cxn>
                  </a:cxnLst>
                  <a:rect l="0" t="0" r="r" b="b"/>
                  <a:pathLst>
                    <a:path w="415" h="832">
                      <a:moveTo>
                        <a:pt x="89" y="88"/>
                      </a:moveTo>
                      <a:lnTo>
                        <a:pt x="121" y="43"/>
                      </a:lnTo>
                      <a:lnTo>
                        <a:pt x="166" y="43"/>
                      </a:lnTo>
                      <a:lnTo>
                        <a:pt x="213" y="0"/>
                      </a:lnTo>
                      <a:lnTo>
                        <a:pt x="236" y="12"/>
                      </a:lnTo>
                      <a:lnTo>
                        <a:pt x="281" y="55"/>
                      </a:lnTo>
                      <a:lnTo>
                        <a:pt x="316" y="102"/>
                      </a:lnTo>
                      <a:lnTo>
                        <a:pt x="248" y="156"/>
                      </a:lnTo>
                      <a:lnTo>
                        <a:pt x="248" y="156"/>
                      </a:lnTo>
                      <a:lnTo>
                        <a:pt x="361" y="303"/>
                      </a:lnTo>
                      <a:lnTo>
                        <a:pt x="361" y="334"/>
                      </a:lnTo>
                      <a:lnTo>
                        <a:pt x="415" y="370"/>
                      </a:lnTo>
                      <a:lnTo>
                        <a:pt x="361" y="461"/>
                      </a:lnTo>
                      <a:lnTo>
                        <a:pt x="304" y="461"/>
                      </a:lnTo>
                      <a:lnTo>
                        <a:pt x="304" y="527"/>
                      </a:lnTo>
                      <a:lnTo>
                        <a:pt x="248" y="527"/>
                      </a:lnTo>
                      <a:lnTo>
                        <a:pt x="213" y="438"/>
                      </a:lnTo>
                      <a:lnTo>
                        <a:pt x="159" y="416"/>
                      </a:lnTo>
                      <a:lnTo>
                        <a:pt x="113" y="370"/>
                      </a:lnTo>
                      <a:lnTo>
                        <a:pt x="79" y="493"/>
                      </a:lnTo>
                      <a:lnTo>
                        <a:pt x="135" y="527"/>
                      </a:lnTo>
                      <a:lnTo>
                        <a:pt x="148" y="606"/>
                      </a:lnTo>
                      <a:lnTo>
                        <a:pt x="213" y="664"/>
                      </a:lnTo>
                      <a:lnTo>
                        <a:pt x="227" y="752"/>
                      </a:lnTo>
                      <a:lnTo>
                        <a:pt x="258" y="799"/>
                      </a:lnTo>
                      <a:lnTo>
                        <a:pt x="227" y="832"/>
                      </a:lnTo>
                      <a:lnTo>
                        <a:pt x="159" y="761"/>
                      </a:lnTo>
                      <a:lnTo>
                        <a:pt x="113" y="642"/>
                      </a:lnTo>
                      <a:lnTo>
                        <a:pt x="33" y="574"/>
                      </a:lnTo>
                      <a:lnTo>
                        <a:pt x="56" y="527"/>
                      </a:lnTo>
                      <a:lnTo>
                        <a:pt x="44" y="325"/>
                      </a:lnTo>
                      <a:lnTo>
                        <a:pt x="0" y="334"/>
                      </a:lnTo>
                      <a:lnTo>
                        <a:pt x="12" y="247"/>
                      </a:lnTo>
                      <a:lnTo>
                        <a:pt x="33" y="202"/>
                      </a:lnTo>
                      <a:lnTo>
                        <a:pt x="56" y="144"/>
                      </a:lnTo>
                      <a:lnTo>
                        <a:pt x="68" y="111"/>
                      </a:lnTo>
                      <a:lnTo>
                        <a:pt x="89" y="8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0" name="Freeform 96"/>
                <p:cNvSpPr>
                  <a:spLocks/>
                </p:cNvSpPr>
                <p:nvPr/>
              </p:nvSpPr>
              <p:spPr bwMode="auto">
                <a:xfrm>
                  <a:off x="4499" y="2656"/>
                  <a:ext cx="181" cy="218"/>
                </a:xfrm>
                <a:custGeom>
                  <a:avLst/>
                  <a:gdLst/>
                  <a:ahLst/>
                  <a:cxnLst>
                    <a:cxn ang="0">
                      <a:pos x="90" y="45"/>
                    </a:cxn>
                    <a:cxn ang="0">
                      <a:pos x="12" y="0"/>
                    </a:cxn>
                    <a:cxn ang="0">
                      <a:pos x="0" y="86"/>
                    </a:cxn>
                    <a:cxn ang="0">
                      <a:pos x="57" y="86"/>
                    </a:cxn>
                    <a:cxn ang="0">
                      <a:pos x="46" y="134"/>
                    </a:cxn>
                    <a:cxn ang="0">
                      <a:pos x="90" y="134"/>
                    </a:cxn>
                    <a:cxn ang="0">
                      <a:pos x="155" y="157"/>
                    </a:cxn>
                    <a:cxn ang="0">
                      <a:pos x="102" y="214"/>
                    </a:cxn>
                    <a:cxn ang="0">
                      <a:pos x="134" y="236"/>
                    </a:cxn>
                    <a:cxn ang="0">
                      <a:pos x="147" y="292"/>
                    </a:cxn>
                    <a:cxn ang="0">
                      <a:pos x="247" y="428"/>
                    </a:cxn>
                    <a:cxn ang="0">
                      <a:pos x="301" y="405"/>
                    </a:cxn>
                    <a:cxn ang="0">
                      <a:pos x="338" y="324"/>
                    </a:cxn>
                    <a:cxn ang="0">
                      <a:pos x="282" y="279"/>
                    </a:cxn>
                    <a:cxn ang="0">
                      <a:pos x="261" y="224"/>
                    </a:cxn>
                    <a:cxn ang="0">
                      <a:pos x="182" y="190"/>
                    </a:cxn>
                    <a:cxn ang="0">
                      <a:pos x="155" y="141"/>
                    </a:cxn>
                    <a:cxn ang="0">
                      <a:pos x="78" y="54"/>
                    </a:cxn>
                    <a:cxn ang="0">
                      <a:pos x="90" y="45"/>
                    </a:cxn>
                  </a:cxnLst>
                  <a:rect l="0" t="0" r="r" b="b"/>
                  <a:pathLst>
                    <a:path w="338" h="428">
                      <a:moveTo>
                        <a:pt x="90" y="45"/>
                      </a:moveTo>
                      <a:lnTo>
                        <a:pt x="12" y="0"/>
                      </a:lnTo>
                      <a:lnTo>
                        <a:pt x="0" y="86"/>
                      </a:lnTo>
                      <a:lnTo>
                        <a:pt x="57" y="86"/>
                      </a:lnTo>
                      <a:lnTo>
                        <a:pt x="46" y="134"/>
                      </a:lnTo>
                      <a:lnTo>
                        <a:pt x="90" y="134"/>
                      </a:lnTo>
                      <a:lnTo>
                        <a:pt x="155" y="157"/>
                      </a:lnTo>
                      <a:lnTo>
                        <a:pt x="102" y="214"/>
                      </a:lnTo>
                      <a:lnTo>
                        <a:pt x="134" y="236"/>
                      </a:lnTo>
                      <a:lnTo>
                        <a:pt x="147" y="292"/>
                      </a:lnTo>
                      <a:lnTo>
                        <a:pt x="247" y="428"/>
                      </a:lnTo>
                      <a:lnTo>
                        <a:pt x="301" y="405"/>
                      </a:lnTo>
                      <a:lnTo>
                        <a:pt x="338" y="324"/>
                      </a:lnTo>
                      <a:lnTo>
                        <a:pt x="282" y="279"/>
                      </a:lnTo>
                      <a:lnTo>
                        <a:pt x="261" y="224"/>
                      </a:lnTo>
                      <a:lnTo>
                        <a:pt x="182" y="190"/>
                      </a:lnTo>
                      <a:lnTo>
                        <a:pt x="155" y="141"/>
                      </a:lnTo>
                      <a:lnTo>
                        <a:pt x="78" y="54"/>
                      </a:lnTo>
                      <a:lnTo>
                        <a:pt x="90" y="45"/>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1" name="Freeform 97"/>
                <p:cNvSpPr>
                  <a:spLocks/>
                </p:cNvSpPr>
                <p:nvPr/>
              </p:nvSpPr>
              <p:spPr bwMode="auto">
                <a:xfrm>
                  <a:off x="4704" y="2643"/>
                  <a:ext cx="202" cy="215"/>
                </a:xfrm>
                <a:custGeom>
                  <a:avLst/>
                  <a:gdLst/>
                  <a:ahLst/>
                  <a:cxnLst>
                    <a:cxn ang="0">
                      <a:pos x="89" y="183"/>
                    </a:cxn>
                    <a:cxn ang="0">
                      <a:pos x="23" y="167"/>
                    </a:cxn>
                    <a:cxn ang="0">
                      <a:pos x="0" y="195"/>
                    </a:cxn>
                    <a:cxn ang="0">
                      <a:pos x="57" y="271"/>
                    </a:cxn>
                    <a:cxn ang="0">
                      <a:pos x="57" y="339"/>
                    </a:cxn>
                    <a:cxn ang="0">
                      <a:pos x="127" y="339"/>
                    </a:cxn>
                    <a:cxn ang="0">
                      <a:pos x="134" y="383"/>
                    </a:cxn>
                    <a:cxn ang="0">
                      <a:pos x="181" y="383"/>
                    </a:cxn>
                    <a:cxn ang="0">
                      <a:pos x="214" y="422"/>
                    </a:cxn>
                    <a:cxn ang="0">
                      <a:pos x="268" y="409"/>
                    </a:cxn>
                    <a:cxn ang="0">
                      <a:pos x="259" y="294"/>
                    </a:cxn>
                    <a:cxn ang="0">
                      <a:pos x="305" y="271"/>
                    </a:cxn>
                    <a:cxn ang="0">
                      <a:pos x="291" y="250"/>
                    </a:cxn>
                    <a:cxn ang="0">
                      <a:pos x="374" y="240"/>
                    </a:cxn>
                    <a:cxn ang="0">
                      <a:pos x="327" y="216"/>
                    </a:cxn>
                    <a:cxn ang="0">
                      <a:pos x="305" y="160"/>
                    </a:cxn>
                    <a:cxn ang="0">
                      <a:pos x="314" y="104"/>
                    </a:cxn>
                    <a:cxn ang="0">
                      <a:pos x="350" y="59"/>
                    </a:cxn>
                    <a:cxn ang="0">
                      <a:pos x="339" y="26"/>
                    </a:cxn>
                    <a:cxn ang="0">
                      <a:pos x="305" y="36"/>
                    </a:cxn>
                    <a:cxn ang="0">
                      <a:pos x="282" y="0"/>
                    </a:cxn>
                    <a:cxn ang="0">
                      <a:pos x="249" y="59"/>
                    </a:cxn>
                    <a:cxn ang="0">
                      <a:pos x="190" y="71"/>
                    </a:cxn>
                    <a:cxn ang="0">
                      <a:pos x="169" y="112"/>
                    </a:cxn>
                    <a:cxn ang="0">
                      <a:pos x="113" y="127"/>
                    </a:cxn>
                    <a:cxn ang="0">
                      <a:pos x="101" y="183"/>
                    </a:cxn>
                    <a:cxn ang="0">
                      <a:pos x="89" y="183"/>
                    </a:cxn>
                  </a:cxnLst>
                  <a:rect l="0" t="0" r="r" b="b"/>
                  <a:pathLst>
                    <a:path w="374" h="422">
                      <a:moveTo>
                        <a:pt x="89" y="183"/>
                      </a:moveTo>
                      <a:lnTo>
                        <a:pt x="23" y="167"/>
                      </a:lnTo>
                      <a:lnTo>
                        <a:pt x="0" y="195"/>
                      </a:lnTo>
                      <a:lnTo>
                        <a:pt x="57" y="271"/>
                      </a:lnTo>
                      <a:lnTo>
                        <a:pt x="57" y="339"/>
                      </a:lnTo>
                      <a:lnTo>
                        <a:pt x="127" y="339"/>
                      </a:lnTo>
                      <a:lnTo>
                        <a:pt x="134" y="383"/>
                      </a:lnTo>
                      <a:lnTo>
                        <a:pt x="181" y="383"/>
                      </a:lnTo>
                      <a:lnTo>
                        <a:pt x="214" y="422"/>
                      </a:lnTo>
                      <a:lnTo>
                        <a:pt x="268" y="409"/>
                      </a:lnTo>
                      <a:lnTo>
                        <a:pt x="259" y="294"/>
                      </a:lnTo>
                      <a:lnTo>
                        <a:pt x="305" y="271"/>
                      </a:lnTo>
                      <a:lnTo>
                        <a:pt x="291" y="250"/>
                      </a:lnTo>
                      <a:lnTo>
                        <a:pt x="374" y="240"/>
                      </a:lnTo>
                      <a:lnTo>
                        <a:pt x="327" y="216"/>
                      </a:lnTo>
                      <a:lnTo>
                        <a:pt x="305" y="160"/>
                      </a:lnTo>
                      <a:lnTo>
                        <a:pt x="314" y="104"/>
                      </a:lnTo>
                      <a:lnTo>
                        <a:pt x="350" y="59"/>
                      </a:lnTo>
                      <a:lnTo>
                        <a:pt x="339" y="26"/>
                      </a:lnTo>
                      <a:lnTo>
                        <a:pt x="305" y="36"/>
                      </a:lnTo>
                      <a:lnTo>
                        <a:pt x="282" y="0"/>
                      </a:lnTo>
                      <a:lnTo>
                        <a:pt x="249" y="59"/>
                      </a:lnTo>
                      <a:lnTo>
                        <a:pt x="190" y="71"/>
                      </a:lnTo>
                      <a:lnTo>
                        <a:pt x="169" y="112"/>
                      </a:lnTo>
                      <a:lnTo>
                        <a:pt x="113" y="127"/>
                      </a:lnTo>
                      <a:lnTo>
                        <a:pt x="101" y="183"/>
                      </a:lnTo>
                      <a:lnTo>
                        <a:pt x="89" y="18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2" name="Freeform 98"/>
                <p:cNvSpPr>
                  <a:spLocks/>
                </p:cNvSpPr>
                <p:nvPr/>
              </p:nvSpPr>
              <p:spPr bwMode="auto">
                <a:xfrm>
                  <a:off x="4861" y="2735"/>
                  <a:ext cx="128" cy="156"/>
                </a:xfrm>
                <a:custGeom>
                  <a:avLst/>
                  <a:gdLst/>
                  <a:ahLst/>
                  <a:cxnLst>
                    <a:cxn ang="0">
                      <a:pos x="23" y="156"/>
                    </a:cxn>
                    <a:cxn ang="0">
                      <a:pos x="113" y="25"/>
                    </a:cxn>
                    <a:cxn ang="0">
                      <a:pos x="183" y="33"/>
                    </a:cxn>
                    <a:cxn ang="0">
                      <a:pos x="225" y="0"/>
                    </a:cxn>
                    <a:cxn ang="0">
                      <a:pos x="239" y="33"/>
                    </a:cxn>
                    <a:cxn ang="0">
                      <a:pos x="193" y="67"/>
                    </a:cxn>
                    <a:cxn ang="0">
                      <a:pos x="113" y="57"/>
                    </a:cxn>
                    <a:cxn ang="0">
                      <a:pos x="83" y="88"/>
                    </a:cxn>
                    <a:cxn ang="0">
                      <a:pos x="104" y="111"/>
                    </a:cxn>
                    <a:cxn ang="0">
                      <a:pos x="151" y="88"/>
                    </a:cxn>
                    <a:cxn ang="0">
                      <a:pos x="171" y="111"/>
                    </a:cxn>
                    <a:cxn ang="0">
                      <a:pos x="136" y="135"/>
                    </a:cxn>
                    <a:cxn ang="0">
                      <a:pos x="183" y="188"/>
                    </a:cxn>
                    <a:cxn ang="0">
                      <a:pos x="159" y="248"/>
                    </a:cxn>
                    <a:cxn ang="0">
                      <a:pos x="104" y="239"/>
                    </a:cxn>
                    <a:cxn ang="0">
                      <a:pos x="104" y="167"/>
                    </a:cxn>
                    <a:cxn ang="0">
                      <a:pos x="59" y="303"/>
                    </a:cxn>
                    <a:cxn ang="0">
                      <a:pos x="0" y="260"/>
                    </a:cxn>
                    <a:cxn ang="0">
                      <a:pos x="0" y="179"/>
                    </a:cxn>
                    <a:cxn ang="0">
                      <a:pos x="23" y="156"/>
                    </a:cxn>
                  </a:cxnLst>
                  <a:rect l="0" t="0" r="r" b="b"/>
                  <a:pathLst>
                    <a:path w="239" h="303">
                      <a:moveTo>
                        <a:pt x="23" y="156"/>
                      </a:moveTo>
                      <a:lnTo>
                        <a:pt x="113" y="25"/>
                      </a:lnTo>
                      <a:lnTo>
                        <a:pt x="183" y="33"/>
                      </a:lnTo>
                      <a:lnTo>
                        <a:pt x="225" y="0"/>
                      </a:lnTo>
                      <a:lnTo>
                        <a:pt x="239" y="33"/>
                      </a:lnTo>
                      <a:lnTo>
                        <a:pt x="193" y="67"/>
                      </a:lnTo>
                      <a:lnTo>
                        <a:pt x="113" y="57"/>
                      </a:lnTo>
                      <a:lnTo>
                        <a:pt x="83" y="88"/>
                      </a:lnTo>
                      <a:lnTo>
                        <a:pt x="104" y="111"/>
                      </a:lnTo>
                      <a:lnTo>
                        <a:pt x="151" y="88"/>
                      </a:lnTo>
                      <a:lnTo>
                        <a:pt x="171" y="111"/>
                      </a:lnTo>
                      <a:lnTo>
                        <a:pt x="136" y="135"/>
                      </a:lnTo>
                      <a:lnTo>
                        <a:pt x="183" y="188"/>
                      </a:lnTo>
                      <a:lnTo>
                        <a:pt x="159" y="248"/>
                      </a:lnTo>
                      <a:lnTo>
                        <a:pt x="104" y="239"/>
                      </a:lnTo>
                      <a:lnTo>
                        <a:pt x="104" y="167"/>
                      </a:lnTo>
                      <a:lnTo>
                        <a:pt x="59" y="303"/>
                      </a:lnTo>
                      <a:lnTo>
                        <a:pt x="0" y="260"/>
                      </a:lnTo>
                      <a:lnTo>
                        <a:pt x="0" y="179"/>
                      </a:lnTo>
                      <a:lnTo>
                        <a:pt x="23" y="156"/>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3" name="Freeform 99"/>
                <p:cNvSpPr>
                  <a:spLocks/>
                </p:cNvSpPr>
                <p:nvPr/>
              </p:nvSpPr>
              <p:spPr bwMode="auto">
                <a:xfrm>
                  <a:off x="4661" y="2880"/>
                  <a:ext cx="121" cy="50"/>
                </a:xfrm>
                <a:custGeom>
                  <a:avLst/>
                  <a:gdLst/>
                  <a:ahLst/>
                  <a:cxnLst>
                    <a:cxn ang="0">
                      <a:pos x="26" y="12"/>
                    </a:cxn>
                    <a:cxn ang="0">
                      <a:pos x="127" y="35"/>
                    </a:cxn>
                    <a:cxn ang="0">
                      <a:pos x="160" y="0"/>
                    </a:cxn>
                    <a:cxn ang="0">
                      <a:pos x="160" y="22"/>
                    </a:cxn>
                    <a:cxn ang="0">
                      <a:pos x="216" y="22"/>
                    </a:cxn>
                    <a:cxn ang="0">
                      <a:pos x="216" y="58"/>
                    </a:cxn>
                    <a:cxn ang="0">
                      <a:pos x="227" y="98"/>
                    </a:cxn>
                    <a:cxn ang="0">
                      <a:pos x="127" y="67"/>
                    </a:cxn>
                    <a:cxn ang="0">
                      <a:pos x="105" y="79"/>
                    </a:cxn>
                    <a:cxn ang="0">
                      <a:pos x="0" y="46"/>
                    </a:cxn>
                    <a:cxn ang="0">
                      <a:pos x="26" y="12"/>
                    </a:cxn>
                  </a:cxnLst>
                  <a:rect l="0" t="0" r="r" b="b"/>
                  <a:pathLst>
                    <a:path w="227" h="98">
                      <a:moveTo>
                        <a:pt x="26" y="12"/>
                      </a:moveTo>
                      <a:lnTo>
                        <a:pt x="127" y="35"/>
                      </a:lnTo>
                      <a:lnTo>
                        <a:pt x="160" y="0"/>
                      </a:lnTo>
                      <a:lnTo>
                        <a:pt x="160" y="22"/>
                      </a:lnTo>
                      <a:lnTo>
                        <a:pt x="216" y="22"/>
                      </a:lnTo>
                      <a:lnTo>
                        <a:pt x="216" y="58"/>
                      </a:lnTo>
                      <a:lnTo>
                        <a:pt x="227" y="98"/>
                      </a:lnTo>
                      <a:lnTo>
                        <a:pt x="127" y="67"/>
                      </a:lnTo>
                      <a:lnTo>
                        <a:pt x="105" y="79"/>
                      </a:lnTo>
                      <a:lnTo>
                        <a:pt x="0" y="46"/>
                      </a:lnTo>
                      <a:lnTo>
                        <a:pt x="26" y="12"/>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4" name="Freeform 100"/>
                <p:cNvSpPr>
                  <a:spLocks/>
                </p:cNvSpPr>
                <p:nvPr/>
              </p:nvSpPr>
              <p:spPr bwMode="auto">
                <a:xfrm>
                  <a:off x="4839" y="2920"/>
                  <a:ext cx="48" cy="21"/>
                </a:xfrm>
                <a:custGeom>
                  <a:avLst/>
                  <a:gdLst/>
                  <a:ahLst/>
                  <a:cxnLst>
                    <a:cxn ang="0">
                      <a:pos x="19" y="0"/>
                    </a:cxn>
                    <a:cxn ang="0">
                      <a:pos x="78" y="0"/>
                    </a:cxn>
                    <a:cxn ang="0">
                      <a:pos x="90" y="19"/>
                    </a:cxn>
                    <a:cxn ang="0">
                      <a:pos x="0" y="42"/>
                    </a:cxn>
                    <a:cxn ang="0">
                      <a:pos x="10" y="10"/>
                    </a:cxn>
                    <a:cxn ang="0">
                      <a:pos x="19" y="0"/>
                    </a:cxn>
                  </a:cxnLst>
                  <a:rect l="0" t="0" r="r" b="b"/>
                  <a:pathLst>
                    <a:path w="90" h="42">
                      <a:moveTo>
                        <a:pt x="19" y="0"/>
                      </a:moveTo>
                      <a:lnTo>
                        <a:pt x="78" y="0"/>
                      </a:lnTo>
                      <a:lnTo>
                        <a:pt x="90" y="19"/>
                      </a:lnTo>
                      <a:lnTo>
                        <a:pt x="0" y="42"/>
                      </a:lnTo>
                      <a:lnTo>
                        <a:pt x="10" y="10"/>
                      </a:lnTo>
                      <a:lnTo>
                        <a:pt x="19"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5" name="Freeform 101"/>
                <p:cNvSpPr>
                  <a:spLocks/>
                </p:cNvSpPr>
                <p:nvPr/>
              </p:nvSpPr>
              <p:spPr bwMode="auto">
                <a:xfrm>
                  <a:off x="4959" y="2930"/>
                  <a:ext cx="48" cy="29"/>
                </a:xfrm>
                <a:custGeom>
                  <a:avLst/>
                  <a:gdLst/>
                  <a:ahLst/>
                  <a:cxnLst>
                    <a:cxn ang="0">
                      <a:pos x="21" y="0"/>
                    </a:cxn>
                    <a:cxn ang="0">
                      <a:pos x="89" y="0"/>
                    </a:cxn>
                    <a:cxn ang="0">
                      <a:pos x="33" y="58"/>
                    </a:cxn>
                    <a:cxn ang="0">
                      <a:pos x="0" y="58"/>
                    </a:cxn>
                    <a:cxn ang="0">
                      <a:pos x="21" y="0"/>
                    </a:cxn>
                  </a:cxnLst>
                  <a:rect l="0" t="0" r="r" b="b"/>
                  <a:pathLst>
                    <a:path w="89" h="58">
                      <a:moveTo>
                        <a:pt x="21" y="0"/>
                      </a:moveTo>
                      <a:lnTo>
                        <a:pt x="89" y="0"/>
                      </a:lnTo>
                      <a:lnTo>
                        <a:pt x="33" y="58"/>
                      </a:lnTo>
                      <a:lnTo>
                        <a:pt x="0" y="58"/>
                      </a:lnTo>
                      <a:lnTo>
                        <a:pt x="21"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6" name="Freeform 102"/>
                <p:cNvSpPr>
                  <a:spLocks/>
                </p:cNvSpPr>
                <p:nvPr/>
              </p:nvSpPr>
              <p:spPr bwMode="auto">
                <a:xfrm>
                  <a:off x="5032" y="2742"/>
                  <a:ext cx="24" cy="34"/>
                </a:xfrm>
                <a:custGeom>
                  <a:avLst/>
                  <a:gdLst/>
                  <a:ahLst/>
                  <a:cxnLst>
                    <a:cxn ang="0">
                      <a:pos x="9" y="21"/>
                    </a:cxn>
                    <a:cxn ang="0">
                      <a:pos x="45" y="0"/>
                    </a:cxn>
                    <a:cxn ang="0">
                      <a:pos x="45" y="45"/>
                    </a:cxn>
                    <a:cxn ang="0">
                      <a:pos x="0" y="67"/>
                    </a:cxn>
                    <a:cxn ang="0">
                      <a:pos x="9" y="21"/>
                    </a:cxn>
                  </a:cxnLst>
                  <a:rect l="0" t="0" r="r" b="b"/>
                  <a:pathLst>
                    <a:path w="45" h="67">
                      <a:moveTo>
                        <a:pt x="9" y="21"/>
                      </a:moveTo>
                      <a:lnTo>
                        <a:pt x="45" y="0"/>
                      </a:lnTo>
                      <a:lnTo>
                        <a:pt x="45" y="45"/>
                      </a:lnTo>
                      <a:lnTo>
                        <a:pt x="0" y="67"/>
                      </a:lnTo>
                      <a:lnTo>
                        <a:pt x="9" y="2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7" name="Freeform 103"/>
                <p:cNvSpPr>
                  <a:spLocks/>
                </p:cNvSpPr>
                <p:nvPr/>
              </p:nvSpPr>
              <p:spPr bwMode="auto">
                <a:xfrm>
                  <a:off x="5103" y="2771"/>
                  <a:ext cx="38" cy="39"/>
                </a:xfrm>
                <a:custGeom>
                  <a:avLst/>
                  <a:gdLst/>
                  <a:ahLst/>
                  <a:cxnLst>
                    <a:cxn ang="0">
                      <a:pos x="0" y="68"/>
                    </a:cxn>
                    <a:cxn ang="0">
                      <a:pos x="63" y="77"/>
                    </a:cxn>
                    <a:cxn ang="0">
                      <a:pos x="71" y="37"/>
                    </a:cxn>
                    <a:cxn ang="0">
                      <a:pos x="36" y="0"/>
                    </a:cxn>
                    <a:cxn ang="0">
                      <a:pos x="0" y="21"/>
                    </a:cxn>
                    <a:cxn ang="0">
                      <a:pos x="0" y="68"/>
                    </a:cxn>
                  </a:cxnLst>
                  <a:rect l="0" t="0" r="r" b="b"/>
                  <a:pathLst>
                    <a:path w="71" h="77">
                      <a:moveTo>
                        <a:pt x="0" y="68"/>
                      </a:moveTo>
                      <a:lnTo>
                        <a:pt x="63" y="77"/>
                      </a:lnTo>
                      <a:lnTo>
                        <a:pt x="71" y="37"/>
                      </a:lnTo>
                      <a:lnTo>
                        <a:pt x="36" y="0"/>
                      </a:lnTo>
                      <a:lnTo>
                        <a:pt x="0" y="21"/>
                      </a:lnTo>
                      <a:lnTo>
                        <a:pt x="0" y="6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8" name="Freeform 104"/>
                <p:cNvSpPr>
                  <a:spLocks/>
                </p:cNvSpPr>
                <p:nvPr/>
              </p:nvSpPr>
              <p:spPr bwMode="auto">
                <a:xfrm>
                  <a:off x="4880" y="2421"/>
                  <a:ext cx="63" cy="92"/>
                </a:xfrm>
                <a:custGeom>
                  <a:avLst/>
                  <a:gdLst/>
                  <a:ahLst/>
                  <a:cxnLst>
                    <a:cxn ang="0">
                      <a:pos x="23" y="0"/>
                    </a:cxn>
                    <a:cxn ang="0">
                      <a:pos x="47" y="9"/>
                    </a:cxn>
                    <a:cxn ang="0">
                      <a:pos x="77" y="9"/>
                    </a:cxn>
                    <a:cxn ang="0">
                      <a:pos x="91" y="58"/>
                    </a:cxn>
                    <a:cxn ang="0">
                      <a:pos x="115" y="67"/>
                    </a:cxn>
                    <a:cxn ang="0">
                      <a:pos x="77" y="98"/>
                    </a:cxn>
                    <a:cxn ang="0">
                      <a:pos x="77" y="181"/>
                    </a:cxn>
                    <a:cxn ang="0">
                      <a:pos x="23" y="123"/>
                    </a:cxn>
                    <a:cxn ang="0">
                      <a:pos x="35" y="77"/>
                    </a:cxn>
                    <a:cxn ang="0">
                      <a:pos x="0" y="22"/>
                    </a:cxn>
                    <a:cxn ang="0">
                      <a:pos x="23" y="0"/>
                    </a:cxn>
                  </a:cxnLst>
                  <a:rect l="0" t="0" r="r" b="b"/>
                  <a:pathLst>
                    <a:path w="115" h="181">
                      <a:moveTo>
                        <a:pt x="23" y="0"/>
                      </a:moveTo>
                      <a:lnTo>
                        <a:pt x="47" y="9"/>
                      </a:lnTo>
                      <a:lnTo>
                        <a:pt x="77" y="9"/>
                      </a:lnTo>
                      <a:lnTo>
                        <a:pt x="91" y="58"/>
                      </a:lnTo>
                      <a:lnTo>
                        <a:pt x="115" y="67"/>
                      </a:lnTo>
                      <a:lnTo>
                        <a:pt x="77" y="98"/>
                      </a:lnTo>
                      <a:lnTo>
                        <a:pt x="77" y="181"/>
                      </a:lnTo>
                      <a:lnTo>
                        <a:pt x="23" y="123"/>
                      </a:lnTo>
                      <a:lnTo>
                        <a:pt x="35" y="77"/>
                      </a:lnTo>
                      <a:lnTo>
                        <a:pt x="0" y="22"/>
                      </a:lnTo>
                      <a:lnTo>
                        <a:pt x="23"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19" name="Freeform 105"/>
                <p:cNvSpPr>
                  <a:spLocks/>
                </p:cNvSpPr>
                <p:nvPr/>
              </p:nvSpPr>
              <p:spPr bwMode="auto">
                <a:xfrm>
                  <a:off x="4868" y="2569"/>
                  <a:ext cx="38" cy="29"/>
                </a:xfrm>
                <a:custGeom>
                  <a:avLst/>
                  <a:gdLst/>
                  <a:ahLst/>
                  <a:cxnLst>
                    <a:cxn ang="0">
                      <a:pos x="45" y="0"/>
                    </a:cxn>
                    <a:cxn ang="0">
                      <a:pos x="69" y="0"/>
                    </a:cxn>
                    <a:cxn ang="0">
                      <a:pos x="34" y="56"/>
                    </a:cxn>
                    <a:cxn ang="0">
                      <a:pos x="0" y="56"/>
                    </a:cxn>
                    <a:cxn ang="0">
                      <a:pos x="45" y="0"/>
                    </a:cxn>
                  </a:cxnLst>
                  <a:rect l="0" t="0" r="r" b="b"/>
                  <a:pathLst>
                    <a:path w="69" h="56">
                      <a:moveTo>
                        <a:pt x="45" y="0"/>
                      </a:moveTo>
                      <a:lnTo>
                        <a:pt x="69" y="0"/>
                      </a:lnTo>
                      <a:lnTo>
                        <a:pt x="34" y="56"/>
                      </a:lnTo>
                      <a:lnTo>
                        <a:pt x="0" y="56"/>
                      </a:lnTo>
                      <a:lnTo>
                        <a:pt x="45"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0" name="Freeform 106"/>
                <p:cNvSpPr>
                  <a:spLocks/>
                </p:cNvSpPr>
                <p:nvPr/>
              </p:nvSpPr>
              <p:spPr bwMode="auto">
                <a:xfrm>
                  <a:off x="4943" y="2592"/>
                  <a:ext cx="72" cy="75"/>
                </a:xfrm>
                <a:custGeom>
                  <a:avLst/>
                  <a:gdLst/>
                  <a:ahLst/>
                  <a:cxnLst>
                    <a:cxn ang="0">
                      <a:pos x="0" y="38"/>
                    </a:cxn>
                    <a:cxn ang="0">
                      <a:pos x="53" y="45"/>
                    </a:cxn>
                    <a:cxn ang="0">
                      <a:pos x="97" y="0"/>
                    </a:cxn>
                    <a:cxn ang="0">
                      <a:pos x="134" y="91"/>
                    </a:cxn>
                    <a:cxn ang="0">
                      <a:pos x="97" y="101"/>
                    </a:cxn>
                    <a:cxn ang="0">
                      <a:pos x="109" y="149"/>
                    </a:cxn>
                    <a:cxn ang="0">
                      <a:pos x="53" y="137"/>
                    </a:cxn>
                    <a:cxn ang="0">
                      <a:pos x="53" y="82"/>
                    </a:cxn>
                    <a:cxn ang="0">
                      <a:pos x="0" y="74"/>
                    </a:cxn>
                    <a:cxn ang="0">
                      <a:pos x="0" y="38"/>
                    </a:cxn>
                  </a:cxnLst>
                  <a:rect l="0" t="0" r="r" b="b"/>
                  <a:pathLst>
                    <a:path w="134" h="149">
                      <a:moveTo>
                        <a:pt x="0" y="38"/>
                      </a:moveTo>
                      <a:lnTo>
                        <a:pt x="53" y="45"/>
                      </a:lnTo>
                      <a:lnTo>
                        <a:pt x="97" y="0"/>
                      </a:lnTo>
                      <a:lnTo>
                        <a:pt x="134" y="91"/>
                      </a:lnTo>
                      <a:lnTo>
                        <a:pt x="97" y="101"/>
                      </a:lnTo>
                      <a:lnTo>
                        <a:pt x="109" y="149"/>
                      </a:lnTo>
                      <a:lnTo>
                        <a:pt x="53" y="137"/>
                      </a:lnTo>
                      <a:lnTo>
                        <a:pt x="53" y="82"/>
                      </a:lnTo>
                      <a:lnTo>
                        <a:pt x="0" y="74"/>
                      </a:lnTo>
                      <a:lnTo>
                        <a:pt x="0" y="38"/>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1" name="Freeform 107"/>
                <p:cNvSpPr>
                  <a:spLocks/>
                </p:cNvSpPr>
                <p:nvPr/>
              </p:nvSpPr>
              <p:spPr bwMode="auto">
                <a:xfrm>
                  <a:off x="5162" y="1777"/>
                  <a:ext cx="74" cy="188"/>
                </a:xfrm>
                <a:custGeom>
                  <a:avLst/>
                  <a:gdLst/>
                  <a:ahLst/>
                  <a:cxnLst>
                    <a:cxn ang="0">
                      <a:pos x="23" y="0"/>
                    </a:cxn>
                    <a:cxn ang="0">
                      <a:pos x="0" y="43"/>
                    </a:cxn>
                    <a:cxn ang="0">
                      <a:pos x="33" y="110"/>
                    </a:cxn>
                    <a:cxn ang="0">
                      <a:pos x="56" y="202"/>
                    </a:cxn>
                    <a:cxn ang="0">
                      <a:pos x="45" y="303"/>
                    </a:cxn>
                    <a:cxn ang="0">
                      <a:pos x="56" y="368"/>
                    </a:cxn>
                    <a:cxn ang="0">
                      <a:pos x="101" y="348"/>
                    </a:cxn>
                    <a:cxn ang="0">
                      <a:pos x="79" y="279"/>
                    </a:cxn>
                    <a:cxn ang="0">
                      <a:pos x="92" y="245"/>
                    </a:cxn>
                    <a:cxn ang="0">
                      <a:pos x="113" y="279"/>
                    </a:cxn>
                    <a:cxn ang="0">
                      <a:pos x="137" y="245"/>
                    </a:cxn>
                    <a:cxn ang="0">
                      <a:pos x="79" y="155"/>
                    </a:cxn>
                    <a:cxn ang="0">
                      <a:pos x="56" y="55"/>
                    </a:cxn>
                    <a:cxn ang="0">
                      <a:pos x="23" y="0"/>
                    </a:cxn>
                  </a:cxnLst>
                  <a:rect l="0" t="0" r="r" b="b"/>
                  <a:pathLst>
                    <a:path w="137" h="368">
                      <a:moveTo>
                        <a:pt x="23" y="0"/>
                      </a:moveTo>
                      <a:lnTo>
                        <a:pt x="0" y="43"/>
                      </a:lnTo>
                      <a:lnTo>
                        <a:pt x="33" y="110"/>
                      </a:lnTo>
                      <a:lnTo>
                        <a:pt x="56" y="202"/>
                      </a:lnTo>
                      <a:lnTo>
                        <a:pt x="45" y="303"/>
                      </a:lnTo>
                      <a:lnTo>
                        <a:pt x="56" y="368"/>
                      </a:lnTo>
                      <a:lnTo>
                        <a:pt x="101" y="348"/>
                      </a:lnTo>
                      <a:lnTo>
                        <a:pt x="79" y="279"/>
                      </a:lnTo>
                      <a:lnTo>
                        <a:pt x="92" y="245"/>
                      </a:lnTo>
                      <a:lnTo>
                        <a:pt x="113" y="279"/>
                      </a:lnTo>
                      <a:lnTo>
                        <a:pt x="137" y="245"/>
                      </a:lnTo>
                      <a:lnTo>
                        <a:pt x="79" y="155"/>
                      </a:lnTo>
                      <a:lnTo>
                        <a:pt x="56" y="55"/>
                      </a:lnTo>
                      <a:lnTo>
                        <a:pt x="23"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2" name="Freeform 108"/>
                <p:cNvSpPr>
                  <a:spLocks/>
                </p:cNvSpPr>
                <p:nvPr/>
              </p:nvSpPr>
              <p:spPr bwMode="auto">
                <a:xfrm>
                  <a:off x="5078" y="1982"/>
                  <a:ext cx="188" cy="242"/>
                </a:xfrm>
                <a:custGeom>
                  <a:avLst/>
                  <a:gdLst/>
                  <a:ahLst/>
                  <a:cxnLst>
                    <a:cxn ang="0">
                      <a:pos x="234" y="0"/>
                    </a:cxn>
                    <a:cxn ang="0">
                      <a:pos x="256" y="0"/>
                    </a:cxn>
                    <a:cxn ang="0">
                      <a:pos x="280" y="51"/>
                    </a:cxn>
                    <a:cxn ang="0">
                      <a:pos x="310" y="51"/>
                    </a:cxn>
                    <a:cxn ang="0">
                      <a:pos x="348" y="83"/>
                    </a:cxn>
                    <a:cxn ang="0">
                      <a:pos x="292" y="126"/>
                    </a:cxn>
                    <a:cxn ang="0">
                      <a:pos x="256" y="104"/>
                    </a:cxn>
                    <a:cxn ang="0">
                      <a:pos x="234" y="126"/>
                    </a:cxn>
                    <a:cxn ang="0">
                      <a:pos x="256" y="172"/>
                    </a:cxn>
                    <a:cxn ang="0">
                      <a:pos x="292" y="273"/>
                    </a:cxn>
                    <a:cxn ang="0">
                      <a:pos x="234" y="340"/>
                    </a:cxn>
                    <a:cxn ang="0">
                      <a:pos x="188" y="440"/>
                    </a:cxn>
                    <a:cxn ang="0">
                      <a:pos x="146" y="405"/>
                    </a:cxn>
                    <a:cxn ang="0">
                      <a:pos x="134" y="473"/>
                    </a:cxn>
                    <a:cxn ang="0">
                      <a:pos x="98" y="464"/>
                    </a:cxn>
                    <a:cxn ang="0">
                      <a:pos x="111" y="405"/>
                    </a:cxn>
                    <a:cxn ang="0">
                      <a:pos x="22" y="431"/>
                    </a:cxn>
                    <a:cxn ang="0">
                      <a:pos x="0" y="383"/>
                    </a:cxn>
                    <a:cxn ang="0">
                      <a:pos x="111" y="363"/>
                    </a:cxn>
                    <a:cxn ang="0">
                      <a:pos x="134" y="306"/>
                    </a:cxn>
                    <a:cxn ang="0">
                      <a:pos x="188" y="306"/>
                    </a:cxn>
                    <a:cxn ang="0">
                      <a:pos x="211" y="223"/>
                    </a:cxn>
                    <a:cxn ang="0">
                      <a:pos x="200" y="172"/>
                    </a:cxn>
                    <a:cxn ang="0">
                      <a:pos x="178" y="114"/>
                    </a:cxn>
                    <a:cxn ang="0">
                      <a:pos x="224" y="83"/>
                    </a:cxn>
                    <a:cxn ang="0">
                      <a:pos x="234" y="0"/>
                    </a:cxn>
                  </a:cxnLst>
                  <a:rect l="0" t="0" r="r" b="b"/>
                  <a:pathLst>
                    <a:path w="348" h="473">
                      <a:moveTo>
                        <a:pt x="234" y="0"/>
                      </a:moveTo>
                      <a:lnTo>
                        <a:pt x="256" y="0"/>
                      </a:lnTo>
                      <a:lnTo>
                        <a:pt x="280" y="51"/>
                      </a:lnTo>
                      <a:lnTo>
                        <a:pt x="310" y="51"/>
                      </a:lnTo>
                      <a:lnTo>
                        <a:pt x="348" y="83"/>
                      </a:lnTo>
                      <a:lnTo>
                        <a:pt x="292" y="126"/>
                      </a:lnTo>
                      <a:lnTo>
                        <a:pt x="256" y="104"/>
                      </a:lnTo>
                      <a:lnTo>
                        <a:pt x="234" y="126"/>
                      </a:lnTo>
                      <a:lnTo>
                        <a:pt x="256" y="172"/>
                      </a:lnTo>
                      <a:lnTo>
                        <a:pt x="292" y="273"/>
                      </a:lnTo>
                      <a:lnTo>
                        <a:pt x="234" y="340"/>
                      </a:lnTo>
                      <a:lnTo>
                        <a:pt x="188" y="440"/>
                      </a:lnTo>
                      <a:lnTo>
                        <a:pt x="146" y="405"/>
                      </a:lnTo>
                      <a:lnTo>
                        <a:pt x="134" y="473"/>
                      </a:lnTo>
                      <a:lnTo>
                        <a:pt x="98" y="464"/>
                      </a:lnTo>
                      <a:lnTo>
                        <a:pt x="111" y="405"/>
                      </a:lnTo>
                      <a:lnTo>
                        <a:pt x="22" y="431"/>
                      </a:lnTo>
                      <a:lnTo>
                        <a:pt x="0" y="383"/>
                      </a:lnTo>
                      <a:lnTo>
                        <a:pt x="111" y="363"/>
                      </a:lnTo>
                      <a:lnTo>
                        <a:pt x="134" y="306"/>
                      </a:lnTo>
                      <a:lnTo>
                        <a:pt x="188" y="306"/>
                      </a:lnTo>
                      <a:lnTo>
                        <a:pt x="211" y="223"/>
                      </a:lnTo>
                      <a:lnTo>
                        <a:pt x="200" y="172"/>
                      </a:lnTo>
                      <a:lnTo>
                        <a:pt x="178" y="114"/>
                      </a:lnTo>
                      <a:lnTo>
                        <a:pt x="224" y="83"/>
                      </a:lnTo>
                      <a:lnTo>
                        <a:pt x="234"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3" name="Freeform 109"/>
                <p:cNvSpPr>
                  <a:spLocks/>
                </p:cNvSpPr>
                <p:nvPr/>
              </p:nvSpPr>
              <p:spPr bwMode="auto">
                <a:xfrm>
                  <a:off x="3080" y="1020"/>
                  <a:ext cx="133" cy="114"/>
                </a:xfrm>
                <a:custGeom>
                  <a:avLst/>
                  <a:gdLst/>
                  <a:ahLst/>
                  <a:cxnLst>
                    <a:cxn ang="0">
                      <a:pos x="0" y="27"/>
                    </a:cxn>
                    <a:cxn ang="0">
                      <a:pos x="23" y="27"/>
                    </a:cxn>
                    <a:cxn ang="0">
                      <a:pos x="71" y="0"/>
                    </a:cxn>
                    <a:cxn ang="0">
                      <a:pos x="128" y="46"/>
                    </a:cxn>
                    <a:cxn ang="0">
                      <a:pos x="148" y="12"/>
                    </a:cxn>
                    <a:cxn ang="0">
                      <a:pos x="249" y="82"/>
                    </a:cxn>
                    <a:cxn ang="0">
                      <a:pos x="148" y="223"/>
                    </a:cxn>
                    <a:cxn ang="0">
                      <a:pos x="115" y="150"/>
                    </a:cxn>
                    <a:cxn ang="0">
                      <a:pos x="160" y="115"/>
                    </a:cxn>
                    <a:cxn ang="0">
                      <a:pos x="137" y="68"/>
                    </a:cxn>
                    <a:cxn ang="0">
                      <a:pos x="47" y="115"/>
                    </a:cxn>
                    <a:cxn ang="0">
                      <a:pos x="11" y="104"/>
                    </a:cxn>
                    <a:cxn ang="0">
                      <a:pos x="0" y="104"/>
                    </a:cxn>
                    <a:cxn ang="0">
                      <a:pos x="23" y="68"/>
                    </a:cxn>
                    <a:cxn ang="0">
                      <a:pos x="0" y="27"/>
                    </a:cxn>
                  </a:cxnLst>
                  <a:rect l="0" t="0" r="r" b="b"/>
                  <a:pathLst>
                    <a:path w="249" h="223">
                      <a:moveTo>
                        <a:pt x="0" y="27"/>
                      </a:moveTo>
                      <a:lnTo>
                        <a:pt x="23" y="27"/>
                      </a:lnTo>
                      <a:lnTo>
                        <a:pt x="71" y="0"/>
                      </a:lnTo>
                      <a:lnTo>
                        <a:pt x="128" y="46"/>
                      </a:lnTo>
                      <a:lnTo>
                        <a:pt x="148" y="12"/>
                      </a:lnTo>
                      <a:lnTo>
                        <a:pt x="249" y="82"/>
                      </a:lnTo>
                      <a:lnTo>
                        <a:pt x="148" y="223"/>
                      </a:lnTo>
                      <a:lnTo>
                        <a:pt x="115" y="150"/>
                      </a:lnTo>
                      <a:lnTo>
                        <a:pt x="160" y="115"/>
                      </a:lnTo>
                      <a:lnTo>
                        <a:pt x="137" y="68"/>
                      </a:lnTo>
                      <a:lnTo>
                        <a:pt x="47" y="115"/>
                      </a:lnTo>
                      <a:lnTo>
                        <a:pt x="11" y="104"/>
                      </a:lnTo>
                      <a:lnTo>
                        <a:pt x="0" y="104"/>
                      </a:lnTo>
                      <a:lnTo>
                        <a:pt x="23" y="68"/>
                      </a:lnTo>
                      <a:lnTo>
                        <a:pt x="0" y="27"/>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4" name="Freeform 110"/>
                <p:cNvSpPr>
                  <a:spLocks/>
                </p:cNvSpPr>
                <p:nvPr/>
              </p:nvSpPr>
              <p:spPr bwMode="auto">
                <a:xfrm>
                  <a:off x="3182" y="998"/>
                  <a:ext cx="109" cy="57"/>
                </a:xfrm>
                <a:custGeom>
                  <a:avLst/>
                  <a:gdLst/>
                  <a:ahLst/>
                  <a:cxnLst>
                    <a:cxn ang="0">
                      <a:pos x="0" y="43"/>
                    </a:cxn>
                    <a:cxn ang="0">
                      <a:pos x="67" y="99"/>
                    </a:cxn>
                    <a:cxn ang="0">
                      <a:pos x="103" y="76"/>
                    </a:cxn>
                    <a:cxn ang="0">
                      <a:pos x="180" y="111"/>
                    </a:cxn>
                    <a:cxn ang="0">
                      <a:pos x="202" y="43"/>
                    </a:cxn>
                    <a:cxn ang="0">
                      <a:pos x="148" y="43"/>
                    </a:cxn>
                    <a:cxn ang="0">
                      <a:pos x="115" y="0"/>
                    </a:cxn>
                    <a:cxn ang="0">
                      <a:pos x="82" y="0"/>
                    </a:cxn>
                    <a:cxn ang="0">
                      <a:pos x="89" y="33"/>
                    </a:cxn>
                    <a:cxn ang="0">
                      <a:pos x="0" y="33"/>
                    </a:cxn>
                    <a:cxn ang="0">
                      <a:pos x="0" y="43"/>
                    </a:cxn>
                  </a:cxnLst>
                  <a:rect l="0" t="0" r="r" b="b"/>
                  <a:pathLst>
                    <a:path w="202" h="111">
                      <a:moveTo>
                        <a:pt x="0" y="43"/>
                      </a:moveTo>
                      <a:lnTo>
                        <a:pt x="67" y="99"/>
                      </a:lnTo>
                      <a:lnTo>
                        <a:pt x="103" y="76"/>
                      </a:lnTo>
                      <a:lnTo>
                        <a:pt x="180" y="111"/>
                      </a:lnTo>
                      <a:lnTo>
                        <a:pt x="202" y="43"/>
                      </a:lnTo>
                      <a:lnTo>
                        <a:pt x="148" y="43"/>
                      </a:lnTo>
                      <a:lnTo>
                        <a:pt x="115" y="0"/>
                      </a:lnTo>
                      <a:lnTo>
                        <a:pt x="82" y="0"/>
                      </a:lnTo>
                      <a:lnTo>
                        <a:pt x="89" y="33"/>
                      </a:lnTo>
                      <a:lnTo>
                        <a:pt x="0" y="33"/>
                      </a:lnTo>
                      <a:lnTo>
                        <a:pt x="0" y="4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5" name="Freeform 111"/>
                <p:cNvSpPr>
                  <a:spLocks/>
                </p:cNvSpPr>
                <p:nvPr/>
              </p:nvSpPr>
              <p:spPr bwMode="auto">
                <a:xfrm>
                  <a:off x="2830" y="1573"/>
                  <a:ext cx="117" cy="212"/>
                </a:xfrm>
                <a:custGeom>
                  <a:avLst/>
                  <a:gdLst/>
                  <a:ahLst/>
                  <a:cxnLst>
                    <a:cxn ang="0">
                      <a:pos x="13" y="54"/>
                    </a:cxn>
                    <a:cxn ang="0">
                      <a:pos x="47" y="9"/>
                    </a:cxn>
                    <a:cxn ang="0">
                      <a:pos x="92" y="0"/>
                    </a:cxn>
                    <a:cxn ang="0">
                      <a:pos x="105" y="30"/>
                    </a:cxn>
                    <a:cxn ang="0">
                      <a:pos x="69" y="40"/>
                    </a:cxn>
                    <a:cxn ang="0">
                      <a:pos x="83" y="74"/>
                    </a:cxn>
                    <a:cxn ang="0">
                      <a:pos x="139" y="54"/>
                    </a:cxn>
                    <a:cxn ang="0">
                      <a:pos x="83" y="144"/>
                    </a:cxn>
                    <a:cxn ang="0">
                      <a:pos x="105" y="144"/>
                    </a:cxn>
                    <a:cxn ang="0">
                      <a:pos x="139" y="176"/>
                    </a:cxn>
                    <a:cxn ang="0">
                      <a:pos x="114" y="176"/>
                    </a:cxn>
                    <a:cxn ang="0">
                      <a:pos x="114" y="209"/>
                    </a:cxn>
                    <a:cxn ang="0">
                      <a:pos x="182" y="223"/>
                    </a:cxn>
                    <a:cxn ang="0">
                      <a:pos x="149" y="267"/>
                    </a:cxn>
                    <a:cxn ang="0">
                      <a:pos x="217" y="291"/>
                    </a:cxn>
                    <a:cxn ang="0">
                      <a:pos x="217" y="322"/>
                    </a:cxn>
                    <a:cxn ang="0">
                      <a:pos x="149" y="331"/>
                    </a:cxn>
                    <a:cxn ang="0">
                      <a:pos x="194" y="378"/>
                    </a:cxn>
                    <a:cxn ang="0">
                      <a:pos x="105" y="368"/>
                    </a:cxn>
                    <a:cxn ang="0">
                      <a:pos x="0" y="414"/>
                    </a:cxn>
                    <a:cxn ang="0">
                      <a:pos x="0" y="390"/>
                    </a:cxn>
                    <a:cxn ang="0">
                      <a:pos x="83" y="346"/>
                    </a:cxn>
                    <a:cxn ang="0">
                      <a:pos x="105" y="346"/>
                    </a:cxn>
                    <a:cxn ang="0">
                      <a:pos x="83" y="322"/>
                    </a:cxn>
                    <a:cxn ang="0">
                      <a:pos x="36" y="331"/>
                    </a:cxn>
                    <a:cxn ang="0">
                      <a:pos x="24" y="279"/>
                    </a:cxn>
                    <a:cxn ang="0">
                      <a:pos x="105" y="244"/>
                    </a:cxn>
                    <a:cxn ang="0">
                      <a:pos x="69" y="187"/>
                    </a:cxn>
                    <a:cxn ang="0">
                      <a:pos x="105" y="187"/>
                    </a:cxn>
                    <a:cxn ang="0">
                      <a:pos x="36" y="176"/>
                    </a:cxn>
                    <a:cxn ang="0">
                      <a:pos x="47" y="144"/>
                    </a:cxn>
                    <a:cxn ang="0">
                      <a:pos x="13" y="131"/>
                    </a:cxn>
                    <a:cxn ang="0">
                      <a:pos x="24" y="86"/>
                    </a:cxn>
                    <a:cxn ang="0">
                      <a:pos x="0" y="63"/>
                    </a:cxn>
                    <a:cxn ang="0">
                      <a:pos x="13" y="54"/>
                    </a:cxn>
                  </a:cxnLst>
                  <a:rect l="0" t="0" r="r" b="b"/>
                  <a:pathLst>
                    <a:path w="217" h="414">
                      <a:moveTo>
                        <a:pt x="13" y="54"/>
                      </a:moveTo>
                      <a:lnTo>
                        <a:pt x="47" y="9"/>
                      </a:lnTo>
                      <a:lnTo>
                        <a:pt x="92" y="0"/>
                      </a:lnTo>
                      <a:lnTo>
                        <a:pt x="105" y="30"/>
                      </a:lnTo>
                      <a:lnTo>
                        <a:pt x="69" y="40"/>
                      </a:lnTo>
                      <a:lnTo>
                        <a:pt x="83" y="74"/>
                      </a:lnTo>
                      <a:lnTo>
                        <a:pt x="139" y="54"/>
                      </a:lnTo>
                      <a:lnTo>
                        <a:pt x="83" y="144"/>
                      </a:lnTo>
                      <a:lnTo>
                        <a:pt x="105" y="144"/>
                      </a:lnTo>
                      <a:lnTo>
                        <a:pt x="139" y="176"/>
                      </a:lnTo>
                      <a:lnTo>
                        <a:pt x="114" y="176"/>
                      </a:lnTo>
                      <a:lnTo>
                        <a:pt x="114" y="209"/>
                      </a:lnTo>
                      <a:lnTo>
                        <a:pt x="182" y="223"/>
                      </a:lnTo>
                      <a:lnTo>
                        <a:pt x="149" y="267"/>
                      </a:lnTo>
                      <a:lnTo>
                        <a:pt x="217" y="291"/>
                      </a:lnTo>
                      <a:lnTo>
                        <a:pt x="217" y="322"/>
                      </a:lnTo>
                      <a:lnTo>
                        <a:pt x="149" y="331"/>
                      </a:lnTo>
                      <a:lnTo>
                        <a:pt x="194" y="378"/>
                      </a:lnTo>
                      <a:lnTo>
                        <a:pt x="105" y="368"/>
                      </a:lnTo>
                      <a:lnTo>
                        <a:pt x="0" y="414"/>
                      </a:lnTo>
                      <a:lnTo>
                        <a:pt x="0" y="390"/>
                      </a:lnTo>
                      <a:lnTo>
                        <a:pt x="83" y="346"/>
                      </a:lnTo>
                      <a:lnTo>
                        <a:pt x="105" y="346"/>
                      </a:lnTo>
                      <a:lnTo>
                        <a:pt x="83" y="322"/>
                      </a:lnTo>
                      <a:lnTo>
                        <a:pt x="36" y="331"/>
                      </a:lnTo>
                      <a:lnTo>
                        <a:pt x="24" y="279"/>
                      </a:lnTo>
                      <a:lnTo>
                        <a:pt x="105" y="244"/>
                      </a:lnTo>
                      <a:lnTo>
                        <a:pt x="69" y="187"/>
                      </a:lnTo>
                      <a:lnTo>
                        <a:pt x="105" y="187"/>
                      </a:lnTo>
                      <a:lnTo>
                        <a:pt x="36" y="176"/>
                      </a:lnTo>
                      <a:lnTo>
                        <a:pt x="47" y="144"/>
                      </a:lnTo>
                      <a:lnTo>
                        <a:pt x="13" y="131"/>
                      </a:lnTo>
                      <a:lnTo>
                        <a:pt x="24" y="86"/>
                      </a:lnTo>
                      <a:lnTo>
                        <a:pt x="0" y="63"/>
                      </a:lnTo>
                      <a:lnTo>
                        <a:pt x="13" y="54"/>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6" name="Freeform 112"/>
                <p:cNvSpPr>
                  <a:spLocks/>
                </p:cNvSpPr>
                <p:nvPr/>
              </p:nvSpPr>
              <p:spPr bwMode="auto">
                <a:xfrm>
                  <a:off x="2760" y="1658"/>
                  <a:ext cx="70" cy="85"/>
                </a:xfrm>
                <a:custGeom>
                  <a:avLst/>
                  <a:gdLst/>
                  <a:ahLst/>
                  <a:cxnLst>
                    <a:cxn ang="0">
                      <a:pos x="65" y="69"/>
                    </a:cxn>
                    <a:cxn ang="0">
                      <a:pos x="89" y="0"/>
                    </a:cxn>
                    <a:cxn ang="0">
                      <a:pos x="130" y="23"/>
                    </a:cxn>
                    <a:cxn ang="0">
                      <a:pos x="130" y="59"/>
                    </a:cxn>
                    <a:cxn ang="0">
                      <a:pos x="130" y="103"/>
                    </a:cxn>
                    <a:cxn ang="0">
                      <a:pos x="130" y="134"/>
                    </a:cxn>
                    <a:cxn ang="0">
                      <a:pos x="21" y="167"/>
                    </a:cxn>
                    <a:cxn ang="0">
                      <a:pos x="0" y="149"/>
                    </a:cxn>
                    <a:cxn ang="0">
                      <a:pos x="35" y="127"/>
                    </a:cxn>
                    <a:cxn ang="0">
                      <a:pos x="21" y="80"/>
                    </a:cxn>
                    <a:cxn ang="0">
                      <a:pos x="65" y="69"/>
                    </a:cxn>
                  </a:cxnLst>
                  <a:rect l="0" t="0" r="r" b="b"/>
                  <a:pathLst>
                    <a:path w="130" h="167">
                      <a:moveTo>
                        <a:pt x="65" y="69"/>
                      </a:moveTo>
                      <a:lnTo>
                        <a:pt x="89" y="0"/>
                      </a:lnTo>
                      <a:lnTo>
                        <a:pt x="130" y="23"/>
                      </a:lnTo>
                      <a:lnTo>
                        <a:pt x="130" y="59"/>
                      </a:lnTo>
                      <a:lnTo>
                        <a:pt x="130" y="103"/>
                      </a:lnTo>
                      <a:lnTo>
                        <a:pt x="130" y="134"/>
                      </a:lnTo>
                      <a:lnTo>
                        <a:pt x="21" y="167"/>
                      </a:lnTo>
                      <a:lnTo>
                        <a:pt x="0" y="149"/>
                      </a:lnTo>
                      <a:lnTo>
                        <a:pt x="35" y="127"/>
                      </a:lnTo>
                      <a:lnTo>
                        <a:pt x="21" y="80"/>
                      </a:lnTo>
                      <a:lnTo>
                        <a:pt x="65" y="69"/>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7" name="Freeform 113"/>
                <p:cNvSpPr>
                  <a:spLocks/>
                </p:cNvSpPr>
                <p:nvPr/>
              </p:nvSpPr>
              <p:spPr bwMode="auto">
                <a:xfrm>
                  <a:off x="2760" y="1629"/>
                  <a:ext cx="612" cy="451"/>
                </a:xfrm>
                <a:custGeom>
                  <a:avLst/>
                  <a:gdLst/>
                  <a:ahLst/>
                  <a:cxnLst>
                    <a:cxn ang="0">
                      <a:pos x="875" y="115"/>
                    </a:cxn>
                    <a:cxn ang="0">
                      <a:pos x="842" y="148"/>
                    </a:cxn>
                    <a:cxn ang="0">
                      <a:pos x="786" y="125"/>
                    </a:cxn>
                    <a:cxn ang="0">
                      <a:pos x="774" y="190"/>
                    </a:cxn>
                    <a:cxn ang="0">
                      <a:pos x="721" y="159"/>
                    </a:cxn>
                    <a:cxn ang="0">
                      <a:pos x="616" y="159"/>
                    </a:cxn>
                    <a:cxn ang="0">
                      <a:pos x="604" y="47"/>
                    </a:cxn>
                    <a:cxn ang="0">
                      <a:pos x="548" y="0"/>
                    </a:cxn>
                    <a:cxn ang="0">
                      <a:pos x="548" y="115"/>
                    </a:cxn>
                    <a:cxn ang="0">
                      <a:pos x="484" y="148"/>
                    </a:cxn>
                    <a:cxn ang="0">
                      <a:pos x="426" y="183"/>
                    </a:cxn>
                    <a:cxn ang="0">
                      <a:pos x="356" y="306"/>
                    </a:cxn>
                    <a:cxn ang="0">
                      <a:pos x="312" y="315"/>
                    </a:cxn>
                    <a:cxn ang="0">
                      <a:pos x="269" y="306"/>
                    </a:cxn>
                    <a:cxn ang="0">
                      <a:pos x="244" y="350"/>
                    </a:cxn>
                    <a:cxn ang="0">
                      <a:pos x="166" y="397"/>
                    </a:cxn>
                    <a:cxn ang="0">
                      <a:pos x="244" y="428"/>
                    </a:cxn>
                    <a:cxn ang="0">
                      <a:pos x="235" y="564"/>
                    </a:cxn>
                    <a:cxn ang="0">
                      <a:pos x="166" y="555"/>
                    </a:cxn>
                    <a:cxn ang="0">
                      <a:pos x="112" y="555"/>
                    </a:cxn>
                    <a:cxn ang="0">
                      <a:pos x="7" y="620"/>
                    </a:cxn>
                    <a:cxn ang="0">
                      <a:pos x="0" y="757"/>
                    </a:cxn>
                    <a:cxn ang="0">
                      <a:pos x="77" y="814"/>
                    </a:cxn>
                    <a:cxn ang="0">
                      <a:pos x="121" y="855"/>
                    </a:cxn>
                    <a:cxn ang="0">
                      <a:pos x="190" y="822"/>
                    </a:cxn>
                    <a:cxn ang="0">
                      <a:pos x="290" y="790"/>
                    </a:cxn>
                    <a:cxn ang="0">
                      <a:pos x="380" y="676"/>
                    </a:cxn>
                    <a:cxn ang="0">
                      <a:pos x="472" y="564"/>
                    </a:cxn>
                    <a:cxn ang="0">
                      <a:pos x="581" y="564"/>
                    </a:cxn>
                    <a:cxn ang="0">
                      <a:pos x="721" y="676"/>
                    </a:cxn>
                    <a:cxn ang="0">
                      <a:pos x="774" y="757"/>
                    </a:cxn>
                    <a:cxn ang="0">
                      <a:pos x="786" y="814"/>
                    </a:cxn>
                    <a:cxn ang="0">
                      <a:pos x="786" y="734"/>
                    </a:cxn>
                    <a:cxn ang="0">
                      <a:pos x="806" y="724"/>
                    </a:cxn>
                    <a:cxn ang="0">
                      <a:pos x="842" y="724"/>
                    </a:cxn>
                    <a:cxn ang="0">
                      <a:pos x="762" y="641"/>
                    </a:cxn>
                    <a:cxn ang="0">
                      <a:pos x="675" y="555"/>
                    </a:cxn>
                    <a:cxn ang="0">
                      <a:pos x="721" y="504"/>
                    </a:cxn>
                    <a:cxn ang="0">
                      <a:pos x="786" y="587"/>
                    </a:cxn>
                    <a:cxn ang="0">
                      <a:pos x="853" y="641"/>
                    </a:cxn>
                    <a:cxn ang="0">
                      <a:pos x="913" y="768"/>
                    </a:cxn>
                    <a:cxn ang="0">
                      <a:pos x="945" y="822"/>
                    </a:cxn>
                    <a:cxn ang="0">
                      <a:pos x="945" y="878"/>
                    </a:cxn>
                    <a:cxn ang="0">
                      <a:pos x="988" y="846"/>
                    </a:cxn>
                    <a:cxn ang="0">
                      <a:pos x="979" y="822"/>
                    </a:cxn>
                    <a:cxn ang="0">
                      <a:pos x="945" y="757"/>
                    </a:cxn>
                    <a:cxn ang="0">
                      <a:pos x="988" y="745"/>
                    </a:cxn>
                    <a:cxn ang="0">
                      <a:pos x="1117" y="710"/>
                    </a:cxn>
                    <a:cxn ang="0">
                      <a:pos x="1139" y="575"/>
                    </a:cxn>
                    <a:cxn ang="0">
                      <a:pos x="1076" y="406"/>
                    </a:cxn>
                  </a:cxnLst>
                  <a:rect l="0" t="0" r="r" b="b"/>
                  <a:pathLst>
                    <a:path w="1139" h="887">
                      <a:moveTo>
                        <a:pt x="1084" y="113"/>
                      </a:moveTo>
                      <a:lnTo>
                        <a:pt x="875" y="115"/>
                      </a:lnTo>
                      <a:lnTo>
                        <a:pt x="875" y="136"/>
                      </a:lnTo>
                      <a:lnTo>
                        <a:pt x="842" y="148"/>
                      </a:lnTo>
                      <a:lnTo>
                        <a:pt x="816" y="92"/>
                      </a:lnTo>
                      <a:lnTo>
                        <a:pt x="786" y="125"/>
                      </a:lnTo>
                      <a:lnTo>
                        <a:pt x="816" y="171"/>
                      </a:lnTo>
                      <a:lnTo>
                        <a:pt x="774" y="190"/>
                      </a:lnTo>
                      <a:lnTo>
                        <a:pt x="741" y="136"/>
                      </a:lnTo>
                      <a:lnTo>
                        <a:pt x="721" y="159"/>
                      </a:lnTo>
                      <a:lnTo>
                        <a:pt x="685" y="148"/>
                      </a:lnTo>
                      <a:lnTo>
                        <a:pt x="616" y="159"/>
                      </a:lnTo>
                      <a:lnTo>
                        <a:pt x="570" y="92"/>
                      </a:lnTo>
                      <a:lnTo>
                        <a:pt x="604" y="47"/>
                      </a:lnTo>
                      <a:lnTo>
                        <a:pt x="593" y="0"/>
                      </a:lnTo>
                      <a:lnTo>
                        <a:pt x="548" y="0"/>
                      </a:lnTo>
                      <a:lnTo>
                        <a:pt x="530" y="92"/>
                      </a:lnTo>
                      <a:lnTo>
                        <a:pt x="548" y="115"/>
                      </a:lnTo>
                      <a:lnTo>
                        <a:pt x="516" y="148"/>
                      </a:lnTo>
                      <a:lnTo>
                        <a:pt x="484" y="148"/>
                      </a:lnTo>
                      <a:lnTo>
                        <a:pt x="457" y="190"/>
                      </a:lnTo>
                      <a:lnTo>
                        <a:pt x="426" y="183"/>
                      </a:lnTo>
                      <a:lnTo>
                        <a:pt x="389" y="260"/>
                      </a:lnTo>
                      <a:lnTo>
                        <a:pt x="356" y="306"/>
                      </a:lnTo>
                      <a:lnTo>
                        <a:pt x="312" y="315"/>
                      </a:lnTo>
                      <a:lnTo>
                        <a:pt x="312" y="315"/>
                      </a:lnTo>
                      <a:lnTo>
                        <a:pt x="290" y="350"/>
                      </a:lnTo>
                      <a:lnTo>
                        <a:pt x="269" y="306"/>
                      </a:lnTo>
                      <a:lnTo>
                        <a:pt x="244" y="315"/>
                      </a:lnTo>
                      <a:lnTo>
                        <a:pt x="244" y="350"/>
                      </a:lnTo>
                      <a:lnTo>
                        <a:pt x="190" y="350"/>
                      </a:lnTo>
                      <a:lnTo>
                        <a:pt x="166" y="397"/>
                      </a:lnTo>
                      <a:lnTo>
                        <a:pt x="235" y="397"/>
                      </a:lnTo>
                      <a:lnTo>
                        <a:pt x="244" y="428"/>
                      </a:lnTo>
                      <a:lnTo>
                        <a:pt x="269" y="486"/>
                      </a:lnTo>
                      <a:lnTo>
                        <a:pt x="235" y="564"/>
                      </a:lnTo>
                      <a:lnTo>
                        <a:pt x="199" y="575"/>
                      </a:lnTo>
                      <a:lnTo>
                        <a:pt x="166" y="555"/>
                      </a:lnTo>
                      <a:lnTo>
                        <a:pt x="121" y="575"/>
                      </a:lnTo>
                      <a:lnTo>
                        <a:pt x="112" y="555"/>
                      </a:lnTo>
                      <a:lnTo>
                        <a:pt x="21" y="587"/>
                      </a:lnTo>
                      <a:lnTo>
                        <a:pt x="7" y="620"/>
                      </a:lnTo>
                      <a:lnTo>
                        <a:pt x="35" y="632"/>
                      </a:lnTo>
                      <a:lnTo>
                        <a:pt x="0" y="757"/>
                      </a:lnTo>
                      <a:lnTo>
                        <a:pt x="21" y="832"/>
                      </a:lnTo>
                      <a:lnTo>
                        <a:pt x="77" y="814"/>
                      </a:lnTo>
                      <a:lnTo>
                        <a:pt x="98" y="832"/>
                      </a:lnTo>
                      <a:lnTo>
                        <a:pt x="121" y="855"/>
                      </a:lnTo>
                      <a:lnTo>
                        <a:pt x="143" y="867"/>
                      </a:lnTo>
                      <a:lnTo>
                        <a:pt x="190" y="822"/>
                      </a:lnTo>
                      <a:lnTo>
                        <a:pt x="235" y="832"/>
                      </a:lnTo>
                      <a:lnTo>
                        <a:pt x="290" y="790"/>
                      </a:lnTo>
                      <a:lnTo>
                        <a:pt x="303" y="710"/>
                      </a:lnTo>
                      <a:lnTo>
                        <a:pt x="380" y="676"/>
                      </a:lnTo>
                      <a:lnTo>
                        <a:pt x="416" y="575"/>
                      </a:lnTo>
                      <a:lnTo>
                        <a:pt x="472" y="564"/>
                      </a:lnTo>
                      <a:lnTo>
                        <a:pt x="507" y="597"/>
                      </a:lnTo>
                      <a:lnTo>
                        <a:pt x="581" y="564"/>
                      </a:lnTo>
                      <a:lnTo>
                        <a:pt x="664" y="664"/>
                      </a:lnTo>
                      <a:lnTo>
                        <a:pt x="721" y="676"/>
                      </a:lnTo>
                      <a:lnTo>
                        <a:pt x="786" y="757"/>
                      </a:lnTo>
                      <a:lnTo>
                        <a:pt x="774" y="757"/>
                      </a:lnTo>
                      <a:lnTo>
                        <a:pt x="762" y="790"/>
                      </a:lnTo>
                      <a:lnTo>
                        <a:pt x="786" y="814"/>
                      </a:lnTo>
                      <a:lnTo>
                        <a:pt x="806" y="768"/>
                      </a:lnTo>
                      <a:lnTo>
                        <a:pt x="786" y="734"/>
                      </a:lnTo>
                      <a:lnTo>
                        <a:pt x="806" y="724"/>
                      </a:lnTo>
                      <a:lnTo>
                        <a:pt x="806" y="724"/>
                      </a:lnTo>
                      <a:lnTo>
                        <a:pt x="830" y="757"/>
                      </a:lnTo>
                      <a:lnTo>
                        <a:pt x="842" y="724"/>
                      </a:lnTo>
                      <a:lnTo>
                        <a:pt x="762" y="641"/>
                      </a:lnTo>
                      <a:lnTo>
                        <a:pt x="762" y="641"/>
                      </a:lnTo>
                      <a:lnTo>
                        <a:pt x="730" y="641"/>
                      </a:lnTo>
                      <a:lnTo>
                        <a:pt x="675" y="555"/>
                      </a:lnTo>
                      <a:lnTo>
                        <a:pt x="675" y="531"/>
                      </a:lnTo>
                      <a:lnTo>
                        <a:pt x="721" y="504"/>
                      </a:lnTo>
                      <a:lnTo>
                        <a:pt x="721" y="564"/>
                      </a:lnTo>
                      <a:lnTo>
                        <a:pt x="786" y="587"/>
                      </a:lnTo>
                      <a:lnTo>
                        <a:pt x="786" y="609"/>
                      </a:lnTo>
                      <a:lnTo>
                        <a:pt x="853" y="641"/>
                      </a:lnTo>
                      <a:lnTo>
                        <a:pt x="875" y="734"/>
                      </a:lnTo>
                      <a:lnTo>
                        <a:pt x="913" y="768"/>
                      </a:lnTo>
                      <a:lnTo>
                        <a:pt x="913" y="814"/>
                      </a:lnTo>
                      <a:lnTo>
                        <a:pt x="945" y="822"/>
                      </a:lnTo>
                      <a:lnTo>
                        <a:pt x="934" y="855"/>
                      </a:lnTo>
                      <a:lnTo>
                        <a:pt x="945" y="878"/>
                      </a:lnTo>
                      <a:lnTo>
                        <a:pt x="966" y="887"/>
                      </a:lnTo>
                      <a:lnTo>
                        <a:pt x="988" y="846"/>
                      </a:lnTo>
                      <a:lnTo>
                        <a:pt x="1022" y="846"/>
                      </a:lnTo>
                      <a:lnTo>
                        <a:pt x="979" y="822"/>
                      </a:lnTo>
                      <a:lnTo>
                        <a:pt x="988" y="780"/>
                      </a:lnTo>
                      <a:lnTo>
                        <a:pt x="945" y="757"/>
                      </a:lnTo>
                      <a:lnTo>
                        <a:pt x="945" y="724"/>
                      </a:lnTo>
                      <a:lnTo>
                        <a:pt x="988" y="745"/>
                      </a:lnTo>
                      <a:lnTo>
                        <a:pt x="1053" y="724"/>
                      </a:lnTo>
                      <a:lnTo>
                        <a:pt x="1117" y="710"/>
                      </a:lnTo>
                      <a:lnTo>
                        <a:pt x="1090" y="654"/>
                      </a:lnTo>
                      <a:lnTo>
                        <a:pt x="1139" y="575"/>
                      </a:lnTo>
                      <a:lnTo>
                        <a:pt x="1117" y="486"/>
                      </a:lnTo>
                      <a:lnTo>
                        <a:pt x="1076" y="406"/>
                      </a:lnTo>
                      <a:lnTo>
                        <a:pt x="1084" y="113"/>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8" name="Freeform 114"/>
                <p:cNvSpPr>
                  <a:spLocks/>
                </p:cNvSpPr>
                <p:nvPr/>
              </p:nvSpPr>
              <p:spPr bwMode="auto">
                <a:xfrm>
                  <a:off x="3341" y="1968"/>
                  <a:ext cx="381" cy="196"/>
                </a:xfrm>
                <a:custGeom>
                  <a:avLst/>
                  <a:gdLst/>
                  <a:ahLst/>
                  <a:cxnLst>
                    <a:cxn ang="0">
                      <a:pos x="514" y="0"/>
                    </a:cxn>
                    <a:cxn ang="0">
                      <a:pos x="476" y="115"/>
                    </a:cxn>
                    <a:cxn ang="0">
                      <a:pos x="373" y="127"/>
                    </a:cxn>
                    <a:cxn ang="0">
                      <a:pos x="339" y="69"/>
                    </a:cxn>
                    <a:cxn ang="0">
                      <a:pos x="253" y="54"/>
                    </a:cxn>
                    <a:cxn ang="0">
                      <a:pos x="200" y="66"/>
                    </a:cxn>
                    <a:cxn ang="0">
                      <a:pos x="163" y="62"/>
                    </a:cxn>
                    <a:cxn ang="0">
                      <a:pos x="129" y="59"/>
                    </a:cxn>
                    <a:cxn ang="0">
                      <a:pos x="82" y="44"/>
                    </a:cxn>
                    <a:cxn ang="0">
                      <a:pos x="68" y="51"/>
                    </a:cxn>
                    <a:cxn ang="0">
                      <a:pos x="53" y="50"/>
                    </a:cxn>
                    <a:cxn ang="0">
                      <a:pos x="46" y="87"/>
                    </a:cxn>
                    <a:cxn ang="0">
                      <a:pos x="10" y="115"/>
                    </a:cxn>
                    <a:cxn ang="0">
                      <a:pos x="0" y="152"/>
                    </a:cxn>
                    <a:cxn ang="0">
                      <a:pos x="115" y="202"/>
                    </a:cxn>
                    <a:cxn ang="0">
                      <a:pos x="117" y="262"/>
                    </a:cxn>
                    <a:cxn ang="0">
                      <a:pos x="126" y="305"/>
                    </a:cxn>
                    <a:cxn ang="0">
                      <a:pos x="461" y="384"/>
                    </a:cxn>
                    <a:cxn ang="0">
                      <a:pos x="551" y="365"/>
                    </a:cxn>
                    <a:cxn ang="0">
                      <a:pos x="544" y="294"/>
                    </a:cxn>
                    <a:cxn ang="0">
                      <a:pos x="612" y="294"/>
                    </a:cxn>
                    <a:cxn ang="0">
                      <a:pos x="658" y="324"/>
                    </a:cxn>
                    <a:cxn ang="0">
                      <a:pos x="701" y="273"/>
                    </a:cxn>
                    <a:cxn ang="0">
                      <a:pos x="710" y="95"/>
                    </a:cxn>
                    <a:cxn ang="0">
                      <a:pos x="526" y="3"/>
                    </a:cxn>
                    <a:cxn ang="0">
                      <a:pos x="514" y="0"/>
                    </a:cxn>
                  </a:cxnLst>
                  <a:rect l="0" t="0" r="r" b="b"/>
                  <a:pathLst>
                    <a:path w="710" h="384">
                      <a:moveTo>
                        <a:pt x="514" y="0"/>
                      </a:moveTo>
                      <a:lnTo>
                        <a:pt x="476" y="115"/>
                      </a:lnTo>
                      <a:lnTo>
                        <a:pt x="373" y="127"/>
                      </a:lnTo>
                      <a:lnTo>
                        <a:pt x="339" y="69"/>
                      </a:lnTo>
                      <a:lnTo>
                        <a:pt x="253" y="54"/>
                      </a:lnTo>
                      <a:lnTo>
                        <a:pt x="200" y="66"/>
                      </a:lnTo>
                      <a:lnTo>
                        <a:pt x="163" y="62"/>
                      </a:lnTo>
                      <a:lnTo>
                        <a:pt x="129" y="59"/>
                      </a:lnTo>
                      <a:lnTo>
                        <a:pt x="82" y="44"/>
                      </a:lnTo>
                      <a:lnTo>
                        <a:pt x="68" y="51"/>
                      </a:lnTo>
                      <a:lnTo>
                        <a:pt x="53" y="50"/>
                      </a:lnTo>
                      <a:lnTo>
                        <a:pt x="46" y="87"/>
                      </a:lnTo>
                      <a:lnTo>
                        <a:pt x="10" y="115"/>
                      </a:lnTo>
                      <a:lnTo>
                        <a:pt x="0" y="152"/>
                      </a:lnTo>
                      <a:lnTo>
                        <a:pt x="115" y="202"/>
                      </a:lnTo>
                      <a:lnTo>
                        <a:pt x="117" y="262"/>
                      </a:lnTo>
                      <a:lnTo>
                        <a:pt x="126" y="305"/>
                      </a:lnTo>
                      <a:lnTo>
                        <a:pt x="461" y="384"/>
                      </a:lnTo>
                      <a:lnTo>
                        <a:pt x="551" y="365"/>
                      </a:lnTo>
                      <a:lnTo>
                        <a:pt x="544" y="294"/>
                      </a:lnTo>
                      <a:lnTo>
                        <a:pt x="612" y="294"/>
                      </a:lnTo>
                      <a:lnTo>
                        <a:pt x="658" y="324"/>
                      </a:lnTo>
                      <a:lnTo>
                        <a:pt x="701" y="273"/>
                      </a:lnTo>
                      <a:lnTo>
                        <a:pt x="710" y="95"/>
                      </a:lnTo>
                      <a:lnTo>
                        <a:pt x="526" y="3"/>
                      </a:lnTo>
                      <a:lnTo>
                        <a:pt x="514"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29" name="Freeform 115"/>
                <p:cNvSpPr>
                  <a:spLocks/>
                </p:cNvSpPr>
                <p:nvPr/>
              </p:nvSpPr>
              <p:spPr bwMode="auto">
                <a:xfrm>
                  <a:off x="4212" y="2617"/>
                  <a:ext cx="17" cy="34"/>
                </a:xfrm>
                <a:custGeom>
                  <a:avLst/>
                  <a:gdLst/>
                  <a:ahLst/>
                  <a:cxnLst>
                    <a:cxn ang="0">
                      <a:pos x="11" y="0"/>
                    </a:cxn>
                    <a:cxn ang="0">
                      <a:pos x="2" y="18"/>
                    </a:cxn>
                    <a:cxn ang="0">
                      <a:pos x="0" y="51"/>
                    </a:cxn>
                    <a:cxn ang="0">
                      <a:pos x="12" y="66"/>
                    </a:cxn>
                    <a:cxn ang="0">
                      <a:pos x="34" y="62"/>
                    </a:cxn>
                    <a:cxn ang="0">
                      <a:pos x="27" y="24"/>
                    </a:cxn>
                    <a:cxn ang="0">
                      <a:pos x="18" y="10"/>
                    </a:cxn>
                    <a:cxn ang="0">
                      <a:pos x="11" y="0"/>
                    </a:cxn>
                  </a:cxnLst>
                  <a:rect l="0" t="0" r="r" b="b"/>
                  <a:pathLst>
                    <a:path w="34" h="66">
                      <a:moveTo>
                        <a:pt x="11" y="0"/>
                      </a:moveTo>
                      <a:lnTo>
                        <a:pt x="2" y="18"/>
                      </a:lnTo>
                      <a:lnTo>
                        <a:pt x="0" y="51"/>
                      </a:lnTo>
                      <a:lnTo>
                        <a:pt x="12" y="66"/>
                      </a:lnTo>
                      <a:lnTo>
                        <a:pt x="34" y="62"/>
                      </a:lnTo>
                      <a:lnTo>
                        <a:pt x="27" y="24"/>
                      </a:lnTo>
                      <a:lnTo>
                        <a:pt x="18" y="10"/>
                      </a:lnTo>
                      <a:lnTo>
                        <a:pt x="11" y="0"/>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sp>
              <p:nvSpPr>
                <p:cNvPr id="330" name="Freeform 116"/>
                <p:cNvSpPr>
                  <a:spLocks/>
                </p:cNvSpPr>
                <p:nvPr/>
              </p:nvSpPr>
              <p:spPr bwMode="auto">
                <a:xfrm>
                  <a:off x="5048" y="2725"/>
                  <a:ext cx="23" cy="35"/>
                </a:xfrm>
                <a:custGeom>
                  <a:avLst/>
                  <a:gdLst/>
                  <a:ahLst/>
                  <a:cxnLst>
                    <a:cxn ang="0">
                      <a:pos x="9" y="21"/>
                    </a:cxn>
                    <a:cxn ang="0">
                      <a:pos x="46" y="0"/>
                    </a:cxn>
                    <a:cxn ang="0">
                      <a:pos x="46" y="45"/>
                    </a:cxn>
                    <a:cxn ang="0">
                      <a:pos x="0" y="68"/>
                    </a:cxn>
                    <a:cxn ang="0">
                      <a:pos x="9" y="21"/>
                    </a:cxn>
                  </a:cxnLst>
                  <a:rect l="0" t="0" r="r" b="b"/>
                  <a:pathLst>
                    <a:path w="46" h="68">
                      <a:moveTo>
                        <a:pt x="9" y="21"/>
                      </a:moveTo>
                      <a:lnTo>
                        <a:pt x="46" y="0"/>
                      </a:lnTo>
                      <a:lnTo>
                        <a:pt x="46" y="45"/>
                      </a:lnTo>
                      <a:lnTo>
                        <a:pt x="0" y="68"/>
                      </a:lnTo>
                      <a:lnTo>
                        <a:pt x="9" y="21"/>
                      </a:lnTo>
                      <a:close/>
                    </a:path>
                  </a:pathLst>
                </a:custGeom>
                <a:gradFill rotWithShape="1">
                  <a:gsLst>
                    <a:gs pos="0">
                      <a:srgbClr val="E39F2E">
                        <a:shade val="51000"/>
                        <a:satMod val="130000"/>
                      </a:srgbClr>
                    </a:gs>
                    <a:gs pos="80000">
                      <a:srgbClr val="E39F2E">
                        <a:shade val="93000"/>
                        <a:satMod val="130000"/>
                      </a:srgbClr>
                    </a:gs>
                    <a:gs pos="100000">
                      <a:srgbClr val="E39F2E">
                        <a:shade val="94000"/>
                        <a:satMod val="135000"/>
                      </a:srgbClr>
                    </a:gs>
                  </a:gsLst>
                  <a:lin ang="16200000" scaled="0"/>
                </a:gradFill>
                <a:ln w="9525" cap="flat" cmpd="sng" algn="ctr">
                  <a:solidFill>
                    <a:srgbClr val="E39F2E">
                      <a:shade val="95000"/>
                      <a:satMod val="105000"/>
                    </a:srgbClr>
                  </a:solidFill>
                  <a:prstDash val="solid"/>
                  <a:headEnd/>
                  <a:tailEnd/>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charset="0"/>
                    <a:ea typeface="ＭＳ Ｐゴシック"/>
                    <a:cs typeface="+mn-cs"/>
                  </a:endParaRPr>
                </a:p>
              </p:txBody>
            </p:sp>
          </p:grpSp>
        </p:grpSp>
        <p:sp>
          <p:nvSpPr>
            <p:cNvPr id="260" name="Oval 259"/>
            <p:cNvSpPr/>
            <p:nvPr/>
          </p:nvSpPr>
          <p:spPr>
            <a:xfrm>
              <a:off x="1331640" y="3140968"/>
              <a:ext cx="288032" cy="288032"/>
            </a:xfrm>
            <a:prstGeom prst="ellipse">
              <a:avLst/>
            </a:prstGeom>
            <a:solidFill>
              <a:srgbClr val="FBB034"/>
            </a:solidFill>
            <a:ln w="25400" cap="flat" cmpd="sng" algn="ctr">
              <a:solidFill>
                <a:srgbClr val="FBB034">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61" name="Oval 260"/>
            <p:cNvSpPr/>
            <p:nvPr/>
          </p:nvSpPr>
          <p:spPr>
            <a:xfrm>
              <a:off x="4499992" y="2996952"/>
              <a:ext cx="288032" cy="288032"/>
            </a:xfrm>
            <a:prstGeom prst="ellipse">
              <a:avLst/>
            </a:prstGeom>
            <a:solidFill>
              <a:srgbClr val="8799C1"/>
            </a:solidFill>
            <a:ln w="25400" cap="flat" cmpd="sng" algn="ctr">
              <a:solidFill>
                <a:srgbClr val="8799C1">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62" name="Oval 261"/>
            <p:cNvSpPr/>
            <p:nvPr/>
          </p:nvSpPr>
          <p:spPr>
            <a:xfrm>
              <a:off x="7020272" y="4293096"/>
              <a:ext cx="288032" cy="288032"/>
            </a:xfrm>
            <a:prstGeom prst="ellipse">
              <a:avLst/>
            </a:prstGeom>
            <a:solidFill>
              <a:srgbClr val="8799C1"/>
            </a:solidFill>
            <a:ln w="25400" cap="flat" cmpd="sng" algn="ctr">
              <a:solidFill>
                <a:srgbClr val="8799C1">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63" name="Oval 262"/>
            <p:cNvSpPr/>
            <p:nvPr/>
          </p:nvSpPr>
          <p:spPr>
            <a:xfrm>
              <a:off x="7380312" y="3933056"/>
              <a:ext cx="288032" cy="288032"/>
            </a:xfrm>
            <a:prstGeom prst="ellipse">
              <a:avLst/>
            </a:prstGeom>
            <a:solidFill>
              <a:srgbClr val="FBB034"/>
            </a:solidFill>
            <a:ln w="25400" cap="flat" cmpd="sng" algn="ctr">
              <a:solidFill>
                <a:srgbClr val="FBB034">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64" name="Oval 263"/>
            <p:cNvSpPr/>
            <p:nvPr/>
          </p:nvSpPr>
          <p:spPr>
            <a:xfrm>
              <a:off x="3059832" y="5733256"/>
              <a:ext cx="288032" cy="288032"/>
            </a:xfrm>
            <a:prstGeom prst="ellipse">
              <a:avLst/>
            </a:prstGeom>
            <a:solidFill>
              <a:srgbClr val="FBB034"/>
            </a:solidFill>
            <a:ln w="25400" cap="flat" cmpd="sng" algn="ctr">
              <a:solidFill>
                <a:srgbClr val="FBB034">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65" name="Oval 264"/>
            <p:cNvSpPr/>
            <p:nvPr/>
          </p:nvSpPr>
          <p:spPr>
            <a:xfrm>
              <a:off x="3059832" y="6093296"/>
              <a:ext cx="288032" cy="288032"/>
            </a:xfrm>
            <a:prstGeom prst="ellipse">
              <a:avLst/>
            </a:prstGeom>
            <a:solidFill>
              <a:srgbClr val="8799C1"/>
            </a:solidFill>
            <a:ln w="25400" cap="flat" cmpd="sng" algn="ctr">
              <a:solidFill>
                <a:srgbClr val="8799C1">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66" name="TextBox 265"/>
            <p:cNvSpPr txBox="1"/>
            <p:nvPr/>
          </p:nvSpPr>
          <p:spPr>
            <a:xfrm>
              <a:off x="467544" y="3140968"/>
              <a:ext cx="100811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rgbClr val="FBB034"/>
                  </a:solidFill>
                  <a:effectLst/>
                  <a:uLnTx/>
                  <a:uFillTx/>
                </a:rPr>
                <a:t>Fab</a:t>
              </a:r>
              <a:r>
                <a:rPr kumimoji="0" lang="en-US" sz="1800" b="0" i="0" u="none" strike="noStrike" kern="0" cap="none" spc="0" normalizeH="0" baseline="0" noProof="0" dirty="0" smtClean="0">
                  <a:ln>
                    <a:noFill/>
                  </a:ln>
                  <a:solidFill>
                    <a:srgbClr val="FBB034"/>
                  </a:solidFill>
                  <a:effectLst/>
                  <a:uLnTx/>
                  <a:uFillTx/>
                </a:rPr>
                <a:t> 4</a:t>
              </a:r>
              <a:endParaRPr kumimoji="0" lang="en-US" sz="1800" b="0" i="0" u="none" strike="noStrike" kern="0" cap="none" spc="0" normalizeH="0" baseline="0" noProof="0" dirty="0">
                <a:ln>
                  <a:noFill/>
                </a:ln>
                <a:solidFill>
                  <a:srgbClr val="FBB034"/>
                </a:solidFill>
                <a:effectLst/>
                <a:uLnTx/>
                <a:uFillTx/>
              </a:endParaRPr>
            </a:p>
          </p:txBody>
        </p:sp>
        <p:sp>
          <p:nvSpPr>
            <p:cNvPr id="267" name="TextBox 266"/>
            <p:cNvSpPr txBox="1"/>
            <p:nvPr/>
          </p:nvSpPr>
          <p:spPr>
            <a:xfrm>
              <a:off x="3577889" y="3068960"/>
              <a:ext cx="100811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rgbClr val="8799C1"/>
                  </a:solidFill>
                  <a:effectLst/>
                  <a:uLnTx/>
                  <a:uFillTx/>
                </a:rPr>
                <a:t>Fab</a:t>
              </a:r>
              <a:r>
                <a:rPr kumimoji="0" lang="en-US" sz="1800" b="0" i="0" u="none" strike="noStrike" kern="0" cap="none" spc="0" normalizeH="0" baseline="0" noProof="0" dirty="0" smtClean="0">
                  <a:ln>
                    <a:noFill/>
                  </a:ln>
                  <a:solidFill>
                    <a:srgbClr val="8799C1"/>
                  </a:solidFill>
                  <a:effectLst/>
                  <a:uLnTx/>
                  <a:uFillTx/>
                </a:rPr>
                <a:t> 1</a:t>
              </a:r>
              <a:endParaRPr kumimoji="0" lang="en-US" sz="1800" b="0" i="0" u="none" strike="noStrike" kern="0" cap="none" spc="0" normalizeH="0" baseline="0" noProof="0" dirty="0">
                <a:ln>
                  <a:noFill/>
                </a:ln>
                <a:solidFill>
                  <a:srgbClr val="8799C1"/>
                </a:solidFill>
                <a:effectLst/>
                <a:uLnTx/>
                <a:uFillTx/>
              </a:endParaRPr>
            </a:p>
          </p:txBody>
        </p:sp>
        <p:sp>
          <p:nvSpPr>
            <p:cNvPr id="268" name="TextBox 267"/>
            <p:cNvSpPr txBox="1"/>
            <p:nvPr/>
          </p:nvSpPr>
          <p:spPr>
            <a:xfrm>
              <a:off x="7668344" y="3933056"/>
              <a:ext cx="100811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rgbClr val="FBB034"/>
                  </a:solidFill>
                  <a:effectLst/>
                  <a:uLnTx/>
                  <a:uFillTx/>
                </a:rPr>
                <a:t>Fab</a:t>
              </a:r>
              <a:r>
                <a:rPr kumimoji="0" lang="en-US" sz="1800" b="0" i="0" u="none" strike="noStrike" kern="0" cap="none" spc="0" normalizeH="0" baseline="0" noProof="0" dirty="0" smtClean="0">
                  <a:ln>
                    <a:noFill/>
                  </a:ln>
                  <a:solidFill>
                    <a:srgbClr val="FBB034"/>
                  </a:solidFill>
                  <a:effectLst/>
                  <a:uLnTx/>
                  <a:uFillTx/>
                </a:rPr>
                <a:t> 3</a:t>
              </a:r>
              <a:endParaRPr kumimoji="0" lang="en-US" sz="1800" b="0" i="0" u="none" strike="noStrike" kern="0" cap="none" spc="0" normalizeH="0" baseline="0" noProof="0" dirty="0">
                <a:ln>
                  <a:noFill/>
                </a:ln>
                <a:solidFill>
                  <a:srgbClr val="FBB034"/>
                </a:solidFill>
                <a:effectLst/>
                <a:uLnTx/>
                <a:uFillTx/>
              </a:endParaRPr>
            </a:p>
          </p:txBody>
        </p:sp>
        <p:sp>
          <p:nvSpPr>
            <p:cNvPr id="269" name="TextBox 268"/>
            <p:cNvSpPr txBox="1"/>
            <p:nvPr/>
          </p:nvSpPr>
          <p:spPr>
            <a:xfrm>
              <a:off x="6228184" y="4293096"/>
              <a:ext cx="100811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rgbClr val="8799C1"/>
                  </a:solidFill>
                  <a:effectLst/>
                  <a:uLnTx/>
                  <a:uFillTx/>
                </a:rPr>
                <a:t>Fab</a:t>
              </a:r>
              <a:r>
                <a:rPr kumimoji="0" lang="en-US" sz="1800" b="0" i="0" u="none" strike="noStrike" kern="0" cap="none" spc="0" normalizeH="0" baseline="0" noProof="0" dirty="0" smtClean="0">
                  <a:ln>
                    <a:noFill/>
                  </a:ln>
                  <a:solidFill>
                    <a:srgbClr val="8799C1"/>
                  </a:solidFill>
                  <a:effectLst/>
                  <a:uLnTx/>
                  <a:uFillTx/>
                </a:rPr>
                <a:t> 2</a:t>
              </a:r>
              <a:endParaRPr kumimoji="0" lang="en-US" sz="1800" b="0" i="0" u="none" strike="noStrike" kern="0" cap="none" spc="0" normalizeH="0" baseline="0" noProof="0" dirty="0">
                <a:ln>
                  <a:noFill/>
                </a:ln>
                <a:solidFill>
                  <a:srgbClr val="8799C1"/>
                </a:solidFill>
                <a:effectLst/>
                <a:uLnTx/>
                <a:uFillTx/>
              </a:endParaRPr>
            </a:p>
          </p:txBody>
        </p:sp>
        <p:sp>
          <p:nvSpPr>
            <p:cNvPr id="270" name="Oval 269"/>
            <p:cNvSpPr/>
            <p:nvPr/>
          </p:nvSpPr>
          <p:spPr>
            <a:xfrm>
              <a:off x="3923928" y="5733256"/>
              <a:ext cx="288032" cy="288032"/>
            </a:xfrm>
            <a:prstGeom prst="ellipse">
              <a:avLst/>
            </a:prstGeom>
            <a:solidFill>
              <a:srgbClr val="FBB034"/>
            </a:solidFill>
            <a:ln w="25400" cap="flat" cmpd="sng" algn="ctr">
              <a:solidFill>
                <a:srgbClr val="FBB034">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271" name="Oval 270"/>
            <p:cNvSpPr/>
            <p:nvPr/>
          </p:nvSpPr>
          <p:spPr>
            <a:xfrm>
              <a:off x="3923928" y="6093296"/>
              <a:ext cx="288032" cy="288032"/>
            </a:xfrm>
            <a:prstGeom prst="ellipse">
              <a:avLst/>
            </a:prstGeom>
            <a:solidFill>
              <a:srgbClr val="8799C1"/>
            </a:solidFill>
            <a:ln w="25400" cap="flat" cmpd="sng" algn="ctr">
              <a:solidFill>
                <a:srgbClr val="8799C1">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cs typeface="+mn-cs"/>
              </a:endParaRPr>
            </a:p>
          </p:txBody>
        </p:sp>
        <p:cxnSp>
          <p:nvCxnSpPr>
            <p:cNvPr id="272" name="Straight Arrow Connector 271"/>
            <p:cNvCxnSpPr/>
            <p:nvPr/>
          </p:nvCxnSpPr>
          <p:spPr>
            <a:xfrm>
              <a:off x="3419872" y="5877272"/>
              <a:ext cx="432048" cy="0"/>
            </a:xfrm>
            <a:prstGeom prst="straightConnector1">
              <a:avLst/>
            </a:prstGeom>
            <a:noFill/>
            <a:ln w="9525" cap="flat" cmpd="sng" algn="ctr">
              <a:solidFill>
                <a:srgbClr val="FBB034">
                  <a:shade val="95000"/>
                  <a:satMod val="105000"/>
                </a:srgbClr>
              </a:solidFill>
              <a:prstDash val="solid"/>
              <a:headEnd type="arrow"/>
              <a:tailEnd type="arrow"/>
            </a:ln>
            <a:effectLst/>
          </p:spPr>
        </p:cxnSp>
        <p:cxnSp>
          <p:nvCxnSpPr>
            <p:cNvPr id="273" name="Straight Arrow Connector 272"/>
            <p:cNvCxnSpPr/>
            <p:nvPr/>
          </p:nvCxnSpPr>
          <p:spPr>
            <a:xfrm>
              <a:off x="3419872" y="6237312"/>
              <a:ext cx="432048" cy="0"/>
            </a:xfrm>
            <a:prstGeom prst="straightConnector1">
              <a:avLst/>
            </a:prstGeom>
            <a:noFill/>
            <a:ln w="9525" cap="flat" cmpd="sng" algn="ctr">
              <a:solidFill>
                <a:srgbClr val="8799C1">
                  <a:shade val="95000"/>
                  <a:satMod val="105000"/>
                </a:srgbClr>
              </a:solidFill>
              <a:prstDash val="solid"/>
              <a:headEnd type="arrow"/>
              <a:tailEnd type="arrow"/>
            </a:ln>
            <a:effectLst/>
          </p:spPr>
        </p:cxnSp>
      </p:grpSp>
    </p:spTree>
    <p:extLst>
      <p:ext uri="{BB962C8B-B14F-4D97-AF65-F5344CB8AC3E}">
        <p14:creationId xmlns:p14="http://schemas.microsoft.com/office/powerpoint/2010/main" val="248859466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1"/>
          <p:cNvSpPr>
            <a:spLocks noGrp="1"/>
          </p:cNvSpPr>
          <p:nvPr>
            <p:ph type="sldNum" sz="quarter" idx="4294967295"/>
          </p:nvPr>
        </p:nvSpPr>
        <p:spPr>
          <a:xfrm>
            <a:off x="10178772" y="8344737"/>
            <a:ext cx="540068" cy="346031"/>
          </a:xfrm>
          <a:prstGeom prst="rect">
            <a:avLst/>
          </a:prstGeom>
        </p:spPr>
        <p:txBody>
          <a:bodyPr lIns="111090" tIns="55545" rIns="111090" bIns="55545"/>
          <a:lstStyle/>
          <a:p>
            <a:pPr defTabSz="1111293">
              <a:defRPr/>
            </a:pPr>
            <a:fld id="{5E53F014-C23C-442E-A933-26E860F8740A}" type="slidenum">
              <a:rPr lang="en-US">
                <a:latin typeface="+mn-lt"/>
              </a:rPr>
              <a:pPr defTabSz="1111293">
                <a:defRPr/>
              </a:pPr>
              <a:t>8</a:t>
            </a:fld>
            <a:endParaRPr lang="en-US" sz="1700" dirty="0">
              <a:latin typeface="+mn-lt"/>
            </a:endParaRPr>
          </a:p>
        </p:txBody>
      </p:sp>
      <p:sp>
        <p:nvSpPr>
          <p:cNvPr id="9219" name="Rectangle 10"/>
          <p:cNvSpPr>
            <a:spLocks noGrp="1" noChangeArrowheads="1"/>
          </p:cNvSpPr>
          <p:nvPr>
            <p:ph type="title" idx="4294967295"/>
          </p:nvPr>
        </p:nvSpPr>
        <p:spPr>
          <a:xfrm>
            <a:off x="264409" y="420038"/>
            <a:ext cx="9721215" cy="742066"/>
          </a:xfrm>
          <a:prstGeom prst="rect">
            <a:avLst/>
          </a:prstGeom>
        </p:spPr>
        <p:txBody>
          <a:bodyPr lIns="106328" tIns="53162" rIns="106328" bIns="53162" anchor="ctr"/>
          <a:lstStyle/>
          <a:p>
            <a:pPr eaLnBrk="1" hangingPunct="1"/>
            <a:r>
              <a:rPr lang="en-US" dirty="0" smtClean="0"/>
              <a:t>STM32 F4 Series highlights 1/4</a:t>
            </a:r>
          </a:p>
        </p:txBody>
      </p:sp>
      <p:sp>
        <p:nvSpPr>
          <p:cNvPr id="9220" name="Rectangle 11"/>
          <p:cNvSpPr>
            <a:spLocks noChangeArrowheads="1"/>
          </p:cNvSpPr>
          <p:nvPr/>
        </p:nvSpPr>
        <p:spPr bwMode="auto">
          <a:xfrm>
            <a:off x="596324" y="1660147"/>
            <a:ext cx="9728716" cy="1910169"/>
          </a:xfrm>
          <a:prstGeom prst="rect">
            <a:avLst/>
          </a:prstGeom>
          <a:noFill/>
          <a:ln w="9525">
            <a:noFill/>
            <a:miter lim="800000"/>
            <a:headEnd/>
            <a:tailEnd/>
          </a:ln>
        </p:spPr>
        <p:txBody>
          <a:bodyPr lIns="106328" tIns="53162" rIns="106328" bIns="53162"/>
          <a:lstStyle/>
          <a:p>
            <a:pPr marL="322086" indent="-322086" defTabSz="856322">
              <a:spcBef>
                <a:spcPct val="20000"/>
              </a:spcBef>
              <a:buClr>
                <a:srgbClr val="FF9900"/>
              </a:buClr>
              <a:buFont typeface="Wingdings" pitchFamily="2" charset="2"/>
              <a:buChar char="§"/>
            </a:pPr>
            <a:r>
              <a:rPr lang="en-US" sz="2700" dirty="0"/>
              <a:t>ST is introducing STM32 products based on Cortex M4 core. Over 30 new part numbers </a:t>
            </a:r>
            <a:r>
              <a:rPr lang="en-US" sz="2700" dirty="0"/>
              <a:t>pin-to-pin and software compatible with </a:t>
            </a:r>
            <a:r>
              <a:rPr lang="en-US" sz="2700" dirty="0"/>
              <a:t>existing </a:t>
            </a:r>
            <a:r>
              <a:rPr lang="en-US" sz="2700" u="sng" dirty="0"/>
              <a:t>STM32 F2 Series.</a:t>
            </a:r>
          </a:p>
          <a:p>
            <a:pPr marL="322086" indent="-322086" defTabSz="856322">
              <a:spcBef>
                <a:spcPct val="20000"/>
              </a:spcBef>
              <a:buClr>
                <a:srgbClr val="FF9900"/>
              </a:buClr>
              <a:buFont typeface="Wingdings" pitchFamily="2" charset="2"/>
              <a:buChar char="§"/>
            </a:pPr>
            <a:endParaRPr lang="en-US" sz="2700" dirty="0"/>
          </a:p>
          <a:p>
            <a:pPr marL="322086" indent="-322086" defTabSz="856322" eaLnBrk="0" hangingPunct="0">
              <a:spcBef>
                <a:spcPct val="20000"/>
              </a:spcBef>
              <a:buClr>
                <a:schemeClr val="accent2"/>
              </a:buClr>
              <a:buFont typeface="Wingdings" pitchFamily="2" charset="2"/>
              <a:buChar char=""/>
            </a:pPr>
            <a:r>
              <a:rPr lang="en-US" sz="2700" dirty="0"/>
              <a:t>The new DSP and FPU instructions combined to </a:t>
            </a:r>
            <a:r>
              <a:rPr lang="en-US" sz="2700" dirty="0"/>
              <a:t>168Mhz </a:t>
            </a:r>
            <a:r>
              <a:rPr lang="en-US" sz="2700" dirty="0"/>
              <a:t>performance open the door to a new level of Digital Signal Controller </a:t>
            </a:r>
            <a:r>
              <a:rPr lang="en-US" sz="2700" dirty="0"/>
              <a:t>applications and faster development time</a:t>
            </a:r>
            <a:r>
              <a:rPr lang="en-US" sz="2700" dirty="0" smtClean="0"/>
              <a:t>.</a:t>
            </a:r>
          </a:p>
          <a:p>
            <a:pPr marL="322086" indent="-322086" defTabSz="856322" eaLnBrk="0" hangingPunct="0">
              <a:spcBef>
                <a:spcPct val="20000"/>
              </a:spcBef>
              <a:buClr>
                <a:schemeClr val="accent2"/>
              </a:buClr>
              <a:buFont typeface="Wingdings" pitchFamily="2" charset="2"/>
              <a:buChar char=""/>
            </a:pPr>
            <a:endParaRPr lang="en-US" sz="2700" dirty="0" smtClean="0"/>
          </a:p>
          <a:p>
            <a:pPr marL="322086" indent="-322086" defTabSz="856322" eaLnBrk="0" hangingPunct="0">
              <a:spcBef>
                <a:spcPct val="20000"/>
              </a:spcBef>
              <a:buClr>
                <a:schemeClr val="accent2"/>
              </a:buClr>
              <a:buFont typeface="Wingdings" pitchFamily="2" charset="2"/>
              <a:buChar char=""/>
            </a:pPr>
            <a:r>
              <a:rPr lang="en-US" sz="2700" dirty="0" smtClean="0"/>
              <a:t>STM32 Releasing your creativity</a:t>
            </a:r>
          </a:p>
          <a:p>
            <a:pPr marL="322086" indent="-322086" defTabSz="856322" eaLnBrk="0" hangingPunct="0">
              <a:spcBef>
                <a:spcPct val="20000"/>
              </a:spcBef>
              <a:buClr>
                <a:schemeClr val="accent2"/>
              </a:buClr>
            </a:pPr>
            <a:endParaRPr lang="en-US" sz="2700" dirty="0"/>
          </a:p>
        </p:txBody>
      </p:sp>
    </p:spTree>
    <p:extLst>
      <p:ext uri="{BB962C8B-B14F-4D97-AF65-F5344CB8AC3E}">
        <p14:creationId xmlns:p14="http://schemas.microsoft.com/office/powerpoint/2010/main" val="1986931850"/>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1"/>
          <p:cNvSpPr>
            <a:spLocks noGrp="1"/>
          </p:cNvSpPr>
          <p:nvPr>
            <p:ph type="sldNum" sz="quarter" idx="4294967295"/>
          </p:nvPr>
        </p:nvSpPr>
        <p:spPr>
          <a:xfrm>
            <a:off x="10178772" y="8344737"/>
            <a:ext cx="540068" cy="346031"/>
          </a:xfrm>
          <a:prstGeom prst="rect">
            <a:avLst/>
          </a:prstGeom>
        </p:spPr>
        <p:txBody>
          <a:bodyPr lIns="111090" tIns="55545" rIns="111090" bIns="55545"/>
          <a:lstStyle/>
          <a:p>
            <a:pPr defTabSz="1111293">
              <a:defRPr/>
            </a:pPr>
            <a:fld id="{76A3B3B3-9956-4A0A-86DF-8E5C3BBB96DC}" type="slidenum">
              <a:rPr lang="en-US">
                <a:latin typeface="+mn-lt"/>
              </a:rPr>
              <a:pPr defTabSz="1111293">
                <a:defRPr/>
              </a:pPr>
              <a:t>9</a:t>
            </a:fld>
            <a:endParaRPr lang="en-US" sz="1700" dirty="0">
              <a:latin typeface="+mn-lt"/>
            </a:endParaRPr>
          </a:p>
        </p:txBody>
      </p:sp>
      <p:sp>
        <p:nvSpPr>
          <p:cNvPr id="10243" name="Rectangle 10"/>
          <p:cNvSpPr>
            <a:spLocks noGrp="1" noChangeArrowheads="1"/>
          </p:cNvSpPr>
          <p:nvPr>
            <p:ph type="title" idx="4294967295"/>
          </p:nvPr>
        </p:nvSpPr>
        <p:spPr>
          <a:xfrm>
            <a:off x="264409" y="420038"/>
            <a:ext cx="9721215" cy="742066"/>
          </a:xfrm>
          <a:prstGeom prst="rect">
            <a:avLst/>
          </a:prstGeom>
        </p:spPr>
        <p:txBody>
          <a:bodyPr lIns="106328" tIns="53162" rIns="106328" bIns="53162" anchor="ctr"/>
          <a:lstStyle/>
          <a:p>
            <a:pPr eaLnBrk="1" hangingPunct="1"/>
            <a:r>
              <a:rPr lang="en-US" dirty="0" smtClean="0"/>
              <a:t>STM32 F4 Series highlights 2/4</a:t>
            </a:r>
          </a:p>
        </p:txBody>
      </p:sp>
      <p:sp>
        <p:nvSpPr>
          <p:cNvPr id="10244" name="Rectangle 11"/>
          <p:cNvSpPr>
            <a:spLocks noChangeArrowheads="1"/>
          </p:cNvSpPr>
          <p:nvPr/>
        </p:nvSpPr>
        <p:spPr bwMode="auto">
          <a:xfrm>
            <a:off x="596324" y="1660147"/>
            <a:ext cx="9728716" cy="1910169"/>
          </a:xfrm>
          <a:prstGeom prst="rect">
            <a:avLst/>
          </a:prstGeom>
          <a:noFill/>
          <a:ln w="9525">
            <a:noFill/>
            <a:miter lim="800000"/>
            <a:headEnd/>
            <a:tailEnd/>
          </a:ln>
        </p:spPr>
        <p:txBody>
          <a:bodyPr lIns="106328" tIns="53162" rIns="106328" bIns="53162"/>
          <a:lstStyle/>
          <a:p>
            <a:pPr marL="322086" indent="-322086" defTabSz="856322">
              <a:spcBef>
                <a:spcPct val="20000"/>
              </a:spcBef>
              <a:buClr>
                <a:srgbClr val="FF9900"/>
              </a:buClr>
            </a:pPr>
            <a:r>
              <a:rPr lang="en-US" sz="3500" dirty="0">
                <a:solidFill>
                  <a:schemeClr val="tx2"/>
                </a:solidFill>
              </a:rPr>
              <a:t>Advanced technology and process from ST:</a:t>
            </a:r>
          </a:p>
          <a:p>
            <a:pPr marL="322086" indent="-322086" defTabSz="856322">
              <a:spcBef>
                <a:spcPct val="20000"/>
              </a:spcBef>
              <a:buClr>
                <a:srgbClr val="FF9900"/>
              </a:buClr>
              <a:buFont typeface="Wingdings" pitchFamily="2" charset="2"/>
              <a:buChar char="§"/>
            </a:pPr>
            <a:r>
              <a:rPr lang="en-US" sz="2700" dirty="0"/>
              <a:t>Memory accelerator: ART Accelerator™</a:t>
            </a:r>
          </a:p>
          <a:p>
            <a:pPr marL="322086" indent="-322086" defTabSz="856322">
              <a:spcBef>
                <a:spcPct val="20000"/>
              </a:spcBef>
              <a:buClr>
                <a:srgbClr val="FF9900"/>
              </a:buClr>
              <a:buFont typeface="Wingdings" pitchFamily="2" charset="2"/>
              <a:buChar char="§"/>
            </a:pPr>
            <a:r>
              <a:rPr lang="en-US" sz="2700" dirty="0"/>
              <a:t>Multi AHB Bus Matrix</a:t>
            </a:r>
          </a:p>
          <a:p>
            <a:pPr marL="322086" indent="-322086" defTabSz="856322">
              <a:spcBef>
                <a:spcPct val="20000"/>
              </a:spcBef>
              <a:buClr>
                <a:srgbClr val="FF9900"/>
              </a:buClr>
              <a:buFont typeface="Wingdings" pitchFamily="2" charset="2"/>
              <a:buChar char="§"/>
            </a:pPr>
            <a:r>
              <a:rPr lang="en-US" sz="2700" dirty="0"/>
              <a:t>90nm process</a:t>
            </a:r>
          </a:p>
          <a:p>
            <a:pPr marL="322086" indent="-322086" defTabSz="856322">
              <a:spcBef>
                <a:spcPct val="20000"/>
              </a:spcBef>
              <a:buClr>
                <a:srgbClr val="FF9900"/>
              </a:buClr>
            </a:pPr>
            <a:r>
              <a:rPr lang="en-US" sz="3500" dirty="0">
                <a:solidFill>
                  <a:schemeClr val="tx2"/>
                </a:solidFill>
              </a:rPr>
              <a:t>Outstanding results</a:t>
            </a:r>
            <a:r>
              <a:rPr lang="en-US" sz="2700" dirty="0">
                <a:solidFill>
                  <a:schemeClr val="tx2"/>
                </a:solidFill>
              </a:rPr>
              <a:t>:</a:t>
            </a:r>
          </a:p>
          <a:p>
            <a:pPr marL="322086" indent="-322086" defTabSz="856322" eaLnBrk="0" hangingPunct="0">
              <a:spcBef>
                <a:spcPct val="20000"/>
              </a:spcBef>
              <a:buClr>
                <a:schemeClr val="accent2"/>
              </a:buClr>
              <a:buFont typeface="Wingdings" pitchFamily="2" charset="2"/>
              <a:buChar char=""/>
            </a:pPr>
            <a:r>
              <a:rPr lang="en-US" sz="2700" dirty="0"/>
              <a:t>210DMIPS </a:t>
            </a:r>
            <a:r>
              <a:rPr lang="en-US" sz="2700" dirty="0"/>
              <a:t>at </a:t>
            </a:r>
            <a:r>
              <a:rPr lang="en-US" sz="2700" dirty="0"/>
              <a:t>168Mhz. </a:t>
            </a:r>
            <a:endParaRPr lang="en-US" sz="2700" dirty="0"/>
          </a:p>
          <a:p>
            <a:pPr marL="322086" indent="-322086" defTabSz="856322" eaLnBrk="0" hangingPunct="0">
              <a:spcBef>
                <a:spcPct val="20000"/>
              </a:spcBef>
              <a:buClr>
                <a:schemeClr val="accent2"/>
              </a:buClr>
              <a:buFont typeface="Wingdings" pitchFamily="2" charset="2"/>
              <a:buChar char=""/>
            </a:pPr>
            <a:r>
              <a:rPr lang="en-US" sz="2700" dirty="0"/>
              <a:t>Execution from Flash equivalent to 0-wait state </a:t>
            </a:r>
            <a:r>
              <a:rPr lang="en-US" sz="2700" dirty="0"/>
              <a:t>performance up to 168Mhz thanks to ST ART Accelerator</a:t>
            </a:r>
            <a:endParaRPr lang="en-US" sz="2700" dirty="0"/>
          </a:p>
          <a:p>
            <a:pPr marL="322086" indent="-322086" defTabSz="856322" eaLnBrk="0" hangingPunct="0">
              <a:spcBef>
                <a:spcPct val="20000"/>
              </a:spcBef>
              <a:buClr>
                <a:schemeClr val="accent2"/>
              </a:buClr>
            </a:pPr>
            <a:endParaRPr lang="en-US" sz="2700" dirty="0"/>
          </a:p>
        </p:txBody>
      </p:sp>
    </p:spTree>
    <p:extLst>
      <p:ext uri="{BB962C8B-B14F-4D97-AF65-F5344CB8AC3E}">
        <p14:creationId xmlns:p14="http://schemas.microsoft.com/office/powerpoint/2010/main" val="106217004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LINAME" val="ൟ൸്൶൫ൽൽ൳൰൳൯൮"/>
  <p:tag name="DATETIME" val="഻഼ഹ഻ഺഹ഼ഺഺൂപപൃൄ഼഼ോൗപല൑ൗ൞വ഻ൄഺള"/>
  <p:tag name="DONEBY" val="൝൞൦൱൬ർഺഺുഺീ"/>
  <p:tag name="IPADDRESS" val="൐൜൛൝൙൚൘ോൠ഻ൡ൝ഺ഼ാ"/>
  <p:tag name="APPVER" val="ഽസഺ"/>
  <p:tag name="RANDOM" val="10"/>
  <p:tag name="CHECKSUM" val="ാിീീ"/>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COSMAP~1\LOCALS~1\Temp\articulate\presenter\imgtemp\W7Wy6twl_files\slide0001_image001.gif"/>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COSMAP~1\LOCALS~1\Temp\articulate\presenter\imgtemp\weZv1ucX_files\slide0001_image001.png"/>
</p:tagLst>
</file>

<file path=ppt/theme/theme1.xml><?xml version="1.0" encoding="utf-8"?>
<a:theme xmlns:a="http://schemas.openxmlformats.org/drawingml/2006/main" name="TEMPLATE_2">
  <a:themeElements>
    <a:clrScheme name="TEMPLATE_2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TEMPLATE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063625" rtl="0" eaLnBrk="1" fontAlgn="base" latinLnBrk="0" hangingPunct="1">
          <a:lnSpc>
            <a:spcPct val="100000"/>
          </a:lnSpc>
          <a:spcBef>
            <a:spcPct val="0"/>
          </a:spcBef>
          <a:spcAft>
            <a:spcPct val="0"/>
          </a:spcAft>
          <a:buClrTx/>
          <a:buSzTx/>
          <a:buFontTx/>
          <a:buNone/>
          <a:tabLst/>
          <a:defRPr kumimoji="0" lang="en-US" sz="2100" b="0" i="0" u="none" strike="noStrike" cap="none" normalizeH="0" baseline="0" smtClean="0">
            <a:ln>
              <a:noFill/>
            </a:ln>
            <a:solidFill>
              <a:srgbClr val="00559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063625" rtl="0" eaLnBrk="1" fontAlgn="base" latinLnBrk="0" hangingPunct="1">
          <a:lnSpc>
            <a:spcPct val="100000"/>
          </a:lnSpc>
          <a:spcBef>
            <a:spcPct val="0"/>
          </a:spcBef>
          <a:spcAft>
            <a:spcPct val="0"/>
          </a:spcAft>
          <a:buClrTx/>
          <a:buSzTx/>
          <a:buFontTx/>
          <a:buNone/>
          <a:tabLst/>
          <a:defRPr kumimoji="0" lang="en-US" sz="2100" b="0" i="0" u="none" strike="noStrike" cap="none" normalizeH="0" baseline="0" smtClean="0">
            <a:ln>
              <a:noFill/>
            </a:ln>
            <a:solidFill>
              <a:srgbClr val="005596"/>
            </a:solidFill>
            <a:effectLst/>
            <a:latin typeface="Arial" charset="0"/>
            <a:cs typeface="Arial" charset="0"/>
          </a:defRPr>
        </a:defPPr>
      </a:lstStyle>
    </a:lnDef>
  </a:objectDefaults>
  <a:extraClrSchemeLst>
    <a:extraClrScheme>
      <a:clrScheme name="TEMPLATE_2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TEMPLATE_2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TEMPLATE_2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TEMPLATE_2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TEMPLATE_2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TEMPLATE_2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TEMPLATE_2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TEMPLATE_2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TEMPLATE_2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EMPLATE_2">
  <a:themeElements>
    <a:clrScheme name="1_TEMPLATE_2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1_TEMPLATE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TEMPLATE_2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1_TEMPLATE_2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1_TEMPLATE_2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1_TEMPLATE_2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1_TEMPLATE_2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1_TEMPLATE_2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1_TEMPLATE_2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1_TEMPLATE_2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1_TEMPLATE_2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35062FA44F2A44BD80A81AB0783F3A" ma:contentTypeVersion="1" ma:contentTypeDescription="Create a new document." ma:contentTypeScope="" ma:versionID="f3e0bead93288c218ac2b833d53f99ac">
  <xsd:schema xmlns:xsd="http://www.w3.org/2001/XMLSchema" xmlns:p="http://schemas.microsoft.com/office/2006/metadata/properties" xmlns:ns2="ff3de6e6-19ed-4d14-8232-1a26aab3ddf4" targetNamespace="http://schemas.microsoft.com/office/2006/metadata/properties" ma:root="true" ma:fieldsID="04c48381eff5f9b08dd73de8e18efb3c" ns2:_="">
    <xsd:import namespace="ff3de6e6-19ed-4d14-8232-1a26aab3ddf4"/>
    <xsd:element name="properties">
      <xsd:complexType>
        <xsd:sequence>
          <xsd:element name="documentManagement">
            <xsd:complexType>
              <xsd:all>
                <xsd:element ref="ns2:IsImportant" minOccurs="0"/>
              </xsd:all>
            </xsd:complexType>
          </xsd:element>
        </xsd:sequence>
      </xsd:complexType>
    </xsd:element>
  </xsd:schema>
  <xsd:schema xmlns:xsd="http://www.w3.org/2001/XMLSchema" xmlns:dms="http://schemas.microsoft.com/office/2006/documentManagement/types" targetNamespace="ff3de6e6-19ed-4d14-8232-1a26aab3ddf4" elementFormDefault="qualified">
    <xsd:import namespace="http://schemas.microsoft.com/office/2006/documentManagement/types"/>
    <xsd:element name="IsImportant" ma:index="8" nillable="true" ma:displayName="IsImportant" ma:default="0" ma:internalName="IsImporta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IsImportant xmlns="ff3de6e6-19ed-4d14-8232-1a26aab3ddf4">false</IsImportant>
  </documentManagement>
</p:properties>
</file>

<file path=customXml/itemProps1.xml><?xml version="1.0" encoding="utf-8"?>
<ds:datastoreItem xmlns:ds="http://schemas.openxmlformats.org/officeDocument/2006/customXml" ds:itemID="{31D5F756-67C4-4897-BED6-7391A6BDF6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f3de6e6-19ed-4d14-8232-1a26aab3ddf4"/>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42CE5980-92D6-430B-8348-F9B5F4CFCCD1}">
  <ds:schemaRefs>
    <ds:schemaRef ds:uri="http://schemas.microsoft.com/sharepoint/v3/contenttype/forms"/>
  </ds:schemaRefs>
</ds:datastoreItem>
</file>

<file path=customXml/itemProps3.xml><?xml version="1.0" encoding="utf-8"?>
<ds:datastoreItem xmlns:ds="http://schemas.openxmlformats.org/officeDocument/2006/customXml" ds:itemID="{65B7B228-075F-4F5C-A630-CAFFD09CCF2E}">
  <ds:schemaRefs>
    <ds:schemaRef ds:uri="http://purl.org/dc/dcmitype/"/>
    <ds:schemaRef ds:uri="http://schemas.openxmlformats.org/package/2006/metadata/core-properties"/>
    <ds:schemaRef ds:uri="http://schemas.microsoft.com/office/2006/metadata/properties"/>
    <ds:schemaRef ds:uri="http://purl.org/dc/elements/1.1/"/>
    <ds:schemaRef ds:uri="http://schemas.microsoft.com/office/2006/documentManagement/types"/>
    <ds:schemaRef ds:uri="http://purl.org/dc/terms/"/>
    <ds:schemaRef ds:uri="ff3de6e6-19ed-4d14-8232-1a26aab3ddf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41829</TotalTime>
  <Words>1731</Words>
  <Application>Microsoft Office PowerPoint</Application>
  <PresentationFormat>Custom</PresentationFormat>
  <Paragraphs>302</Paragraphs>
  <Slides>29</Slides>
  <Notes>28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29</vt:i4>
      </vt:variant>
    </vt:vector>
  </HeadingPairs>
  <TitlesOfParts>
    <vt:vector size="32" baseType="lpstr">
      <vt:lpstr>TEMPLATE_2</vt:lpstr>
      <vt:lpstr>1_TEMPLATE_2</vt:lpstr>
      <vt:lpstr>Microsoft PowerPoint 97-2003 Presentation</vt:lpstr>
      <vt:lpstr>PowerPoint Presentation</vt:lpstr>
      <vt:lpstr>Contents</vt:lpstr>
      <vt:lpstr>PowerPoint Presentation</vt:lpstr>
      <vt:lpstr>All STM32 Cortex™-M MCUs</vt:lpstr>
      <vt:lpstr>5 Product Series</vt:lpstr>
      <vt:lpstr>STM32 Genealogy and Growth</vt:lpstr>
      <vt:lpstr>STM32 Manufacturing Commitment</vt:lpstr>
      <vt:lpstr>STM32 F4 Series highlights 1/4</vt:lpstr>
      <vt:lpstr>STM32 F4 Series highlights 2/4</vt:lpstr>
      <vt:lpstr>STM32 F4 Series highlights 3/4</vt:lpstr>
      <vt:lpstr>STM32 F4 Series highlights 4/4</vt:lpstr>
      <vt:lpstr>PowerPoint Presentation</vt:lpstr>
      <vt:lpstr>STM32F4 versus competitors (Coremark)</vt:lpstr>
      <vt:lpstr>     ST’s ART Accelerator™</vt:lpstr>
      <vt:lpstr>System Architecture – Flash performance</vt:lpstr>
      <vt:lpstr>System Architecture – Flash performance</vt:lpstr>
      <vt:lpstr>System Architecture – Role of the ART accelerator 1/2</vt:lpstr>
      <vt:lpstr>System Architecture – Flash performance</vt:lpstr>
      <vt:lpstr>System Architecture – Role of the ART accelerator 2/2</vt:lpstr>
      <vt:lpstr>PowerPoint Presentation</vt:lpstr>
      <vt:lpstr> Outstanding power efficiency</vt:lpstr>
      <vt:lpstr>Low power and real life applications</vt:lpstr>
      <vt:lpstr>Average consumption</vt:lpstr>
      <vt:lpstr>STM32 F4 block diagram</vt:lpstr>
      <vt:lpstr>STM32 F4 portfolio</vt:lpstr>
      <vt:lpstr> Extensive tools and SW</vt:lpstr>
      <vt:lpstr> Software Libraries</vt:lpstr>
      <vt:lpstr>JPEG Demo</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rr</dc:creator>
  <cp:lastModifiedBy>STMicroelectronics</cp:lastModifiedBy>
  <cp:revision>772</cp:revision>
  <dcterms:created xsi:type="dcterms:W3CDTF">2009-03-10T13:58:55Z</dcterms:created>
  <dcterms:modified xsi:type="dcterms:W3CDTF">2012-04-09T18:48:16Z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0x010100FC35062FA44F2A44BD80A81AB0783F3A</vt:lpwstr>
  </property>
</Properties>
</file>