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  <p:sldMasterId id="2147483678" r:id="rId5"/>
  </p:sldMasterIdLst>
  <p:notesMasterIdLst>
    <p:notesMasterId r:id="rId28"/>
  </p:notesMasterIdLst>
  <p:handoutMasterIdLst>
    <p:handoutMasterId r:id="rId29"/>
  </p:handoutMasterIdLst>
  <p:sldIdLst>
    <p:sldId id="257" r:id="rId6"/>
    <p:sldId id="372" r:id="rId7"/>
    <p:sldId id="340" r:id="rId8"/>
    <p:sldId id="343" r:id="rId9"/>
    <p:sldId id="375" r:id="rId10"/>
    <p:sldId id="344" r:id="rId11"/>
    <p:sldId id="377" r:id="rId12"/>
    <p:sldId id="378" r:id="rId13"/>
    <p:sldId id="379" r:id="rId14"/>
    <p:sldId id="380" r:id="rId15"/>
    <p:sldId id="376" r:id="rId16"/>
    <p:sldId id="392" r:id="rId17"/>
    <p:sldId id="382" r:id="rId18"/>
    <p:sldId id="383" r:id="rId19"/>
    <p:sldId id="393" r:id="rId20"/>
    <p:sldId id="384" r:id="rId21"/>
    <p:sldId id="391" r:id="rId22"/>
    <p:sldId id="387" r:id="rId23"/>
    <p:sldId id="388" r:id="rId24"/>
    <p:sldId id="389" r:id="rId25"/>
    <p:sldId id="390" r:id="rId26"/>
    <p:sldId id="365" r:id="rId27"/>
  </p:sldIdLst>
  <p:sldSz cx="9144000" cy="6858000" type="screen4x3"/>
  <p:notesSz cx="6743700" cy="98806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400" b="1" kern="1200">
        <a:solidFill>
          <a:srgbClr val="000000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ACD"/>
    <a:srgbClr val="FFF0A3"/>
    <a:srgbClr val="D6E4EE"/>
    <a:srgbClr val="CCEECC"/>
    <a:srgbClr val="FFCDCD"/>
    <a:srgbClr val="FF3399"/>
    <a:srgbClr val="9A8B7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53" autoAdjust="0"/>
    <p:restoredTop sz="82416" autoAdjust="0"/>
  </p:normalViewPr>
  <p:slideViewPr>
    <p:cSldViewPr snapToGrid="0">
      <p:cViewPr>
        <p:scale>
          <a:sx n="84" d="100"/>
          <a:sy n="84" d="100"/>
        </p:scale>
        <p:origin x="-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16-bit Renesas SH-2A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IIR</c:v>
                </c:pt>
                <c:pt idx="1">
                  <c:v>FFT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Cortex-M4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IIR</c:v>
                </c:pt>
                <c:pt idx="1">
                  <c:v>FFT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0.41011474713132184</c:v>
                </c:pt>
                <c:pt idx="1">
                  <c:v>0.59758854559155916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698752"/>
        <c:axId val="34912128"/>
      </c:barChart>
      <c:catAx>
        <c:axId val="34698752"/>
        <c:scaling>
          <c:orientation val="minMax"/>
        </c:scaling>
        <c:delete val="0"/>
        <c:axPos val="b"/>
        <c:majorTickMark val="out"/>
        <c:minorTickMark val="none"/>
        <c:tickLblPos val="nextTo"/>
        <c:crossAx val="34912128"/>
        <c:crosses val="autoZero"/>
        <c:auto val="1"/>
        <c:lblAlgn val="ctr"/>
        <c:lblOffset val="100"/>
        <c:noMultiLvlLbl val="0"/>
      </c:catAx>
      <c:valAx>
        <c:axId val="34912128"/>
        <c:scaling>
          <c:orientation val="minMax"/>
          <c:max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698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16-bit Renesas SH-2A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IIR</c:v>
                </c:pt>
                <c:pt idx="1">
                  <c:v>FIR</c:v>
                </c:pt>
                <c:pt idx="2">
                  <c:v>FFT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Cortex-M4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IIR</c:v>
                </c:pt>
                <c:pt idx="1">
                  <c:v>FIR</c:v>
                </c:pt>
                <c:pt idx="2">
                  <c:v>FFT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0.58538628158844619</c:v>
                </c:pt>
                <c:pt idx="1">
                  <c:v>0.69065697361335565</c:v>
                </c:pt>
                <c:pt idx="2">
                  <c:v>0.50376613115617597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820096"/>
        <c:axId val="146865152"/>
      </c:barChart>
      <c:catAx>
        <c:axId val="146820096"/>
        <c:scaling>
          <c:orientation val="minMax"/>
        </c:scaling>
        <c:delete val="0"/>
        <c:axPos val="b"/>
        <c:majorTickMark val="out"/>
        <c:minorTickMark val="none"/>
        <c:tickLblPos val="nextTo"/>
        <c:crossAx val="146865152"/>
        <c:crosses val="autoZero"/>
        <c:auto val="1"/>
        <c:lblAlgn val="ctr"/>
        <c:lblOffset val="100"/>
        <c:noMultiLvlLbl val="0"/>
      </c:catAx>
      <c:valAx>
        <c:axId val="146865152"/>
        <c:scaling>
          <c:orientation val="minMax"/>
          <c:max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6820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9525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33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530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33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9525" y="938530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D1823A0E-9FB1-44F3-B368-FB116909CDC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11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9525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92650"/>
            <a:ext cx="5394325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530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9525" y="938530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5E16853-7D2F-4C3E-BDB6-44BF335284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545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0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0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0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0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0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53E04E-B8B5-4A0B-BDBD-B9D3C0D9BE15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39775"/>
            <a:ext cx="4940300" cy="3705225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4210" y="4693009"/>
            <a:ext cx="5395281" cy="4448087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M4</a:t>
            </a:r>
            <a:r>
              <a:rPr lang="en-GB" baseline="0" dirty="0" smtClean="0"/>
              <a:t> can do these tasks in less than half the cycles than competitive devices.. Leaves room to do much more in a flash limited MHz bandwidth and also keeps power down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16853-7D2F-4C3E-BDB6-44BF33528420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B1A7EAA-2D67-4D4E-9EE2-8B14900E2A32}" type="slidenum">
              <a:rPr lang="en-GB">
                <a:solidFill>
                  <a:prstClr val="white"/>
                </a:solidFill>
              </a:rPr>
              <a:pPr/>
              <a:t>12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912" y="741244"/>
            <a:ext cx="4941463" cy="3704630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4848" y="4691897"/>
            <a:ext cx="5394006" cy="4447460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5242BA-D6B8-4737-B6C5-44B524FD7A37}" type="slidenum">
              <a:rPr lang="en-US" smtClean="0">
                <a:latin typeface="Arial" charset="0"/>
              </a:rPr>
              <a:pPr/>
              <a:t>13</a:t>
            </a:fld>
            <a:endParaRPr lang="en-US" smtClean="0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988549-C148-44E2-9500-305A41D8A21A}" type="slidenum">
              <a:rPr lang="en-GB" smtClean="0">
                <a:latin typeface="Arial" charset="0"/>
              </a:rPr>
              <a:pPr/>
              <a:t>14</a:t>
            </a:fld>
            <a:endParaRPr lang="en-GB" smtClean="0">
              <a:latin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E4EF1-626B-4963-8D52-9A6E72A08702}" type="slidenum">
              <a:rPr lang="en-GB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GB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0290" y="739504"/>
            <a:ext cx="4923121" cy="3705423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4370" y="4693285"/>
            <a:ext cx="5394960" cy="4447986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21029" y="9382432"/>
            <a:ext cx="2919657" cy="4905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6" tIns="46792" rIns="89986" bIns="46792" anchor="b"/>
          <a:lstStyle/>
          <a:p>
            <a:pPr algn="r" defTabSz="449065">
              <a:buClr>
                <a:srgbClr val="000000"/>
              </a:buClr>
              <a:buSzPct val="100000"/>
              <a:tabLst>
                <a:tab pos="723071" algn="l"/>
                <a:tab pos="1446141" algn="l"/>
                <a:tab pos="2170734" algn="l"/>
                <a:tab pos="2893805" algn="l"/>
              </a:tabLst>
            </a:pPr>
            <a:fld id="{7293AE67-DE5A-40CD-844B-E310CA9AEC9A}" type="slidenum">
              <a:rPr lang="en-GB" sz="1200"/>
              <a:pPr algn="r" defTabSz="449065">
                <a:buClr>
                  <a:srgbClr val="000000"/>
                </a:buClr>
                <a:buSzPct val="100000"/>
                <a:tabLst>
                  <a:tab pos="723071" algn="l"/>
                  <a:tab pos="1446141" algn="l"/>
                  <a:tab pos="2170734" algn="l"/>
                  <a:tab pos="2893805" algn="l"/>
                </a:tabLst>
              </a:pPr>
              <a:t>17</a:t>
            </a:fld>
            <a:endParaRPr lang="en-GB" sz="1200" dirty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3576" y="741888"/>
            <a:ext cx="4855042" cy="3701777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5275" y="4691983"/>
            <a:ext cx="5391644" cy="4442131"/>
          </a:xfrm>
          <a:ln/>
        </p:spPr>
        <p:txBody>
          <a:bodyPr lIns="89986" tIns="46792" rIns="89986" bIns="46792"/>
          <a:lstStyle/>
          <a:p>
            <a:pPr marL="342847" indent="-342847" defTabSz="801564" eaLnBrk="1" hangingPunct="1">
              <a:defRPr/>
            </a:pPr>
            <a:r>
              <a:rPr lang="en-GB" dirty="0" smtClean="0"/>
              <a:t>For the benefit of the embedded developer</a:t>
            </a:r>
          </a:p>
          <a:p>
            <a:pPr marL="342847" indent="-342847" defTabSz="801564" eaLnBrk="1" hangingPunct="1">
              <a:defRPr/>
            </a:pPr>
            <a:r>
              <a:rPr lang="en-GB" dirty="0" smtClean="0"/>
              <a:t>- Reduce Complexity</a:t>
            </a:r>
          </a:p>
          <a:p>
            <a:pPr marL="342847" indent="-342847" defTabSz="801564" eaLnBrk="1" hangingPunct="1">
              <a:lnSpc>
                <a:spcPct val="120000"/>
              </a:lnSpc>
              <a:defRPr/>
            </a:pPr>
            <a:r>
              <a:rPr lang="en-GB" dirty="0" smtClean="0"/>
              <a:t>- Provide Industry-Wide Programming Standards</a:t>
            </a:r>
          </a:p>
          <a:p>
            <a:pPr marL="342847" indent="-342847" defTabSz="801564" eaLnBrk="1" hangingPunct="1">
              <a:lnSpc>
                <a:spcPct val="120000"/>
              </a:lnSpc>
              <a:defRPr/>
            </a:pPr>
            <a:r>
              <a:rPr lang="en-GB" dirty="0" smtClean="0"/>
              <a:t>- Support Partnerships and Innovation</a:t>
            </a:r>
          </a:p>
          <a:p>
            <a:pPr>
              <a:defRPr/>
            </a:pPr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8164" y="914900"/>
            <a:ext cx="4945170" cy="372122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648" y="6304029"/>
            <a:ext cx="2644405" cy="1221352"/>
          </a:xfrm>
          <a:noFill/>
        </p:spPr>
        <p:txBody>
          <a:bodyPr wrap="square" lIns="87472" tIns="43735" rIns="87472" bIns="43735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A798B-82C5-4E04-BAE7-9802A3F1ED83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0290" y="739504"/>
            <a:ext cx="4923121" cy="3705423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4370" y="4691571"/>
            <a:ext cx="5394960" cy="4449701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</a:t>
            </a:r>
            <a:r>
              <a:rPr lang="en-GB" dirty="0" err="1" smtClean="0"/>
              <a:t>MCU</a:t>
            </a:r>
            <a:r>
              <a:rPr lang="en-GB" dirty="0" smtClean="0"/>
              <a:t> markets are</a:t>
            </a:r>
            <a:r>
              <a:rPr lang="en-GB" baseline="0" dirty="0" smtClean="0"/>
              <a:t> very wide</a:t>
            </a:r>
          </a:p>
          <a:p>
            <a:r>
              <a:rPr lang="en-GB" baseline="0" dirty="0" smtClean="0"/>
              <a:t>You need a variety of devices to address these markets</a:t>
            </a:r>
          </a:p>
          <a:p>
            <a:r>
              <a:rPr lang="en-GB" baseline="0" dirty="0" smtClean="0"/>
              <a:t>The M0 and M3 already address a lot of them .. </a:t>
            </a:r>
          </a:p>
          <a:p>
            <a:r>
              <a:rPr lang="en-GB" baseline="0" dirty="0" smtClean="0"/>
              <a:t>And the underlying requirement for the future is some level of signal processing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16853-7D2F-4C3E-BDB6-44BF3352842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01B10C-8F81-44F2-A850-89A0D8597583}" type="slidenum">
              <a:rPr lang="en-GB"/>
              <a:pPr/>
              <a:t>3</a:t>
            </a:fld>
            <a:endParaRPr lang="en-GB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41363"/>
            <a:ext cx="4940300" cy="37052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Most </a:t>
            </a:r>
            <a:r>
              <a:rPr lang="en-US" baseline="0" dirty="0" err="1" smtClean="0"/>
              <a:t>MCUs</a:t>
            </a:r>
            <a:r>
              <a:rPr lang="en-US" baseline="0" dirty="0" smtClean="0"/>
              <a:t> are not as energy efficient as </a:t>
            </a:r>
            <a:r>
              <a:rPr lang="en-US" baseline="0" dirty="0" err="1" smtClean="0"/>
              <a:t>M4</a:t>
            </a:r>
            <a:r>
              <a:rPr lang="en-US" baseline="0" dirty="0" smtClean="0"/>
              <a:t> for signal processing algorithms , Most </a:t>
            </a:r>
            <a:r>
              <a:rPr lang="en-US" baseline="0" dirty="0" err="1" smtClean="0"/>
              <a:t>DSPs</a:t>
            </a:r>
            <a:r>
              <a:rPr lang="en-US" baseline="0" dirty="0" smtClean="0"/>
              <a:t> are not as easy to program as </a:t>
            </a:r>
            <a:r>
              <a:rPr lang="en-US" baseline="0" dirty="0" err="1" smtClean="0"/>
              <a:t>M4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r>
              <a:rPr lang="en-US" dirty="0" err="1" smtClean="0"/>
              <a:t>M4</a:t>
            </a:r>
            <a:r>
              <a:rPr lang="en-US" dirty="0" smtClean="0"/>
              <a:t> provides</a:t>
            </a:r>
            <a:r>
              <a:rPr lang="en-US" baseline="0" dirty="0" smtClean="0"/>
              <a:t> the best balance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D579C-1D94-4A85-AEF4-CF06E3F3734F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Best of both worlds</a:t>
            </a:r>
            <a:r>
              <a:rPr lang="en-GB" baseline="0" dirty="0" smtClean="0"/>
              <a:t> ….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7C652-79AC-4294-8F68-5E88CCA9C627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charset="0"/>
              </a:rPr>
              <a:t>Complete upwards binary compatibility</a:t>
            </a:r>
          </a:p>
          <a:p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fontAlgn="t" hangingPunct="1"/>
            <a:endParaRPr lang="en-US" dirty="0" smtClean="0">
              <a:latin typeface="Arial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72C32-407F-415B-84A7-9A82022C1FAC}" type="slidenum">
              <a:rPr lang="en-GB" smtClean="0">
                <a:latin typeface="Arial" charset="0"/>
              </a:rPr>
              <a:pPr/>
              <a:t>8</a:t>
            </a:fld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A85C27-96DE-4B4B-93CC-274028964779}" type="slidenum">
              <a:rPr lang="en-GB" smtClean="0">
                <a:latin typeface="Arial" charset="0"/>
              </a:rPr>
              <a:pPr/>
              <a:t>9</a:t>
            </a:fld>
            <a:endParaRPr lang="en-GB" smtClean="0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>
              <a:latin typeface="Arial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5367A0-CA0A-4557-AB3A-6B435DA6C1C2}" type="slidenum">
              <a:rPr lang="en-GB" smtClean="0"/>
              <a:pPr/>
              <a:t>10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315" name="Picture 35" descr="combin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7738"/>
            <a:ext cx="9144000" cy="2100262"/>
          </a:xfrm>
          <a:prstGeom prst="rect">
            <a:avLst/>
          </a:prstGeom>
          <a:noFill/>
        </p:spPr>
      </p:pic>
      <p:sp>
        <p:nvSpPr>
          <p:cNvPr id="97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27100" y="2058988"/>
            <a:ext cx="7337425" cy="1411287"/>
          </a:xfrm>
        </p:spPr>
        <p:txBody>
          <a:bodyPr wrap="square" anchor="t"/>
          <a:lstStyle>
            <a:lvl1pPr algn="ctr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6025" y="3673475"/>
            <a:ext cx="671195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97309" name="Text Box 29"/>
          <p:cNvSpPr txBox="1">
            <a:spLocks noChangeArrowheads="1"/>
          </p:cNvSpPr>
          <p:nvPr/>
        </p:nvSpPr>
        <p:spPr bwMode="auto">
          <a:xfrm>
            <a:off x="2741613" y="6646863"/>
            <a:ext cx="1350962" cy="2016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lIns="80167" tIns="40084" rIns="80167" bIns="40084">
            <a:spAutoFit/>
          </a:bodyPr>
          <a:lstStyle/>
          <a:p>
            <a:pPr defTabSz="801688" eaLnBrk="0" fontAlgn="ctr" hangingPunct="0">
              <a:lnSpc>
                <a:spcPct val="80000"/>
              </a:lnSpc>
              <a:spcBef>
                <a:spcPct val="50000"/>
              </a:spcBef>
              <a:buClr>
                <a:schemeClr val="bg2"/>
              </a:buClr>
              <a:buSzPct val="125000"/>
              <a:buFont typeface="Wingdings" pitchFamily="2" charset="2"/>
              <a:buNone/>
            </a:pPr>
            <a:r>
              <a:rPr lang="en-GB" sz="1000">
                <a:solidFill>
                  <a:schemeClr val="bg1"/>
                </a:solidFill>
              </a:rPr>
              <a:t>CONFIDENTIAL</a:t>
            </a:r>
          </a:p>
        </p:txBody>
      </p:sp>
      <p:sp>
        <p:nvSpPr>
          <p:cNvPr id="97310" name="Rectangle 30"/>
          <p:cNvSpPr>
            <a:spLocks noChangeArrowheads="1"/>
          </p:cNvSpPr>
          <p:nvPr/>
        </p:nvSpPr>
        <p:spPr bwMode="auto">
          <a:xfrm>
            <a:off x="257175" y="6621463"/>
            <a:ext cx="4270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30477D0E-3C20-42A0-8B59-EF6FD45C2F68}" type="slidenum">
              <a:rPr lang="en-GB" sz="900">
                <a:solidFill>
                  <a:schemeClr val="bg1"/>
                </a:solidFill>
              </a:rPr>
              <a:pPr algn="r"/>
              <a:t>‹#›</a:t>
            </a:fld>
            <a:endParaRPr lang="en-GB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7938"/>
            <a:ext cx="2193925" cy="6372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7488" y="7938"/>
            <a:ext cx="6430962" cy="6372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0"/>
            <a:ext cx="8934450" cy="839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33363" y="906463"/>
            <a:ext cx="8910637" cy="5473700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315" name="Picture 35" descr="combine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57738"/>
            <a:ext cx="9144000" cy="2100262"/>
          </a:xfrm>
          <a:prstGeom prst="rect">
            <a:avLst/>
          </a:prstGeom>
          <a:noFill/>
        </p:spPr>
      </p:pic>
      <p:sp>
        <p:nvSpPr>
          <p:cNvPr id="97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27100" y="2058988"/>
            <a:ext cx="7337425" cy="1411287"/>
          </a:xfrm>
        </p:spPr>
        <p:txBody>
          <a:bodyPr wrap="square" anchor="t"/>
          <a:lstStyle>
            <a:lvl1pPr algn="ctr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6025" y="3673475"/>
            <a:ext cx="671195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97309" name="Text Box 29"/>
          <p:cNvSpPr txBox="1">
            <a:spLocks noChangeArrowheads="1"/>
          </p:cNvSpPr>
          <p:nvPr/>
        </p:nvSpPr>
        <p:spPr bwMode="auto">
          <a:xfrm>
            <a:off x="2741613" y="6646863"/>
            <a:ext cx="1350962" cy="2016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lIns="80167" tIns="40084" rIns="80167" bIns="40084">
            <a:spAutoFit/>
          </a:bodyPr>
          <a:lstStyle/>
          <a:p>
            <a:pPr defTabSz="801688" eaLnBrk="0" fontAlgn="ctr" hangingPunct="0">
              <a:lnSpc>
                <a:spcPct val="80000"/>
              </a:lnSpc>
              <a:spcBef>
                <a:spcPct val="50000"/>
              </a:spcBef>
              <a:buClr>
                <a:srgbClr val="FAA61A"/>
              </a:buClr>
              <a:buSzPct val="125000"/>
              <a:buFont typeface="Wingdings" pitchFamily="2" charset="2"/>
              <a:buNone/>
            </a:pPr>
            <a:r>
              <a:rPr lang="en-GB" sz="1000" b="0">
                <a:solidFill>
                  <a:srgbClr val="FFFFFF"/>
                </a:solidFill>
                <a:ea typeface="+mn-ea"/>
              </a:rPr>
              <a:t>CONFIDENTIAL</a:t>
            </a:r>
          </a:p>
        </p:txBody>
      </p:sp>
      <p:sp>
        <p:nvSpPr>
          <p:cNvPr id="97310" name="Rectangle 30"/>
          <p:cNvSpPr>
            <a:spLocks noChangeArrowheads="1"/>
          </p:cNvSpPr>
          <p:nvPr/>
        </p:nvSpPr>
        <p:spPr bwMode="auto">
          <a:xfrm>
            <a:off x="257175" y="6621463"/>
            <a:ext cx="4270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49263">
              <a:buClr>
                <a:srgbClr val="000000"/>
              </a:buClr>
              <a:buSzPct val="100000"/>
              <a:buFont typeface="Arial" charset="0"/>
              <a:buNone/>
            </a:pPr>
            <a:fld id="{30477D0E-3C20-42A0-8B59-EF6FD45C2F68}" type="slidenum">
              <a:rPr lang="en-GB" sz="900" b="0">
                <a:solidFill>
                  <a:srgbClr val="FFFFFF"/>
                </a:solidFill>
                <a:ea typeface="+mn-ea"/>
              </a:rPr>
              <a:pPr algn="r" defTabSz="449263">
                <a:buClr>
                  <a:srgbClr val="000000"/>
                </a:buClr>
                <a:buSzPct val="100000"/>
                <a:buFont typeface="Arial" charset="0"/>
                <a:buNone/>
              </a:pPr>
              <a:t>‹#›</a:t>
            </a:fld>
            <a:endParaRPr lang="en-GB" sz="900" b="0">
              <a:solidFill>
                <a:srgbClr val="FFFFFF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459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8179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6041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488" y="906463"/>
            <a:ext cx="4311650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906463"/>
            <a:ext cx="4311650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834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741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11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92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82099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1208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522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7938"/>
            <a:ext cx="2193925" cy="6372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7488" y="7938"/>
            <a:ext cx="6430962" cy="6372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237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88" y="7938"/>
            <a:ext cx="8774112" cy="835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17488" y="906463"/>
            <a:ext cx="8772525" cy="5470525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056820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963" y="0"/>
            <a:ext cx="8936037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3363" y="906463"/>
            <a:ext cx="43783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64088" y="906463"/>
            <a:ext cx="4379912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64088" y="3719513"/>
            <a:ext cx="4379912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231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0"/>
            <a:ext cx="8934450" cy="839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3363" y="906463"/>
            <a:ext cx="43783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4088" y="906463"/>
            <a:ext cx="4379912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0358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488" y="906463"/>
            <a:ext cx="4311650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906463"/>
            <a:ext cx="4311650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94" name="Picture 38" descr="combinedfoote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757738"/>
            <a:ext cx="9144000" cy="2100262"/>
          </a:xfrm>
          <a:prstGeom prst="rect">
            <a:avLst/>
          </a:prstGeom>
          <a:noFill/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7488" y="7938"/>
            <a:ext cx="87772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7488" y="906463"/>
            <a:ext cx="87757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96260" name="Line 4"/>
          <p:cNvSpPr>
            <a:spLocks noChangeShapeType="1"/>
          </p:cNvSpPr>
          <p:nvPr/>
        </p:nvSpPr>
        <p:spPr bwMode="auto">
          <a:xfrm>
            <a:off x="342900" y="787400"/>
            <a:ext cx="88011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lIns="80167" tIns="40084" rIns="80167" bIns="40084" anchor="ctr"/>
          <a:lstStyle/>
          <a:p>
            <a:endParaRPr lang="en-GB"/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2741613" y="6646863"/>
            <a:ext cx="1350962" cy="2016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lIns="80167" tIns="40084" rIns="80167" bIns="40084">
            <a:spAutoFit/>
          </a:bodyPr>
          <a:lstStyle/>
          <a:p>
            <a:pPr defTabSz="801688" eaLnBrk="0" fontAlgn="ctr" hangingPunct="0">
              <a:lnSpc>
                <a:spcPct val="80000"/>
              </a:lnSpc>
              <a:spcBef>
                <a:spcPct val="50000"/>
              </a:spcBef>
              <a:buClr>
                <a:schemeClr val="bg2"/>
              </a:buClr>
              <a:buSzPct val="125000"/>
              <a:buFont typeface="Wingdings" pitchFamily="2" charset="2"/>
              <a:buNone/>
            </a:pPr>
            <a:r>
              <a:rPr lang="en-GB" sz="1000">
                <a:solidFill>
                  <a:schemeClr val="bg1"/>
                </a:solidFill>
              </a:rPr>
              <a:t>CONFIDENTIAL</a:t>
            </a:r>
          </a:p>
        </p:txBody>
      </p:sp>
      <p:sp>
        <p:nvSpPr>
          <p:cNvPr id="96284" name="Rectangle 28"/>
          <p:cNvSpPr>
            <a:spLocks noChangeArrowheads="1"/>
          </p:cNvSpPr>
          <p:nvPr/>
        </p:nvSpPr>
        <p:spPr bwMode="auto">
          <a:xfrm>
            <a:off x="257175" y="6621463"/>
            <a:ext cx="4270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CB3BD946-1972-463F-9E3C-3061958D246C}" type="slidenum">
              <a:rPr lang="en-GB" sz="900">
                <a:solidFill>
                  <a:schemeClr val="bg1"/>
                </a:solidFill>
              </a:rPr>
              <a:pPr algn="r"/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7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9pPr>
    </p:titleStyle>
    <p:bodyStyle>
      <a:lvl1pPr marL="265113" indent="-265113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22313" indent="-277813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1165225" indent="-250825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94" name="Picture 38" descr="combinedfooter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4757738"/>
            <a:ext cx="9144000" cy="2100262"/>
          </a:xfrm>
          <a:prstGeom prst="rect">
            <a:avLst/>
          </a:prstGeom>
          <a:noFill/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7488" y="7938"/>
            <a:ext cx="87772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7488" y="906463"/>
            <a:ext cx="87757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96260" name="Line 4"/>
          <p:cNvSpPr>
            <a:spLocks noChangeShapeType="1"/>
          </p:cNvSpPr>
          <p:nvPr/>
        </p:nvSpPr>
        <p:spPr bwMode="auto">
          <a:xfrm>
            <a:off x="342900" y="787400"/>
            <a:ext cx="88011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lIns="80167" tIns="40084" rIns="80167" bIns="40084" anchor="ctr"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en-GB" b="0">
              <a:solidFill>
                <a:srgbClr val="FFFFFF"/>
              </a:solidFill>
              <a:ea typeface="+mn-ea"/>
            </a:endParaRPr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2741613" y="6646863"/>
            <a:ext cx="1350962" cy="2016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lIns="80167" tIns="40084" rIns="80167" bIns="40084">
            <a:spAutoFit/>
          </a:bodyPr>
          <a:lstStyle/>
          <a:p>
            <a:pPr defTabSz="801688" eaLnBrk="0" fontAlgn="ctr" hangingPunct="0">
              <a:lnSpc>
                <a:spcPct val="80000"/>
              </a:lnSpc>
              <a:spcBef>
                <a:spcPct val="50000"/>
              </a:spcBef>
              <a:buClr>
                <a:srgbClr val="FAA61A"/>
              </a:buClr>
              <a:buSzPct val="125000"/>
              <a:buFont typeface="Wingdings" pitchFamily="2" charset="2"/>
              <a:buNone/>
            </a:pPr>
            <a:r>
              <a:rPr lang="en-GB" sz="1000" b="0">
                <a:solidFill>
                  <a:srgbClr val="FFFFFF"/>
                </a:solidFill>
                <a:ea typeface="+mn-ea"/>
              </a:rPr>
              <a:t>CONFIDENTIAL</a:t>
            </a:r>
          </a:p>
        </p:txBody>
      </p:sp>
      <p:sp>
        <p:nvSpPr>
          <p:cNvPr id="96284" name="Rectangle 28"/>
          <p:cNvSpPr>
            <a:spLocks noChangeArrowheads="1"/>
          </p:cNvSpPr>
          <p:nvPr/>
        </p:nvSpPr>
        <p:spPr bwMode="auto">
          <a:xfrm>
            <a:off x="257175" y="6621463"/>
            <a:ext cx="4270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49263">
              <a:buClr>
                <a:srgbClr val="000000"/>
              </a:buClr>
              <a:buSzPct val="100000"/>
              <a:buFont typeface="Arial" charset="0"/>
              <a:buNone/>
            </a:pPr>
            <a:fld id="{CB3BD946-1972-463F-9E3C-3061958D246C}" type="slidenum">
              <a:rPr lang="en-GB" sz="900" b="0">
                <a:solidFill>
                  <a:srgbClr val="FFFFFF"/>
                </a:solidFill>
                <a:ea typeface="+mn-ea"/>
              </a:rPr>
              <a:pPr algn="r" defTabSz="449263">
                <a:buClr>
                  <a:srgbClr val="000000"/>
                </a:buClr>
                <a:buSzPct val="100000"/>
                <a:buFont typeface="Arial" charset="0"/>
                <a:buNone/>
              </a:pPr>
              <a:t>‹#›</a:t>
            </a:fld>
            <a:endParaRPr lang="en-GB" sz="900" b="0">
              <a:solidFill>
                <a:srgbClr val="FFFFFF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927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charset="0"/>
        </a:defRPr>
      </a:lvl9pPr>
    </p:titleStyle>
    <p:bodyStyle>
      <a:lvl1pPr marL="265113" indent="-265113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22313" indent="-277813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1165225" indent="-250825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ctr" hangingPunct="1">
        <a:spcBef>
          <a:spcPct val="25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24" Type="http://schemas.openxmlformats.org/officeDocument/2006/relationships/image" Target="../media/image45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10" Type="http://schemas.openxmlformats.org/officeDocument/2006/relationships/image" Target="../media/image31.jpeg"/><Relationship Id="rId19" Type="http://schemas.openxmlformats.org/officeDocument/2006/relationships/image" Target="../media/image40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7.png"/><Relationship Id="rId7" Type="http://schemas.openxmlformats.org/officeDocument/2006/relationships/image" Target="../media/image9.wm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7.jpeg"/><Relationship Id="rId5" Type="http://schemas.openxmlformats.org/officeDocument/2006/relationships/image" Target="../media/image14.png"/><Relationship Id="rId10" Type="http://schemas.openxmlformats.org/officeDocument/2006/relationships/image" Target="../media/image12.gif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1950" y="2177674"/>
            <a:ext cx="8587178" cy="1411288"/>
          </a:xfrm>
        </p:spPr>
        <p:txBody>
          <a:bodyPr/>
          <a:lstStyle/>
          <a:p>
            <a:r>
              <a:rPr lang="en-US" sz="700" b="0" dirty="0" smtClean="0"/>
              <a:t>   </a:t>
            </a:r>
            <a:r>
              <a:rPr lang="en-US" sz="5400" b="0" dirty="0" smtClean="0"/>
              <a:t/>
            </a:r>
            <a:br>
              <a:rPr lang="en-US" sz="5400" b="0" dirty="0" smtClean="0"/>
            </a:br>
            <a:r>
              <a:rPr lang="en-US" sz="5400" b="0" dirty="0" smtClean="0"/>
              <a:t>Cortex-</a:t>
            </a:r>
            <a:r>
              <a:rPr lang="en-US" sz="5400" b="0" dirty="0" err="1" smtClean="0"/>
              <a:t>M4</a:t>
            </a:r>
            <a:r>
              <a:rPr lang="en-US" sz="6000" b="0" dirty="0" smtClean="0"/>
              <a:t/>
            </a:r>
            <a:br>
              <a:rPr lang="en-US" sz="6000" b="0" dirty="0" smtClean="0"/>
            </a:br>
            <a:r>
              <a:rPr lang="en-US" sz="2800" b="0" dirty="0" smtClean="0"/>
              <a:t>Efficient, easy to use digital signal control</a:t>
            </a:r>
            <a:br>
              <a:rPr lang="en-US" sz="2800" b="0" dirty="0" smtClean="0"/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en-US" sz="2800" b="0" dirty="0" smtClean="0"/>
              <a:t/>
            </a:r>
            <a:br>
              <a:rPr lang="en-US" sz="2800" b="0" dirty="0" smtClean="0"/>
            </a:br>
            <a:endParaRPr lang="en-US" sz="1900" b="0" dirty="0" smtClean="0"/>
          </a:p>
        </p:txBody>
      </p:sp>
      <p:pic>
        <p:nvPicPr>
          <p:cNvPr id="31746" name="Picture 2" descr="http://www.arm.com/images/cortex-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2550" y="142758"/>
            <a:ext cx="3147183" cy="1431970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2148532" y="4771993"/>
            <a:ext cx="671195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1400" b="1" kern="1200">
                <a:solidFill>
                  <a:srgbClr val="000000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 eaLnBrk="1" hangingPunct="1">
              <a:lnSpc>
                <a:spcPct val="80000"/>
              </a:lnSpc>
            </a:pPr>
            <a:r>
              <a:rPr lang="en-GB" sz="1600" dirty="0" smtClean="0"/>
              <a:t>Terry</a:t>
            </a:r>
            <a:br>
              <a:rPr lang="en-GB" sz="1600" dirty="0" smtClean="0"/>
            </a:br>
            <a:r>
              <a:rPr lang="en-GB" sz="1600" dirty="0" smtClean="0"/>
              <a:t> </a:t>
            </a:r>
            <a:r>
              <a:rPr lang="en-US" sz="1600" dirty="0" smtClean="0"/>
              <a:t>FAE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1600" dirty="0" smtClean="0"/>
              <a:t>ARM Korea</a:t>
            </a:r>
          </a:p>
          <a:p>
            <a:pPr algn="r" eaLnBrk="1" hangingPunct="1">
              <a:lnSpc>
                <a:spcPct val="80000"/>
              </a:lnSpc>
            </a:pPr>
            <a:endParaRPr lang="en-US" sz="1600" dirty="0" smtClean="0"/>
          </a:p>
          <a:p>
            <a:pPr algn="r" eaLnBrk="1" hangingPunct="1">
              <a:lnSpc>
                <a:spcPct val="80000"/>
              </a:lnSpc>
            </a:pPr>
            <a:endParaRPr lang="en-GB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Cortex-M4 single precision floating point</a:t>
            </a:r>
          </a:p>
        </p:txBody>
      </p:sp>
      <p:sp>
        <p:nvSpPr>
          <p:cNvPr id="50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IEEE 754 standard compliant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Decoupled floating point pipeline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Single-precision floating point math</a:t>
            </a:r>
          </a:p>
          <a:p>
            <a:pPr lvl="1" eaLnBrk="1" hangingPunct="1"/>
            <a:r>
              <a:rPr lang="en-GB" dirty="0" smtClean="0"/>
              <a:t>Add, subtract, multiply, divide, MAC and square root</a:t>
            </a:r>
          </a:p>
          <a:p>
            <a:pPr lvl="1" eaLnBrk="1" hangingPunct="1"/>
            <a:r>
              <a:rPr lang="en-GB" dirty="0" smtClean="0"/>
              <a:t>Fused MAC – higher precision</a:t>
            </a:r>
          </a:p>
          <a:p>
            <a:pPr eaLnBrk="1" hangingPunct="1"/>
            <a:endParaRPr lang="en-GB" dirty="0" smtClean="0">
              <a:solidFill>
                <a:schemeClr val="tx1"/>
              </a:solidFill>
            </a:endParaRPr>
          </a:p>
          <a:p>
            <a:pPr eaLnBrk="1" hangingPunct="1"/>
            <a:endParaRPr lang="en-GB" dirty="0" smtClean="0">
              <a:solidFill>
                <a:schemeClr val="tx1"/>
              </a:solidFill>
            </a:endParaRPr>
          </a:p>
          <a:p>
            <a:pPr eaLnBrk="1" hangingPunct="1"/>
            <a:endParaRPr lang="en-GB" dirty="0" smtClean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14450" y="4357688"/>
          <a:ext cx="6261417" cy="1781948"/>
        </p:xfrm>
        <a:graphic>
          <a:graphicData uri="http://schemas.openxmlformats.org/drawingml/2006/table">
            <a:tbl>
              <a:tblPr/>
              <a:tblGrid>
                <a:gridCol w="3792538"/>
                <a:gridCol w="2468879"/>
              </a:tblGrid>
              <a:tr h="2545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 smtClean="0">
                          <a:latin typeface="Consolas"/>
                        </a:rPr>
                        <a:t>OPERATION</a:t>
                      </a:r>
                      <a:endParaRPr lang="en-GB" sz="1600" b="1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latin typeface="Consolas"/>
                        </a:rPr>
                        <a:t>CYCLE</a:t>
                      </a:r>
                      <a:r>
                        <a:rPr lang="en-US" sz="1600" b="1" i="0" u="none" strike="noStrike" baseline="0" dirty="0" smtClean="0">
                          <a:latin typeface="Consolas"/>
                        </a:rPr>
                        <a:t> COUNT</a:t>
                      </a:r>
                      <a:endParaRPr lang="en-GB" sz="1600" b="1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latin typeface="Consolas"/>
                        </a:rPr>
                        <a:t>Add/Subtract</a:t>
                      </a:r>
                      <a:endParaRPr lang="en-GB" sz="1600" b="0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1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Divide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14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Multiply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1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latin typeface="Consolas"/>
                        </a:rPr>
                        <a:t>Multiply Accumulate (MAC)</a:t>
                      </a:r>
                      <a:endParaRPr lang="en-GB" sz="1600" b="0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 smtClean="0">
                          <a:latin typeface="Consolas"/>
                        </a:rPr>
                        <a:t>3</a:t>
                      </a:r>
                      <a:endParaRPr lang="en-GB" sz="1600" b="0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Fused MAC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latin typeface="Consolas"/>
                        </a:rPr>
                        <a:t>3</a:t>
                      </a: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456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latin typeface="Consolas"/>
                        </a:rPr>
                        <a:t>Square</a:t>
                      </a:r>
                      <a:r>
                        <a:rPr lang="en-GB" sz="1600" b="0" i="0" u="none" strike="noStrike" baseline="0" dirty="0" smtClean="0">
                          <a:latin typeface="Consolas"/>
                        </a:rPr>
                        <a:t> Root</a:t>
                      </a:r>
                      <a:endParaRPr lang="en-GB" sz="1600" b="0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 smtClean="0">
                          <a:latin typeface="Consolas"/>
                        </a:rPr>
                        <a:t>14</a:t>
                      </a:r>
                      <a:endParaRPr lang="en-GB" sz="1600" b="0" i="0" u="none" strike="noStrike" dirty="0">
                        <a:latin typeface="Consolas"/>
                      </a:endParaRPr>
                    </a:p>
                  </a:txBody>
                  <a:tcPr marL="7231" marR="7231" marT="7231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44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92" y="7938"/>
            <a:ext cx="8777287" cy="838200"/>
          </a:xfrm>
        </p:spPr>
        <p:txBody>
          <a:bodyPr/>
          <a:lstStyle/>
          <a:p>
            <a:r>
              <a:rPr lang="en-GB" dirty="0" smtClean="0"/>
              <a:t>Highest in-class efficiency</a:t>
            </a:r>
            <a:endParaRPr lang="en-GB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283504" y="2939894"/>
          <a:ext cx="3948753" cy="2888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/>
          <p:nvPr/>
        </p:nvGraphicFramePr>
        <p:xfrm>
          <a:off x="4789540" y="2940049"/>
          <a:ext cx="3948753" cy="2888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3897" y="5850918"/>
            <a:ext cx="7690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0" dirty="0" smtClean="0"/>
              <a:t>Cycle counts on </a:t>
            </a:r>
            <a:r>
              <a:rPr lang="en-GB" sz="2400" b="0" dirty="0" err="1" smtClean="0"/>
              <a:t>DSP</a:t>
            </a:r>
            <a:r>
              <a:rPr lang="en-GB" sz="2400" b="0" dirty="0" smtClean="0"/>
              <a:t> tasks compared, smaller is better</a:t>
            </a:r>
            <a:endParaRPr lang="en-GB" sz="2400" b="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04345" y="2365852"/>
            <a:ext cx="304800" cy="277091"/>
          </a:xfrm>
          <a:prstGeom prst="rect">
            <a:avLst/>
          </a:prstGeom>
          <a:solidFill>
            <a:srgbClr val="002060"/>
          </a:soli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601151" y="2365852"/>
            <a:ext cx="304800" cy="27709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190742" y="2365852"/>
            <a:ext cx="304800" cy="277091"/>
          </a:xfrm>
          <a:prstGeom prst="rect">
            <a:avLst/>
          </a:prstGeom>
          <a:solidFill>
            <a:srgbClr val="00B050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1204" y="2350509"/>
            <a:ext cx="1221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0" dirty="0" smtClean="0"/>
              <a:t>16-bit </a:t>
            </a:r>
            <a:r>
              <a:rPr lang="en-GB" sz="1600" b="0" dirty="0" err="1" smtClean="0"/>
              <a:t>MCU</a:t>
            </a:r>
            <a:endParaRPr lang="en-GB" sz="1600" b="0" dirty="0"/>
          </a:p>
        </p:txBody>
      </p:sp>
      <p:sp>
        <p:nvSpPr>
          <p:cNvPr id="12" name="TextBox 11"/>
          <p:cNvSpPr txBox="1"/>
          <p:nvPr/>
        </p:nvSpPr>
        <p:spPr>
          <a:xfrm>
            <a:off x="4034318" y="2350509"/>
            <a:ext cx="1221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0" dirty="0" smtClean="0"/>
              <a:t>32-bit </a:t>
            </a:r>
            <a:r>
              <a:rPr lang="en-GB" sz="1600" b="0" dirty="0" err="1" smtClean="0"/>
              <a:t>MCU</a:t>
            </a:r>
            <a:endParaRPr lang="en-GB" sz="1600" b="0" dirty="0"/>
          </a:p>
        </p:txBody>
      </p:sp>
      <p:sp>
        <p:nvSpPr>
          <p:cNvPr id="13" name="TextBox 12"/>
          <p:cNvSpPr txBox="1"/>
          <p:nvPr/>
        </p:nvSpPr>
        <p:spPr>
          <a:xfrm>
            <a:off x="6512223" y="2350509"/>
            <a:ext cx="17139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0" dirty="0" smtClean="0"/>
              <a:t>32-bit Cortex-M4</a:t>
            </a:r>
            <a:endParaRPr lang="en-GB" sz="1600" b="0" dirty="0"/>
          </a:p>
        </p:txBody>
      </p:sp>
      <p:sp>
        <p:nvSpPr>
          <p:cNvPr id="16" name="TextBox 15"/>
          <p:cNvSpPr txBox="1"/>
          <p:nvPr/>
        </p:nvSpPr>
        <p:spPr>
          <a:xfrm>
            <a:off x="288429" y="911053"/>
            <a:ext cx="8579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0" dirty="0" smtClean="0"/>
              <a:t>The Cortex-M4 is ~2X more efficient on most </a:t>
            </a:r>
            <a:r>
              <a:rPr lang="en-GB" sz="2400" b="0" dirty="0" err="1" smtClean="0"/>
              <a:t>DSP</a:t>
            </a:r>
            <a:r>
              <a:rPr lang="en-GB" sz="2400" b="0" dirty="0" smtClean="0"/>
              <a:t> tasks than </a:t>
            </a:r>
          </a:p>
          <a:p>
            <a:r>
              <a:rPr lang="en-GB" sz="2400" b="0" dirty="0" smtClean="0"/>
              <a:t>leading 16 and 32 bit </a:t>
            </a:r>
            <a:r>
              <a:rPr lang="en-GB" sz="2400" b="0" dirty="0" err="1" smtClean="0"/>
              <a:t>MCU</a:t>
            </a:r>
            <a:r>
              <a:rPr lang="en-GB" sz="2400" b="0" dirty="0" smtClean="0"/>
              <a:t> devices with </a:t>
            </a:r>
            <a:r>
              <a:rPr lang="en-GB" sz="2400" b="0" dirty="0" err="1" smtClean="0"/>
              <a:t>DSP</a:t>
            </a:r>
            <a:r>
              <a:rPr lang="en-GB" sz="2400" b="0" dirty="0" smtClean="0"/>
              <a:t> extensions</a:t>
            </a:r>
            <a:endParaRPr lang="en-GB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Nested Vectored Interrupt Controller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250824" y="763588"/>
            <a:ext cx="467836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None/>
            </a:pPr>
            <a:endParaRPr lang="en-GB" sz="200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400" dirty="0">
                <a:ea typeface="+mn-ea"/>
              </a:rPr>
              <a:t>Faster interrupt response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>
                <a:ea typeface="+mn-ea"/>
              </a:rPr>
              <a:t>With less software effort</a:t>
            </a: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200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400" dirty="0">
                <a:ea typeface="+mn-ea"/>
              </a:rPr>
              <a:t>ISR written directly in C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 smtClean="0">
                <a:ea typeface="+mn-ea"/>
              </a:rPr>
              <a:t>Interrupt table is simply a set of pointers </a:t>
            </a:r>
            <a:r>
              <a:rPr lang="en-GB" sz="2000" b="0" dirty="0">
                <a:ea typeface="+mn-ea"/>
              </a:rPr>
              <a:t>to C </a:t>
            </a:r>
            <a:r>
              <a:rPr lang="en-GB" sz="2000" b="0" dirty="0" smtClean="0">
                <a:ea typeface="+mn-ea"/>
              </a:rPr>
              <a:t>routines</a:t>
            </a:r>
            <a:endParaRPr lang="en-GB" sz="2000" b="0" dirty="0">
              <a:ea typeface="+mn-ea"/>
            </a:endParaRP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 err="1" smtClean="0">
                <a:ea typeface="+mn-ea"/>
              </a:rPr>
              <a:t>ISRs</a:t>
            </a:r>
            <a:r>
              <a:rPr lang="en-GB" sz="2000" b="0" dirty="0" smtClean="0">
                <a:ea typeface="+mn-ea"/>
              </a:rPr>
              <a:t> are standard C functions</a:t>
            </a:r>
            <a:endParaRPr lang="en-GB" sz="2000" b="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200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400" dirty="0">
                <a:ea typeface="+mn-ea"/>
              </a:rPr>
              <a:t>Integrated NVIC handles: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>
                <a:ea typeface="+mn-ea"/>
              </a:rPr>
              <a:t>Saving corruptible registers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>
                <a:ea typeface="+mn-ea"/>
              </a:rPr>
              <a:t>Exception prioritization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r>
              <a:rPr lang="en-GB" sz="2000" b="0" dirty="0">
                <a:ea typeface="+mn-ea"/>
              </a:rPr>
              <a:t>Exception nesting</a:t>
            </a: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1800" dirty="0">
              <a:ea typeface="+mn-ea"/>
            </a:endParaRP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1800" dirty="0">
              <a:ea typeface="+mn-ea"/>
            </a:endParaRP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1800" b="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2000" b="0" dirty="0">
              <a:ea typeface="+mn-ea"/>
            </a:endParaRPr>
          </a:p>
          <a:p>
            <a:pPr marL="719138" lvl="1" indent="-277813" algn="l" defTabSz="449263">
              <a:spcBef>
                <a:spcPts val="625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US" sz="2000" b="0" dirty="0">
              <a:ea typeface="+mn-ea"/>
            </a:endParaRPr>
          </a:p>
          <a:p>
            <a:pPr marL="261938" indent="-261938" algn="l" defTabSz="449263">
              <a:spcBef>
                <a:spcPts val="750"/>
              </a:spcBef>
              <a:buClr>
                <a:srgbClr val="128CAB"/>
              </a:buClr>
              <a:buSzPct val="125000"/>
              <a:buFont typeface="Wingdings" pitchFamily="2" charset="2"/>
              <a:buChar char=""/>
            </a:pPr>
            <a:endParaRPr lang="en-GB" sz="2400" b="0" dirty="0">
              <a:ea typeface="+mn-ea"/>
            </a:endParaRPr>
          </a:p>
        </p:txBody>
      </p:sp>
      <p:graphicFrame>
        <p:nvGraphicFramePr>
          <p:cNvPr id="20548" name="Group 68"/>
          <p:cNvGraphicFramePr>
            <a:graphicFrameLocks noGrp="1"/>
          </p:cNvGraphicFramePr>
          <p:nvPr/>
        </p:nvGraphicFramePr>
        <p:xfrm>
          <a:off x="4929190" y="1285860"/>
          <a:ext cx="3744913" cy="1800226"/>
        </p:xfrm>
        <a:graphic>
          <a:graphicData uri="http://schemas.openxmlformats.org/drawingml/2006/table">
            <a:tbl>
              <a:tblPr/>
              <a:tblGrid>
                <a:gridCol w="1857388"/>
                <a:gridCol w="1887525"/>
              </a:tblGrid>
              <a:tr h="392113">
                <a:tc>
                  <a:txBody>
                    <a:bodyPr/>
                    <a:lstStyle/>
                    <a:p>
                      <a:pPr marL="0" marR="0" lvl="0" indent="0" algn="ctr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8051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Cortex-M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1408113">
                <a:tc>
                  <a:txBody>
                    <a:bodyPr/>
                    <a:lstStyle/>
                    <a:p>
                      <a:pPr marL="228600" marR="0" lvl="0" indent="-22860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SJMP/L JMP from vector table to handler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PUSH PSW</a:t>
                      </a:r>
                    </a:p>
                    <a:p>
                      <a:pPr marL="228600" marR="0" lvl="0" indent="-22860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ORL PSW, #00001000b (to switch register bank)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Starting real handler code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Starting real handler code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357686" y="4286256"/>
            <a:ext cx="4637826" cy="1491445"/>
            <a:chOff x="4357686" y="4286256"/>
            <a:chExt cx="4637826" cy="1491445"/>
          </a:xfrm>
        </p:grpSpPr>
        <p:pic>
          <p:nvPicPr>
            <p:cNvPr id="6" name="Picture 5" descr="Image1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357686" y="4286256"/>
              <a:ext cx="4637826" cy="136208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869889" y="5500702"/>
              <a:ext cx="893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en-GB" sz="1200" dirty="0" smtClean="0">
                  <a:ea typeface="+mn-ea"/>
                </a:rPr>
                <a:t>Tail-chain</a:t>
              </a:r>
              <a:endParaRPr lang="en-GB" sz="1200" dirty="0"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6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00013" y="3119438"/>
            <a:ext cx="2289175" cy="2351087"/>
          </a:xfrm>
          <a:prstGeom prst="rect">
            <a:avLst/>
          </a:prstGeom>
          <a:noFill/>
          <a:ln w="38100" algn="ctr">
            <a:solidFill>
              <a:srgbClr val="CCECFF"/>
            </a:solidFill>
            <a:miter lim="800000"/>
            <a:headEnd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Cortex-M4 low power implementation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b="1" dirty="0" smtClean="0"/>
              <a:t>Cortex-M4 features architected support for sleep states </a:t>
            </a:r>
          </a:p>
          <a:p>
            <a:pPr lvl="1"/>
            <a:r>
              <a:rPr lang="en-US" altLang="ja-JP" sz="1800" dirty="0" smtClean="0">
                <a:ea typeface="MS PGothic" pitchFamily="34" charset="-128"/>
              </a:rPr>
              <a:t>Enables ultra low-power standby operation</a:t>
            </a:r>
            <a:r>
              <a:rPr lang="en-GB" altLang="ja-JP" sz="1800" dirty="0" smtClean="0">
                <a:ea typeface="MS PGothic" pitchFamily="34" charset="-128"/>
              </a:rPr>
              <a:t> </a:t>
            </a:r>
            <a:endParaRPr lang="en-US" sz="1800" dirty="0" smtClean="0"/>
          </a:p>
          <a:p>
            <a:pPr lvl="1"/>
            <a:r>
              <a:rPr lang="en-US" sz="1800" dirty="0" smtClean="0"/>
              <a:t>Critical for extended life battery based applications</a:t>
            </a:r>
          </a:p>
          <a:p>
            <a:pPr lvl="1"/>
            <a:r>
              <a:rPr lang="en-US" sz="1800" dirty="0" smtClean="0"/>
              <a:t>Includes very low gate count Wake-Up Interrupt Controller (WIC)</a:t>
            </a:r>
            <a:endParaRPr lang="en-GB" sz="1800" b="1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lvl="1">
              <a:buFont typeface="Wingdings" pitchFamily="2" charset="2"/>
              <a:buNone/>
            </a:pPr>
            <a:endParaRPr lang="en-GB" dirty="0" smtClean="0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39713" y="3268663"/>
            <a:ext cx="2009775" cy="2065337"/>
          </a:xfrm>
          <a:prstGeom prst="rect">
            <a:avLst/>
          </a:prstGeom>
          <a:solidFill>
            <a:schemeClr val="folHlink"/>
          </a:solidFill>
          <a:ln w="12700" algn="ctr">
            <a:solidFill>
              <a:schemeClr val="folHlink"/>
            </a:solidFill>
            <a:miter lim="800000"/>
            <a:headEnd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211263" y="4519613"/>
            <a:ext cx="977900" cy="636587"/>
          </a:xfrm>
          <a:prstGeom prst="rect">
            <a:avLst/>
          </a:prstGeom>
          <a:solidFill>
            <a:srgbClr val="FFF0A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80167" tIns="40084" rIns="80167" bIns="40084" anchor="ctr">
            <a:spAutoFit/>
          </a:bodyPr>
          <a:lstStyle/>
          <a:p>
            <a:pPr defTabSz="801688"/>
            <a:endParaRPr lang="en-GB" sz="1200"/>
          </a:p>
          <a:p>
            <a:pPr defTabSz="801688"/>
            <a:r>
              <a:rPr lang="en-GB" sz="1200" b="1"/>
              <a:t>NVIC</a:t>
            </a:r>
            <a:endParaRPr lang="en-GB" sz="800"/>
          </a:p>
          <a:p>
            <a:pPr defTabSz="801688"/>
            <a:endParaRPr lang="en-GB" sz="800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50603" y="3352800"/>
            <a:ext cx="1239118" cy="3579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0167" tIns="40084" rIns="80167" bIns="40084">
            <a:spAutoFit/>
          </a:bodyPr>
          <a:lstStyle/>
          <a:p>
            <a:pPr defTabSz="801688"/>
            <a:r>
              <a:rPr lang="en-GB" sz="1800" b="0" dirty="0" smtClean="0"/>
              <a:t>Cortex-M4</a:t>
            </a:r>
            <a:endParaRPr lang="en-GB" sz="1800" b="0" dirty="0">
              <a:solidFill>
                <a:schemeClr val="bg1"/>
              </a:solidFill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2813050" y="4676775"/>
            <a:ext cx="422275" cy="217488"/>
          </a:xfrm>
          <a:prstGeom prst="rect">
            <a:avLst/>
          </a:prstGeom>
          <a:solidFill>
            <a:srgbClr val="CCECFF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lIns="80167" tIns="40084" rIns="80167" bIns="40084" anchor="ctr">
            <a:spAutoFit/>
          </a:bodyPr>
          <a:lstStyle/>
          <a:p>
            <a:pPr defTabSz="801688"/>
            <a:r>
              <a:rPr lang="en-GB" sz="900" b="1"/>
              <a:t>WIC</a:t>
            </a: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H="1">
            <a:off x="3019425" y="4941888"/>
            <a:ext cx="1588" cy="84772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triangle" w="med" len="med"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GB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3024188" y="2903538"/>
            <a:ext cx="0" cy="16938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GB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 flipV="1">
            <a:off x="2408238" y="4743450"/>
            <a:ext cx="379412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80167" tIns="40084" rIns="80167" bIns="40084" anchor="ctr">
            <a:spAutoFit/>
          </a:bodyPr>
          <a:lstStyle/>
          <a:p>
            <a:endParaRPr lang="en-GB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025775" y="3716338"/>
            <a:ext cx="687388" cy="2016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0167" tIns="40084" rIns="80167" bIns="40084">
            <a:spAutoFit/>
          </a:bodyPr>
          <a:lstStyle/>
          <a:p>
            <a:pPr defTabSz="801688"/>
            <a:r>
              <a:rPr lang="en-GB" sz="1000" b="1"/>
              <a:t>Wake-up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769938" y="6080125"/>
            <a:ext cx="1866900" cy="26561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80167" tIns="40084" rIns="80167" bIns="40084">
            <a:spAutoFit/>
          </a:bodyPr>
          <a:lstStyle/>
          <a:p>
            <a:pPr defTabSz="801688"/>
            <a:r>
              <a:rPr lang="en-GB" sz="1200" b="1" dirty="0">
                <a:solidFill>
                  <a:schemeClr val="tx1"/>
                </a:solidFill>
              </a:rPr>
              <a:t>External interrupts</a:t>
            </a:r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 flipV="1">
            <a:off x="1509713" y="5478463"/>
            <a:ext cx="401637" cy="530225"/>
          </a:xfrm>
          <a:prstGeom prst="downArrow">
            <a:avLst>
              <a:gd name="adj1" fmla="val 50204"/>
              <a:gd name="adj2" fmla="val 49408"/>
            </a:avLst>
          </a:prstGeom>
          <a:solidFill>
            <a:schemeClr val="folHlink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US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3028950" y="5457825"/>
            <a:ext cx="750888" cy="5984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0167" tIns="40084" rIns="80167" bIns="40084">
            <a:spAutoFit/>
          </a:bodyPr>
          <a:lstStyle/>
          <a:p>
            <a:pPr algn="l" defTabSz="801688"/>
            <a:r>
              <a:rPr lang="en-GB" sz="1000" b="1"/>
              <a:t>Wake-up </a:t>
            </a:r>
          </a:p>
          <a:p>
            <a:pPr algn="l" defTabSz="801688"/>
            <a:r>
              <a:rPr lang="en-GB" sz="1000" b="1"/>
              <a:t>sensitive </a:t>
            </a:r>
          </a:p>
          <a:p>
            <a:pPr algn="l" defTabSz="801688"/>
            <a:r>
              <a:rPr lang="en-GB" sz="1000" b="1"/>
              <a:t>Interrupts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1462088" y="2673350"/>
            <a:ext cx="1928812" cy="2254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0167" tIns="40084" rIns="80167" bIns="40084">
            <a:spAutoFit/>
          </a:bodyPr>
          <a:lstStyle/>
          <a:p>
            <a:pPr defTabSz="801688"/>
            <a:r>
              <a:rPr lang="en-GB" sz="1200" b="1"/>
              <a:t>Power Management Unit</a:t>
            </a:r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1738313" y="2874963"/>
            <a:ext cx="0" cy="16398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lIns="80167" tIns="40084" rIns="80167" bIns="40084" anchor="ctr">
            <a:spAutoFit/>
          </a:bodyPr>
          <a:lstStyle/>
          <a:p>
            <a:endParaRPr lang="en-GB"/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1468438" y="3887788"/>
            <a:ext cx="495300" cy="4000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80167" tIns="40084" rIns="80167" bIns="40084">
            <a:spAutoFit/>
          </a:bodyPr>
          <a:lstStyle/>
          <a:p>
            <a:pPr defTabSz="801688"/>
            <a:r>
              <a:rPr lang="en-GB" sz="1000" b="1">
                <a:solidFill>
                  <a:schemeClr val="bg1"/>
                </a:solidFill>
              </a:rPr>
              <a:t>Deep</a:t>
            </a:r>
          </a:p>
          <a:p>
            <a:pPr defTabSz="801688"/>
            <a:r>
              <a:rPr lang="en-GB" sz="1000" b="1">
                <a:solidFill>
                  <a:schemeClr val="bg1"/>
                </a:solidFill>
              </a:rPr>
              <a:t>Sleep</a:t>
            </a:r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 flipH="1">
            <a:off x="1846263" y="5789613"/>
            <a:ext cx="1173162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lIns="80167" tIns="40084" rIns="80167" bIns="40084" anchor="ctr">
            <a:spAutoFit/>
          </a:bodyPr>
          <a:lstStyle/>
          <a:p>
            <a:endParaRPr lang="en-GB"/>
          </a:p>
        </p:txBody>
      </p:sp>
      <p:sp>
        <p:nvSpPr>
          <p:cNvPr id="35860" name="Rectangle 20"/>
          <p:cNvSpPr>
            <a:spLocks noChangeArrowheads="1"/>
          </p:cNvSpPr>
          <p:nvPr/>
        </p:nvSpPr>
        <p:spPr bwMode="auto">
          <a:xfrm>
            <a:off x="3767137" y="2536371"/>
            <a:ext cx="5376863" cy="363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51" tIns="40076" rIns="80151" bIns="40076"/>
          <a:lstStyle/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</a:pPr>
            <a:endParaRPr lang="en-GB" b="0" dirty="0"/>
          </a:p>
          <a:p>
            <a:pPr marL="301625" indent="-301625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sz="2000" b="0" dirty="0"/>
              <a:t>Sleep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/>
              <a:t>CPU can be clock gated 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 err="1"/>
              <a:t>NVIC</a:t>
            </a:r>
            <a:r>
              <a:rPr lang="en-GB" b="0" dirty="0"/>
              <a:t> remains sensitive to interrupts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endParaRPr lang="en-GB" b="0" dirty="0"/>
          </a:p>
          <a:p>
            <a:pPr marL="301625" indent="-301625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sz="2000" b="0" dirty="0"/>
              <a:t>Deep sleep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/>
              <a:t>WIC remains sensitive to selected interrupts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/>
              <a:t>CPU/</a:t>
            </a:r>
            <a:r>
              <a:rPr lang="en-GB" b="0" dirty="0" err="1"/>
              <a:t>NVIC</a:t>
            </a:r>
            <a:r>
              <a:rPr lang="en-GB" b="0" dirty="0"/>
              <a:t> clock gated or in state retention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endParaRPr lang="en-GB" b="0" dirty="0"/>
          </a:p>
          <a:p>
            <a:pPr marL="301625" indent="-301625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sz="2000" b="0" dirty="0"/>
              <a:t>WIC signals wake-up to </a:t>
            </a:r>
            <a:r>
              <a:rPr lang="en-GB" sz="2000" b="0" dirty="0" err="1"/>
              <a:t>PMU</a:t>
            </a:r>
            <a:endParaRPr lang="en-GB" sz="2000" b="0" dirty="0"/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 smtClean="0"/>
              <a:t>Cortex-M4 can </a:t>
            </a:r>
            <a:r>
              <a:rPr lang="en-GB" b="0" dirty="0"/>
              <a:t>be woken almost instantaneously</a:t>
            </a:r>
          </a:p>
          <a:p>
            <a:pPr marL="650875" lvl="1" indent="-249238" algn="l" defTabSz="801688">
              <a:lnSpc>
                <a:spcPct val="100000"/>
              </a:lnSpc>
              <a:spcBef>
                <a:spcPct val="25000"/>
              </a:spcBef>
              <a:buFont typeface="Wingdings" pitchFamily="2" charset="2"/>
              <a:buChar char="§"/>
            </a:pPr>
            <a:r>
              <a:rPr lang="en-GB" b="0" dirty="0"/>
              <a:t>React to critical external events</a:t>
            </a:r>
          </a:p>
        </p:txBody>
      </p:sp>
    </p:spTree>
    <p:extLst>
      <p:ext uri="{BB962C8B-B14F-4D97-AF65-F5344CB8AC3E}">
        <p14:creationId xmlns:p14="http://schemas.microsoft.com/office/powerpoint/2010/main" val="3710520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Wake-up interrupt controller (WIC)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00705" y="5944061"/>
            <a:ext cx="87296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8" rIns="91413" bIns="45708"/>
          <a:lstStyle/>
          <a:p>
            <a:pPr marL="263525" indent="-263525" defTabSz="912813"/>
            <a:r>
              <a:rPr lang="en-GB" sz="2400" b="0" dirty="0"/>
              <a:t>Maximum power-down with minimum user intervention</a:t>
            </a: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285750" y="1000125"/>
          <a:ext cx="8640763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4" imgW="5532120" imgH="2927032" progId="Visio.Drawing.11">
                  <p:embed/>
                </p:oleObj>
              </mc:Choice>
              <mc:Fallback>
                <p:oleObj name="Visio" r:id="rId4" imgW="5532120" imgH="2927032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000125"/>
                        <a:ext cx="8640763" cy="457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230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has just been announced?</a:t>
            </a:r>
          </a:p>
          <a:p>
            <a:pPr lvl="1"/>
            <a:r>
              <a:rPr lang="en-GB" dirty="0" smtClean="0"/>
              <a:t>Product – Cortex-M4 , Product category - Digital Signal Control </a:t>
            </a:r>
          </a:p>
          <a:p>
            <a:pPr lvl="1"/>
            <a:r>
              <a:rPr lang="en-GB" dirty="0" smtClean="0"/>
              <a:t>Key features – Single cycle MAC, Floating point unit</a:t>
            </a:r>
          </a:p>
          <a:p>
            <a:pPr lvl="1"/>
            <a:r>
              <a:rPr lang="en-GB" dirty="0" smtClean="0"/>
              <a:t>Key markets - Motor control, industrial automation, automotive, audio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Why this processor ?</a:t>
            </a:r>
          </a:p>
          <a:p>
            <a:pPr lvl="1"/>
            <a:r>
              <a:rPr lang="en-GB" dirty="0" smtClean="0"/>
              <a:t>Most high-end </a:t>
            </a:r>
            <a:r>
              <a:rPr lang="en-GB" dirty="0" err="1" smtClean="0"/>
              <a:t>MCUs</a:t>
            </a:r>
            <a:r>
              <a:rPr lang="en-GB" dirty="0" smtClean="0"/>
              <a:t> need some level of </a:t>
            </a:r>
            <a:r>
              <a:rPr lang="en-GB" dirty="0" err="1" smtClean="0"/>
              <a:t>DSP</a:t>
            </a:r>
            <a:r>
              <a:rPr lang="en-GB" dirty="0" smtClean="0"/>
              <a:t> capabilities</a:t>
            </a:r>
          </a:p>
          <a:p>
            <a:pPr lvl="1"/>
            <a:r>
              <a:rPr lang="en-GB" dirty="0" smtClean="0"/>
              <a:t>An efficient blend of control and </a:t>
            </a:r>
            <a:r>
              <a:rPr lang="en-GB" dirty="0" err="1" smtClean="0"/>
              <a:t>DSP</a:t>
            </a:r>
            <a:r>
              <a:rPr lang="en-GB" dirty="0" smtClean="0"/>
              <a:t> features is very attractive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Who has licensed it ?</a:t>
            </a:r>
          </a:p>
          <a:p>
            <a:pPr lvl="1"/>
            <a:r>
              <a:rPr lang="en-GB" dirty="0" smtClean="0"/>
              <a:t>6 of the top MCU companies have licensed the Cortex-M4.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How is it different ?</a:t>
            </a:r>
          </a:p>
          <a:p>
            <a:pPr lvl="1"/>
            <a:r>
              <a:rPr lang="en-GB" dirty="0" smtClean="0"/>
              <a:t>Most efficient 32-bit DSC processor in the market</a:t>
            </a:r>
          </a:p>
          <a:p>
            <a:pPr lvl="1"/>
            <a:r>
              <a:rPr lang="en-GB" dirty="0" smtClean="0"/>
              <a:t>Easy to use tools through extremely strong software ecosystem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02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M1 bg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163"/>
            <a:ext cx="4572000" cy="635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1950" y="2000250"/>
            <a:ext cx="8420100" cy="141128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Cortex-M4 processor 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Next Cortex-M family member driving further standardization</a:t>
            </a:r>
            <a:endParaRPr lang="en-GB" sz="1900" b="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0802" y="327800"/>
            <a:ext cx="3101398" cy="143476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126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142844" y="2348880"/>
            <a:ext cx="5800700" cy="384472"/>
          </a:xfrm>
          <a:prstGeom prst="rect">
            <a:avLst/>
          </a:prstGeom>
          <a:solidFill>
            <a:srgbClr val="FADEDE"/>
          </a:solidFill>
          <a:ln w="9525">
            <a:solidFill>
              <a:srgbClr val="F5C3C3"/>
            </a:solidFill>
            <a:miter lim="800000"/>
            <a:headEnd/>
            <a:tailEnd/>
          </a:ln>
          <a:effectLst>
            <a:prstShdw prst="shdw17" dist="17961" dir="2700000">
              <a:srgbClr val="937575">
                <a:alpha val="74997"/>
              </a:srgbClr>
            </a:prstShdw>
          </a:effectLst>
        </p:spPr>
        <p:txBody>
          <a:bodyPr wrap="none" anchor="ctr"/>
          <a:lstStyle/>
          <a:p>
            <a:pPr algn="ctr"/>
            <a:endParaRPr lang="de-DE">
              <a:solidFill>
                <a:srgbClr val="F5C3C3"/>
              </a:solidFill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4294967295"/>
          </p:nvPr>
        </p:nvSpPr>
        <p:spPr>
          <a:xfrm>
            <a:off x="260796" y="764704"/>
            <a:ext cx="8775700" cy="3598862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Abstraction layer for all Cortex-M processor based devices </a:t>
            </a:r>
          </a:p>
          <a:p>
            <a:pPr marL="747713" lvl="2" indent="-290513" eaLnBrk="1" hangingPunct="1">
              <a:tabLst>
                <a:tab pos="2400300" algn="l"/>
              </a:tabLst>
            </a:pPr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CMSIS-CORE	: API for Cortex-M processor and core peripherals</a:t>
            </a:r>
          </a:p>
          <a:p>
            <a:pPr marL="747713" lvl="2" indent="-290513" eaLnBrk="1" hangingPunct="1">
              <a:tabLst>
                <a:tab pos="2400300" algn="l"/>
              </a:tabLst>
            </a:pPr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CMSIS-DSP  	: DSP Library with 61 functions for Cortex-M</a:t>
            </a:r>
          </a:p>
          <a:p>
            <a:pPr marL="747713" lvl="2" indent="-290513" eaLnBrk="1" hangingPunct="1">
              <a:tabLst>
                <a:tab pos="2400300" algn="l"/>
              </a:tabLst>
            </a:pPr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CMSIS-SVD  	: XML system view description for peripherals</a:t>
            </a:r>
          </a:p>
          <a:p>
            <a:pPr marL="747713" lvl="2" indent="-290513" eaLnBrk="1" hangingPunct="1">
              <a:tabLst>
                <a:tab pos="2400300" algn="l"/>
              </a:tabLst>
            </a:pPr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CMSIS-RTOS	: API for RTOS integration</a:t>
            </a:r>
          </a:p>
          <a:p>
            <a:pPr eaLnBrk="1" hangingPunct="1"/>
            <a:endParaRPr lang="en-GB" sz="1000" dirty="0" smtClean="0">
              <a:solidFill>
                <a:schemeClr val="tx1"/>
              </a:solidFill>
              <a:ea typeface="MS PGothic" pitchFamily="34" charset="-128"/>
            </a:endParaRP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Benefits to the embedded developer</a:t>
            </a:r>
          </a:p>
          <a:p>
            <a:pPr lvl="1" eaLnBrk="1" hangingPunct="1"/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Consistent software interfaces for silicon and middleware vendors</a:t>
            </a:r>
          </a:p>
          <a:p>
            <a:pPr lvl="1" eaLnBrk="1" hangingPunct="1"/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Simplifies re-use across Cortex-M processor-based devices </a:t>
            </a:r>
          </a:p>
          <a:p>
            <a:pPr lvl="1" eaLnBrk="1" hangingPunct="1"/>
            <a:r>
              <a:rPr lang="en-GB" dirty="0" smtClean="0">
                <a:solidFill>
                  <a:schemeClr val="tx1"/>
                </a:solidFill>
                <a:ea typeface="MS PGothic" pitchFamily="34" charset="-128"/>
              </a:rPr>
              <a:t>Reduces learning curve, development costs, and time-to-market</a:t>
            </a:r>
          </a:p>
          <a:p>
            <a:pPr lvl="1" eaLnBrk="1" hangingPunct="1">
              <a:buClr>
                <a:srgbClr val="FF9933"/>
              </a:buClr>
              <a:buFont typeface="Wingdings" pitchFamily="2" charset="2"/>
              <a:buNone/>
            </a:pPr>
            <a:endParaRPr lang="en-GB" dirty="0" smtClean="0">
              <a:solidFill>
                <a:srgbClr val="1D315B"/>
              </a:solidFill>
              <a:ea typeface="MS PGothic" pitchFamily="34" charset="-128"/>
            </a:endParaRPr>
          </a:p>
          <a:p>
            <a:pPr lvl="1" eaLnBrk="1" hangingPunct="1">
              <a:buClr>
                <a:srgbClr val="FF9933"/>
              </a:buClr>
            </a:pPr>
            <a:endParaRPr lang="en-GB" sz="700" dirty="0" smtClean="0">
              <a:solidFill>
                <a:srgbClr val="1D315B"/>
              </a:solidFill>
              <a:ea typeface="MS PGothic" pitchFamily="34" charset="-128"/>
            </a:endParaRP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sz="3500" dirty="0" smtClean="0">
                <a:ea typeface="MS PGothic" pitchFamily="34" charset="-128"/>
              </a:rPr>
              <a:t>Cortex Microcontroller Standard (CMSIS)</a:t>
            </a:r>
            <a:endParaRPr lang="en-GB" sz="3500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17489" y="5886278"/>
            <a:ext cx="966460" cy="303009"/>
            <a:chOff x="2400" y="4656"/>
            <a:chExt cx="1104" cy="338"/>
          </a:xfrm>
        </p:grpSpPr>
        <p:sp>
          <p:nvSpPr>
            <p:cNvPr id="31769" name="Rectangle 15"/>
            <p:cNvSpPr>
              <a:spLocks/>
            </p:cNvSpPr>
            <p:nvPr/>
          </p:nvSpPr>
          <p:spPr bwMode="auto">
            <a:xfrm>
              <a:off x="2400" y="4656"/>
              <a:ext cx="1104" cy="336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en-US" b="0" dirty="0">
                <a:solidFill>
                  <a:srgbClr val="1D315B"/>
                </a:solidFill>
              </a:endParaRPr>
            </a:p>
          </p:txBody>
        </p:sp>
        <p:pic>
          <p:nvPicPr>
            <p:cNvPr id="31770" name="Picture 16" descr="keilarm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0" y="4656"/>
              <a:ext cx="1087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54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2483" y="6048959"/>
            <a:ext cx="876147" cy="31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18" descr="Segger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25832" y="5847021"/>
            <a:ext cx="683064" cy="34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0257" y="5966672"/>
            <a:ext cx="570883" cy="34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85887" y="6075389"/>
            <a:ext cx="800823" cy="28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6" descr="C:\Documents and Settings\maroni01\My Documents\My Pictures\Logos\hitex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28431" y="5886279"/>
            <a:ext cx="1208061" cy="3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5" name="Picture 3"/>
          <p:cNvPicPr>
            <a:picLocks noChangeAspect="1" noChangeArrowheads="1"/>
          </p:cNvPicPr>
          <p:nvPr/>
        </p:nvPicPr>
        <p:blipFill>
          <a:blip r:embed="rId9"/>
          <a:srcRect r="65797" b="89983"/>
          <a:stretch>
            <a:fillRect/>
          </a:stretch>
        </p:blipFill>
        <p:spPr bwMode="auto">
          <a:xfrm>
            <a:off x="6143636" y="5886278"/>
            <a:ext cx="1071619" cy="18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53949" y="2357430"/>
            <a:ext cx="7318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chemeClr val="accent1"/>
                </a:solidFill>
              </a:rPr>
              <a:t>New</a:t>
            </a:r>
            <a:endParaRPr lang="de-DE" sz="1800" dirty="0">
              <a:solidFill>
                <a:schemeClr val="accent1"/>
              </a:solidFill>
            </a:endParaRPr>
          </a:p>
        </p:txBody>
      </p:sp>
      <p:pic>
        <p:nvPicPr>
          <p:cNvPr id="31767" name="Picture 27" descr="CMSIS_Logo_Large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800000" flipH="1" flipV="1">
            <a:off x="6601147" y="2357430"/>
            <a:ext cx="2393628" cy="95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92767" y="5214950"/>
            <a:ext cx="1765315" cy="314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92701" y="4710877"/>
            <a:ext cx="1252084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5" descr="Toshiba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00915" y="5342601"/>
            <a:ext cx="1057299" cy="15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9" descr="nuvoton-logo.gif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6230" y="5321218"/>
            <a:ext cx="1238250" cy="14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0" descr="Energy_Micro_logo_Large.gi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3428992" y="4801772"/>
            <a:ext cx="1567750" cy="27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27" descr="Fujitsu Microelectronics America, Inc.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99140" y="4818877"/>
            <a:ext cx="744826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047874" y="5274039"/>
            <a:ext cx="881052" cy="249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708896" y="4787220"/>
            <a:ext cx="534606" cy="33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758264" y="4778244"/>
            <a:ext cx="6912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42844" y="4743370"/>
            <a:ext cx="1487549" cy="30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444374" y="6143644"/>
            <a:ext cx="914472" cy="18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05622" y="5860025"/>
            <a:ext cx="114745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601147" y="4743370"/>
            <a:ext cx="1092199" cy="467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182585" y="5237356"/>
            <a:ext cx="857986" cy="40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356021" y="5159709"/>
            <a:ext cx="971629" cy="48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4" name="Picture 7"/>
          <p:cNvPicPr>
            <a:picLocks noChangeAspect="1" noChangeArrowheads="1"/>
          </p:cNvPicPr>
          <p:nvPr/>
        </p:nvPicPr>
        <p:blipFill>
          <a:blip r:embed="rId26"/>
          <a:srcRect t="9740"/>
          <a:stretch>
            <a:fillRect/>
          </a:stretch>
        </p:blipFill>
        <p:spPr bwMode="auto">
          <a:xfrm>
            <a:off x="4842747" y="5847021"/>
            <a:ext cx="1058863" cy="30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 smtClean="0"/>
              <a:t>Cortex-M4 </a:t>
            </a:r>
            <a:r>
              <a:rPr lang="en-GB" dirty="0" err="1" smtClean="0"/>
              <a:t>CMSIS</a:t>
            </a:r>
            <a:r>
              <a:rPr lang="en-GB" dirty="0" smtClean="0"/>
              <a:t> extensions</a:t>
            </a:r>
          </a:p>
        </p:txBody>
      </p:sp>
      <p:sp>
        <p:nvSpPr>
          <p:cNvPr id="372739" name="Content Placeholder 2"/>
          <p:cNvSpPr>
            <a:spLocks noGrp="1"/>
          </p:cNvSpPr>
          <p:nvPr>
            <p:ph idx="4294967295"/>
          </p:nvPr>
        </p:nvSpPr>
        <p:spPr>
          <a:xfrm>
            <a:off x="368300" y="906463"/>
            <a:ext cx="8775700" cy="5473700"/>
          </a:xfrm>
        </p:spPr>
        <p:txBody>
          <a:bodyPr/>
          <a:lstStyle/>
          <a:p>
            <a:r>
              <a:rPr lang="en-GB" sz="2000" dirty="0" smtClean="0"/>
              <a:t>Cortex-M4 support available today in </a:t>
            </a:r>
            <a:r>
              <a:rPr lang="en-GB" sz="2000" dirty="0" err="1" smtClean="0"/>
              <a:t>MDK</a:t>
            </a:r>
            <a:r>
              <a:rPr lang="en-GB" sz="2000" dirty="0" smtClean="0"/>
              <a:t>-ARM and ARM Compiler</a:t>
            </a:r>
          </a:p>
          <a:p>
            <a:pPr lvl="1"/>
            <a:r>
              <a:rPr lang="en-GB" sz="1800" dirty="0" smtClean="0"/>
              <a:t>C Compiler intrinsic functions for Cortex-M4 extended Instructions</a:t>
            </a:r>
          </a:p>
          <a:p>
            <a:pPr lvl="1"/>
            <a:r>
              <a:rPr lang="en-GB" sz="1800" dirty="0" smtClean="0"/>
              <a:t>Optimized Floating Point Library using </a:t>
            </a:r>
            <a:r>
              <a:rPr lang="en-GB" sz="1800" dirty="0" err="1" smtClean="0"/>
              <a:t>FPU</a:t>
            </a:r>
            <a:r>
              <a:rPr lang="en-GB" sz="1800" dirty="0" smtClean="0"/>
              <a:t> CPU Instructions</a:t>
            </a:r>
          </a:p>
          <a:p>
            <a:pPr lvl="1"/>
            <a:r>
              <a:rPr lang="en-GB" sz="1800" dirty="0" smtClean="0"/>
              <a:t>Complete </a:t>
            </a:r>
            <a:r>
              <a:rPr lang="en-US" sz="1800" dirty="0" smtClean="0">
                <a:cs typeface="Arial" charset="0"/>
              </a:rPr>
              <a:t>µ</a:t>
            </a:r>
            <a:r>
              <a:rPr lang="en-GB" sz="1800" dirty="0" smtClean="0"/>
              <a:t>Vision Debugger support; including Instruction Set Simulation</a:t>
            </a:r>
          </a:p>
          <a:p>
            <a:pPr>
              <a:lnSpc>
                <a:spcPct val="130000"/>
              </a:lnSpc>
            </a:pPr>
            <a:r>
              <a:rPr lang="en-GB" sz="2000" dirty="0" err="1" smtClean="0"/>
              <a:t>CMSIS</a:t>
            </a:r>
            <a:r>
              <a:rPr lang="en-GB" sz="2000" dirty="0" smtClean="0"/>
              <a:t> - Expanded with Cortex-M4 Features (Intrinsic Functions)</a:t>
            </a:r>
          </a:p>
          <a:p>
            <a:pPr lvl="1"/>
            <a:r>
              <a:rPr lang="en-GB" sz="1800" dirty="0" smtClean="0"/>
              <a:t>Every </a:t>
            </a:r>
            <a:r>
              <a:rPr lang="en-GB" sz="1800" dirty="0" err="1" smtClean="0"/>
              <a:t>CMSIS</a:t>
            </a:r>
            <a:r>
              <a:rPr lang="en-GB" sz="1800" dirty="0" smtClean="0"/>
              <a:t> compliant C Compiler supports Cortex-M4 extensions</a:t>
            </a:r>
          </a:p>
          <a:p>
            <a:pPr>
              <a:lnSpc>
                <a:spcPct val="130000"/>
              </a:lnSpc>
            </a:pPr>
            <a:r>
              <a:rPr lang="en-GB" sz="2000" dirty="0" smtClean="0"/>
              <a:t>Optimized CMSIS DSP Library</a:t>
            </a:r>
          </a:p>
          <a:p>
            <a:pPr lvl="1"/>
            <a:r>
              <a:rPr lang="en-GB" sz="1800" dirty="0" smtClean="0"/>
              <a:t>Designed to make DSP programs</a:t>
            </a:r>
          </a:p>
          <a:p>
            <a:pPr lvl="1">
              <a:buNone/>
            </a:pPr>
            <a:r>
              <a:rPr lang="en-GB" sz="1800" dirty="0" smtClean="0"/>
              <a:t>     easy to develop for MCU users</a:t>
            </a:r>
          </a:p>
          <a:p>
            <a:pPr lvl="1"/>
            <a:r>
              <a:rPr lang="en-GB" sz="1800" b="1" dirty="0" smtClean="0"/>
              <a:t>General Functions</a:t>
            </a:r>
            <a:br>
              <a:rPr lang="en-GB" sz="1800" b="1" dirty="0" smtClean="0"/>
            </a:br>
            <a:r>
              <a:rPr lang="en-GB" sz="1800" dirty="0" smtClean="0"/>
              <a:t>math, trigonometric, control functions</a:t>
            </a:r>
            <a:br>
              <a:rPr lang="en-GB" sz="1800" dirty="0" smtClean="0"/>
            </a:br>
            <a:r>
              <a:rPr lang="en-GB" sz="1800" dirty="0" smtClean="0"/>
              <a:t>(building blocks)</a:t>
            </a:r>
            <a:endParaRPr lang="en-GB" sz="1600" dirty="0" smtClean="0"/>
          </a:p>
          <a:p>
            <a:pPr lvl="1"/>
            <a:r>
              <a:rPr lang="en-GB" sz="1800" b="1" dirty="0" smtClean="0"/>
              <a:t>Digital Filter Algorithms</a:t>
            </a:r>
            <a:br>
              <a:rPr lang="en-GB" sz="1800" b="1" dirty="0" smtClean="0"/>
            </a:br>
            <a:r>
              <a:rPr lang="en-GB" sz="1800" dirty="0" smtClean="0"/>
              <a:t>for filter design utilities and </a:t>
            </a:r>
            <a:r>
              <a:rPr lang="en-GB" sz="1800" dirty="0" err="1" smtClean="0"/>
              <a:t>DSP</a:t>
            </a:r>
            <a:r>
              <a:rPr lang="en-GB" sz="1800" dirty="0" smtClean="0"/>
              <a:t> </a:t>
            </a:r>
            <a:br>
              <a:rPr lang="en-GB" sz="1800" dirty="0" smtClean="0"/>
            </a:br>
            <a:r>
              <a:rPr lang="en-GB" sz="1800" dirty="0" smtClean="0"/>
              <a:t>toolkits (</a:t>
            </a:r>
            <a:r>
              <a:rPr lang="en-GB" sz="1800" dirty="0" err="1" smtClean="0"/>
              <a:t>MathLab</a:t>
            </a:r>
            <a:r>
              <a:rPr lang="en-GB" sz="1800" dirty="0" smtClean="0"/>
              <a:t>, </a:t>
            </a:r>
            <a:r>
              <a:rPr lang="en-GB" sz="1800" dirty="0" err="1" smtClean="0"/>
              <a:t>LabVIEW</a:t>
            </a:r>
            <a:r>
              <a:rPr lang="en-GB" sz="1800" dirty="0" smtClean="0"/>
              <a:t>, etc.)</a:t>
            </a:r>
          </a:p>
          <a:p>
            <a:pPr lvl="1"/>
            <a:endParaRPr lang="en-GB" sz="1800" dirty="0" smtClean="0"/>
          </a:p>
        </p:txBody>
      </p:sp>
      <p:pic>
        <p:nvPicPr>
          <p:cNvPr id="3727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6500" y="3192463"/>
            <a:ext cx="4025900" cy="3138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39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1"/>
          <p:cNvSpPr>
            <a:spLocks noChangeArrowheads="1"/>
          </p:cNvSpPr>
          <p:nvPr/>
        </p:nvSpPr>
        <p:spPr bwMode="auto">
          <a:xfrm>
            <a:off x="0" y="2239963"/>
            <a:ext cx="9144000" cy="4141787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09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mtClean="0"/>
              <a:t>CMSIS-DSP Library</a:t>
            </a:r>
          </a:p>
        </p:txBody>
      </p:sp>
      <p:pic>
        <p:nvPicPr>
          <p:cNvPr id="4100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5388" y="2335213"/>
            <a:ext cx="3184525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5" y="2330450"/>
            <a:ext cx="4114800" cy="39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27"/>
          <p:cNvSpPr>
            <a:spLocks noChangeArrowheads="1"/>
          </p:cNvSpPr>
          <p:nvPr/>
        </p:nvSpPr>
        <p:spPr bwMode="auto">
          <a:xfrm>
            <a:off x="5732463" y="152400"/>
            <a:ext cx="3513137" cy="1592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Content Placeholder 57"/>
          <p:cNvSpPr>
            <a:spLocks/>
          </p:cNvSpPr>
          <p:nvPr/>
        </p:nvSpPr>
        <p:spPr bwMode="auto">
          <a:xfrm>
            <a:off x="217488" y="906463"/>
            <a:ext cx="87757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77813" algn="l" eaLnBrk="0" fontAlgn="ctr" hangingPunct="0">
              <a:spcBef>
                <a:spcPct val="25000"/>
              </a:spcBef>
              <a:buClr>
                <a:schemeClr val="accent1"/>
              </a:buClr>
              <a:buSzPct val="125000"/>
              <a:buFont typeface="Wingdings" pitchFamily="2" charset="2"/>
              <a:buChar char="§"/>
            </a:pPr>
            <a:r>
              <a:rPr lang="en-GB" sz="2400" b="0" dirty="0" smtClean="0"/>
              <a:t>C </a:t>
            </a:r>
            <a:r>
              <a:rPr lang="en-GB" sz="2400" b="0" dirty="0"/>
              <a:t>Source Code, optimized for </a:t>
            </a:r>
            <a:r>
              <a:rPr lang="en-GB" sz="2400" b="0" dirty="0" smtClean="0"/>
              <a:t>Cortex-M4</a:t>
            </a:r>
            <a:endParaRPr lang="en-GB" sz="1800" b="0" dirty="0"/>
          </a:p>
          <a:p>
            <a:pPr marL="265113" indent="-277813" algn="l" eaLnBrk="0" fontAlgn="ctr" hangingPunct="0">
              <a:spcBef>
                <a:spcPct val="25000"/>
              </a:spcBef>
              <a:buClr>
                <a:schemeClr val="accent1"/>
              </a:buClr>
              <a:buSzPct val="125000"/>
              <a:buFont typeface="Wingdings" pitchFamily="2" charset="2"/>
              <a:buChar char="§"/>
            </a:pPr>
            <a:r>
              <a:rPr lang="en-GB" sz="2400" b="0" dirty="0"/>
              <a:t>For CMSIS compliant C Compilers (ARM/Keil, IAR, GCC)</a:t>
            </a:r>
          </a:p>
          <a:p>
            <a:pPr marL="722313" lvl="1" indent="-277813" eaLnBrk="0" fontAlgn="ctr" hangingPunct="0">
              <a:spcBef>
                <a:spcPct val="25000"/>
              </a:spcBef>
              <a:buClr>
                <a:schemeClr val="accent1"/>
              </a:buClr>
              <a:buSzPct val="125000"/>
              <a:buFont typeface="Wingdings" pitchFamily="2" charset="2"/>
              <a:buNone/>
            </a:pPr>
            <a:endParaRPr lang="en-GB" sz="2000" b="0" dirty="0"/>
          </a:p>
        </p:txBody>
      </p:sp>
    </p:spTree>
    <p:extLst>
      <p:ext uri="{BB962C8B-B14F-4D97-AF65-F5344CB8AC3E}">
        <p14:creationId xmlns:p14="http://schemas.microsoft.com/office/powerpoint/2010/main" val="1949371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>
          <a:xfrm>
            <a:off x="6171830" y="2922684"/>
            <a:ext cx="2786082" cy="1357322"/>
            <a:chOff x="6163738" y="4410746"/>
            <a:chExt cx="2786082" cy="1357322"/>
          </a:xfrm>
        </p:grpSpPr>
        <p:pic>
          <p:nvPicPr>
            <p:cNvPr id="26" name="Picture 4" descr="http://www.sacs-uk.com/assets/images/ocius-375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36251" y="4824613"/>
              <a:ext cx="764499" cy="76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ounded Rectangle 12"/>
            <p:cNvSpPr/>
            <p:nvPr/>
          </p:nvSpPr>
          <p:spPr bwMode="auto">
            <a:xfrm>
              <a:off x="6163738" y="4410746"/>
              <a:ext cx="2786082" cy="1357322"/>
            </a:xfrm>
            <a:prstGeom prst="frame">
              <a:avLst/>
            </a:prstGeom>
            <a:solidFill>
              <a:srgbClr val="CCDCE4"/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eaLnBrk="0" hangingPunct="0">
                <a:defRPr/>
              </a:pPr>
              <a:r>
                <a:rPr lang="en-US" sz="1600" dirty="0" smtClean="0">
                  <a:solidFill>
                    <a:prstClr val="black"/>
                  </a:solidFill>
                </a:rPr>
                <a:t>Human interfaces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EPOS terminals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Image processing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Audio interfaces</a:t>
              </a:r>
            </a:p>
          </p:txBody>
        </p:sp>
      </p:grpSp>
      <p:grpSp>
        <p:nvGrpSpPr>
          <p:cNvPr id="3" name="Group 39"/>
          <p:cNvGrpSpPr/>
          <p:nvPr/>
        </p:nvGrpSpPr>
        <p:grpSpPr>
          <a:xfrm>
            <a:off x="3178958" y="2922684"/>
            <a:ext cx="2786082" cy="1357322"/>
            <a:chOff x="3178958" y="4410746"/>
            <a:chExt cx="2786082" cy="1357322"/>
          </a:xfrm>
        </p:grpSpPr>
        <p:pic>
          <p:nvPicPr>
            <p:cNvPr id="87044" name="Picture 4" descr="http://www.titans.com.cn/productPhoto/300X375_20070607_94_TEP-M-E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36186" y="4746240"/>
              <a:ext cx="756571" cy="945713"/>
            </a:xfrm>
            <a:prstGeom prst="rect">
              <a:avLst/>
            </a:prstGeom>
            <a:noFill/>
          </p:spPr>
        </p:pic>
        <p:sp>
          <p:nvSpPr>
            <p:cNvPr id="8" name="Frame 7"/>
            <p:cNvSpPr/>
            <p:nvPr/>
          </p:nvSpPr>
          <p:spPr bwMode="auto">
            <a:xfrm>
              <a:off x="3178958" y="4410746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rtl="0" eaLnBrk="0" hangingPunct="0">
                <a:defRPr/>
              </a:pPr>
              <a:r>
                <a:rPr lang="en-US" sz="1600" b="1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Power management</a:t>
              </a:r>
              <a:endParaRPr lang="en-US" sz="1600" b="1" kern="1200" dirty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r>
                <a:rPr lang="en-US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UPS</a:t>
              </a: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Lighting systems</a:t>
              </a: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AC/DC converters</a:t>
              </a:r>
            </a:p>
            <a:p>
              <a:pPr algn="l" rtl="0" eaLnBrk="0" hangingPunct="0">
                <a:defRPr/>
              </a:pPr>
              <a:endParaRPr lang="en-US" kern="1200" dirty="0">
                <a:solidFill>
                  <a:prstClr val="black"/>
                </a:solidFill>
                <a:ea typeface="+mn-ea"/>
                <a:cs typeface="+mn-cs"/>
              </a:endParaRPr>
            </a:p>
          </p:txBody>
        </p:sp>
      </p:grpSp>
      <p:sp>
        <p:nvSpPr>
          <p:cNvPr id="66" name="Title 6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Microcontrollers address broad markets</a:t>
            </a:r>
            <a:endParaRPr lang="en-GB" dirty="0"/>
          </a:p>
        </p:txBody>
      </p:sp>
      <p:grpSp>
        <p:nvGrpSpPr>
          <p:cNvPr id="4" name="Group 37"/>
          <p:cNvGrpSpPr/>
          <p:nvPr/>
        </p:nvGrpSpPr>
        <p:grpSpPr>
          <a:xfrm>
            <a:off x="6171830" y="4706158"/>
            <a:ext cx="2786082" cy="1357322"/>
            <a:chOff x="6163738" y="2760078"/>
            <a:chExt cx="2786082" cy="1357322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6163738" y="2760078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eaLnBrk="0" hangingPunct="0">
                <a:defRPr/>
              </a:pPr>
              <a:r>
                <a:rPr lang="en-US" sz="1600" dirty="0" smtClean="0">
                  <a:solidFill>
                    <a:prstClr val="black"/>
                  </a:solidFill>
                </a:rPr>
                <a:t>Automotive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ABS systems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Chassis control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Airbag systems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pic>
          <p:nvPicPr>
            <p:cNvPr id="34" name="Picture 7" descr="C:\Documents and Settings\ssadasiv\Local Settings\Temporary Internet Files\Content.IE5\B9XR05XR\MCj04348360000[1]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044588" y="3287307"/>
              <a:ext cx="782691" cy="782691"/>
            </a:xfrm>
            <a:prstGeom prst="rect">
              <a:avLst/>
            </a:prstGeom>
            <a:noFill/>
          </p:spPr>
        </p:pic>
      </p:grpSp>
      <p:grpSp>
        <p:nvGrpSpPr>
          <p:cNvPr id="10" name="Group 30"/>
          <p:cNvGrpSpPr/>
          <p:nvPr/>
        </p:nvGrpSpPr>
        <p:grpSpPr>
          <a:xfrm>
            <a:off x="181221" y="4706158"/>
            <a:ext cx="2786082" cy="1357322"/>
            <a:chOff x="3178958" y="1136749"/>
            <a:chExt cx="2786082" cy="1357322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3178958" y="1136749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rtl="0" eaLnBrk="0" hangingPunct="0">
                <a:defRPr/>
              </a:pPr>
              <a:r>
                <a:rPr lang="en-US" sz="1600" b="1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Industrial Applications</a:t>
              </a:r>
              <a:endParaRPr lang="en-US" sz="1600" b="1" kern="1200" dirty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kern="1200" dirty="0">
                  <a:solidFill>
                    <a:prstClr val="black"/>
                  </a:solidFill>
                  <a:ea typeface="+mn-ea"/>
                  <a:cs typeface="+mn-cs"/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Appliances</a:t>
              </a:r>
              <a:endParaRPr lang="en-US" kern="1200" dirty="0" smtClean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 Lighting</a:t>
              </a:r>
              <a:endParaRPr lang="en-US" dirty="0" smtClean="0">
                <a:solidFill>
                  <a:prstClr val="black"/>
                </a:solidFill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Motion control</a:t>
              </a:r>
              <a:endParaRPr lang="en-US" kern="1200" dirty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rtl="0" eaLnBrk="0" hangingPunct="0">
                <a:defRPr/>
              </a:pPr>
              <a:endParaRPr lang="en-US" kern="1200" dirty="0" smtClean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rtl="0" eaLnBrk="0" hangingPunct="0">
                <a:defRPr/>
              </a:pPr>
              <a:endParaRPr lang="en-US" kern="1200" dirty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rtl="0" eaLnBrk="0" hangingPunct="0">
                <a:defRPr/>
              </a:pPr>
              <a:endParaRPr lang="en-US" kern="1200" dirty="0">
                <a:solidFill>
                  <a:prstClr val="black"/>
                </a:solidFill>
                <a:ea typeface="+mn-ea"/>
                <a:cs typeface="+mn-cs"/>
              </a:endParaRPr>
            </a:p>
          </p:txBody>
        </p:sp>
        <p:pic>
          <p:nvPicPr>
            <p:cNvPr id="35" name="Picture 17" descr="C:\Documents and Settings\ssadasiv\Local Settings\Temporary Internet Files\Content.IE5\KX7UVC9F\MCj00900530000[1].wm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964862" y="1697784"/>
              <a:ext cx="746240" cy="588437"/>
            </a:xfrm>
            <a:prstGeom prst="rect">
              <a:avLst/>
            </a:prstGeom>
            <a:noFill/>
          </p:spPr>
        </p:pic>
      </p:grpSp>
      <p:grpSp>
        <p:nvGrpSpPr>
          <p:cNvPr id="12" name="Group 29"/>
          <p:cNvGrpSpPr/>
          <p:nvPr/>
        </p:nvGrpSpPr>
        <p:grpSpPr>
          <a:xfrm>
            <a:off x="3178958" y="4706158"/>
            <a:ext cx="2786082" cy="1357322"/>
            <a:chOff x="193722" y="4410746"/>
            <a:chExt cx="2786082" cy="1357322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193722" y="4410746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rtl="0" eaLnBrk="0" hangingPunct="0">
                <a:defRPr/>
              </a:pPr>
              <a:r>
                <a:rPr lang="en-US" sz="1500" b="1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Medical instrumentation</a:t>
              </a:r>
              <a:endParaRPr lang="en-US" sz="1500" b="1" kern="1200" dirty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Blood pressure meters</a:t>
              </a:r>
              <a:r>
                <a:rPr lang="en-US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 </a:t>
              </a: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r>
                <a:rPr lang="en-US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 Glucose meters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Defibrillators</a:t>
              </a:r>
            </a:p>
          </p:txBody>
        </p:sp>
        <p:pic>
          <p:nvPicPr>
            <p:cNvPr id="36" name="Picture 18" descr="C:\Documents and Settings\ssadasiv\Local Settings\Temporary Internet Files\Content.IE5\55Q84EI0\MCj04370910000[1]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99796" y="4997851"/>
              <a:ext cx="602727" cy="602727"/>
            </a:xfrm>
            <a:prstGeom prst="rect">
              <a:avLst/>
            </a:prstGeom>
            <a:noFill/>
          </p:spPr>
        </p:pic>
      </p:grpSp>
      <p:grpSp>
        <p:nvGrpSpPr>
          <p:cNvPr id="14" name="Group 31"/>
          <p:cNvGrpSpPr/>
          <p:nvPr/>
        </p:nvGrpSpPr>
        <p:grpSpPr>
          <a:xfrm>
            <a:off x="3178958" y="1139210"/>
            <a:ext cx="2786082" cy="1357322"/>
            <a:chOff x="3178958" y="2760078"/>
            <a:chExt cx="2786082" cy="1357322"/>
          </a:xfrm>
        </p:grpSpPr>
        <p:sp>
          <p:nvSpPr>
            <p:cNvPr id="9" name="Frame 8"/>
            <p:cNvSpPr/>
            <p:nvPr/>
          </p:nvSpPr>
          <p:spPr bwMode="auto">
            <a:xfrm>
              <a:off x="3178958" y="2760078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rtl="0" eaLnBrk="0" hangingPunct="0">
                <a:defRPr/>
              </a:pPr>
              <a:r>
                <a:rPr lang="en-US" sz="1600" kern="1200" dirty="0" smtClean="0">
                  <a:solidFill>
                    <a:prstClr val="black"/>
                  </a:solidFill>
                  <a:ea typeface="+mn-ea"/>
                  <a:cs typeface="+mn-cs"/>
                </a:rPr>
                <a:t>Connectivity</a:t>
              </a:r>
              <a:endParaRPr lang="en-US" kern="1200" dirty="0" smtClean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Bluetooth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</a:t>
              </a:r>
              <a:r>
                <a:rPr lang="en-US" dirty="0" err="1" smtClean="0">
                  <a:solidFill>
                    <a:prstClr val="black"/>
                  </a:solidFill>
                </a:rPr>
                <a:t>Zigbee</a:t>
              </a:r>
              <a:endParaRPr lang="en-US" dirty="0" smtClean="0">
                <a:solidFill>
                  <a:prstClr val="black"/>
                </a:solidFill>
              </a:endParaRP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Ethernet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endParaRPr lang="en-US" dirty="0" smtClean="0">
                <a:solidFill>
                  <a:prstClr val="black"/>
                </a:solidFill>
              </a:endParaRP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endParaRPr lang="en-US" kern="1200" dirty="0" smtClean="0">
                <a:solidFill>
                  <a:prstClr val="black"/>
                </a:solidFill>
                <a:ea typeface="+mn-ea"/>
                <a:cs typeface="+mn-cs"/>
              </a:endParaRPr>
            </a:p>
            <a:p>
              <a:pPr algn="l" rtl="0" eaLnBrk="0" hangingPunct="0">
                <a:buFont typeface="Wingdings" pitchFamily="2" charset="2"/>
                <a:buChar char="q"/>
                <a:defRPr/>
              </a:pPr>
              <a:endParaRPr lang="en-US" kern="1200" dirty="0">
                <a:solidFill>
                  <a:prstClr val="black"/>
                </a:solidFill>
                <a:ea typeface="+mn-ea"/>
                <a:cs typeface="+mn-cs"/>
              </a:endParaRPr>
            </a:p>
          </p:txBody>
        </p:sp>
        <p:pic>
          <p:nvPicPr>
            <p:cNvPr id="41" name="Picture 40" descr="12065572121317625675no_hope_Wireless_access_point.svg.hi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53814" y="3318497"/>
              <a:ext cx="507669" cy="547216"/>
            </a:xfrm>
            <a:prstGeom prst="rect">
              <a:avLst/>
            </a:prstGeom>
          </p:spPr>
        </p:pic>
      </p:grpSp>
      <p:grpSp>
        <p:nvGrpSpPr>
          <p:cNvPr id="15" name="Group 46"/>
          <p:cNvGrpSpPr/>
          <p:nvPr/>
        </p:nvGrpSpPr>
        <p:grpSpPr>
          <a:xfrm>
            <a:off x="181221" y="2922684"/>
            <a:ext cx="2786082" cy="1357322"/>
            <a:chOff x="193722" y="2760078"/>
            <a:chExt cx="2786082" cy="1357322"/>
          </a:xfrm>
        </p:grpSpPr>
        <p:grpSp>
          <p:nvGrpSpPr>
            <p:cNvPr id="16" name="Group 56"/>
            <p:cNvGrpSpPr/>
            <p:nvPr/>
          </p:nvGrpSpPr>
          <p:grpSpPr>
            <a:xfrm>
              <a:off x="193722" y="2760078"/>
              <a:ext cx="2786082" cy="1357322"/>
              <a:chOff x="214282" y="1353676"/>
              <a:chExt cx="2786082" cy="1357322"/>
            </a:xfr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grpSpPr>
          <p:sp>
            <p:nvSpPr>
              <p:cNvPr id="5" name="Rounded Rectangle 4"/>
              <p:cNvSpPr/>
              <p:nvPr/>
            </p:nvSpPr>
            <p:spPr bwMode="auto">
              <a:xfrm>
                <a:off x="214282" y="1353676"/>
                <a:ext cx="2786082" cy="1357322"/>
              </a:xfrm>
              <a:prstGeom prst="frame">
                <a:avLst/>
              </a:prstGeom>
              <a:solidFill>
                <a:srgbClr val="CCDCE4"/>
              </a:solidFill>
              <a:ln>
                <a:noFill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l" rtl="0" eaLnBrk="0" hangingPunct="0">
                  <a:defRPr/>
                </a:pPr>
                <a:r>
                  <a:rPr lang="en-US" sz="1600" b="1" kern="1200" dirty="0" smtClean="0">
                    <a:solidFill>
                      <a:prstClr val="black"/>
                    </a:solidFill>
                    <a:ea typeface="+mn-ea"/>
                    <a:cs typeface="+mn-cs"/>
                  </a:rPr>
                  <a:t>Smart Metering</a:t>
                </a:r>
                <a:endParaRPr lang="en-US" sz="1600" b="1" kern="1200" dirty="0">
                  <a:solidFill>
                    <a:prstClr val="black"/>
                  </a:solidFill>
                  <a:ea typeface="+mn-ea"/>
                  <a:cs typeface="+mn-cs"/>
                </a:endParaRPr>
              </a:p>
              <a:p>
                <a:pPr algn="l" eaLnBrk="0" hangingPunct="0">
                  <a:buFont typeface="Wingdings" pitchFamily="2" charset="2"/>
                  <a:buChar char="q"/>
                  <a:defRPr/>
                </a:pPr>
                <a:r>
                  <a:rPr lang="en-US" kern="1200" dirty="0">
                    <a:solidFill>
                      <a:prstClr val="black"/>
                    </a:solidFill>
                    <a:ea typeface="+mn-ea"/>
                    <a:cs typeface="+mn-cs"/>
                  </a:rPr>
                  <a:t> 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Gas and water</a:t>
                </a:r>
              </a:p>
              <a:p>
                <a:pPr algn="l" eaLnBrk="0" hangingPunct="0">
                  <a:buFont typeface="Wingdings" pitchFamily="2" charset="2"/>
                  <a:buChar char="q"/>
                  <a:defRPr/>
                </a:pPr>
                <a:r>
                  <a:rPr lang="en-US" dirty="0" smtClean="0">
                    <a:solidFill>
                      <a:prstClr val="black"/>
                    </a:solidFill>
                  </a:rPr>
                  <a:t> Electricity</a:t>
                </a:r>
              </a:p>
              <a:p>
                <a:pPr algn="l" eaLnBrk="0" hangingPunct="0">
                  <a:buFont typeface="Wingdings" pitchFamily="2" charset="2"/>
                  <a:buChar char="q"/>
                  <a:defRPr/>
                </a:pPr>
                <a:r>
                  <a:rPr lang="en-US" dirty="0" smtClean="0">
                    <a:solidFill>
                      <a:prstClr val="black"/>
                    </a:solidFill>
                  </a:rPr>
                  <a:t> Connectivity</a:t>
                </a:r>
                <a:endParaRPr lang="en-US" kern="1200" dirty="0">
                  <a:solidFill>
                    <a:prstClr val="black"/>
                  </a:solidFill>
                  <a:ea typeface="+mn-ea"/>
                  <a:cs typeface="+mn-cs"/>
                </a:endParaRPr>
              </a:p>
              <a:p>
                <a:pPr algn="l" rtl="0" eaLnBrk="0" hangingPunct="0">
                  <a:buFont typeface="Wingdings" pitchFamily="2" charset="2"/>
                  <a:buChar char="q"/>
                  <a:defRPr/>
                </a:pPr>
                <a:endParaRPr lang="en-US" kern="1200" dirty="0">
                  <a:solidFill>
                    <a:prstClr val="black"/>
                  </a:solidFill>
                  <a:ea typeface="+mn-ea"/>
                  <a:cs typeface="+mn-cs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2620806" y="2264047"/>
                <a:ext cx="112999" cy="45719"/>
              </a:xfrm>
              <a:prstGeom prst="frame">
                <a:avLst/>
              </a:prstGeom>
              <a:solidFill>
                <a:schemeClr val="accent6">
                  <a:lumMod val="75000"/>
                </a:scheme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Char char="q"/>
                  <a:tabLst/>
                </a:pPr>
                <a:endParaRPr kumimoji="0" lang="en-GB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  <a:ea typeface="MS PGothic" pitchFamily="34" charset="-128"/>
                </a:endParaRPr>
              </a:p>
            </p:txBody>
          </p:sp>
        </p:grpSp>
        <p:grpSp>
          <p:nvGrpSpPr>
            <p:cNvPr id="17" name="Group 44"/>
            <p:cNvGrpSpPr/>
            <p:nvPr/>
          </p:nvGrpSpPr>
          <p:grpSpPr>
            <a:xfrm>
              <a:off x="2235873" y="3404435"/>
              <a:ext cx="530572" cy="524205"/>
              <a:chOff x="2251528" y="3396343"/>
              <a:chExt cx="530572" cy="524205"/>
            </a:xfrm>
          </p:grpSpPr>
          <p:pic>
            <p:nvPicPr>
              <p:cNvPr id="42" name="Picture 41" descr="smart-meter_4200.gif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51528" y="3396343"/>
                <a:ext cx="530572" cy="524205"/>
              </a:xfrm>
              <a:prstGeom prst="rect">
                <a:avLst/>
              </a:prstGeom>
            </p:spPr>
          </p:pic>
          <p:sp>
            <p:nvSpPr>
              <p:cNvPr id="43" name="Rectangle 42"/>
              <p:cNvSpPr/>
              <p:nvPr/>
            </p:nvSpPr>
            <p:spPr bwMode="auto">
              <a:xfrm>
                <a:off x="2411821" y="3512197"/>
                <a:ext cx="187687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Char char="q"/>
                  <a:tabLst/>
                </a:pPr>
                <a:endParaRPr kumimoji="0" lang="en-GB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  <a:ea typeface="MS PGothic" pitchFamily="34" charset="-128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 bwMode="auto">
              <a:xfrm>
                <a:off x="2579013" y="3717866"/>
                <a:ext cx="112999" cy="4571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Char char="q"/>
                  <a:tabLst/>
                </a:pPr>
                <a:endParaRPr kumimoji="0" lang="en-GB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  <a:ea typeface="MS PGothic" pitchFamily="34" charset="-128"/>
                </a:endParaRPr>
              </a:p>
            </p:txBody>
          </p:sp>
        </p:grpSp>
      </p:grpSp>
      <p:grpSp>
        <p:nvGrpSpPr>
          <p:cNvPr id="18" name="Group 45"/>
          <p:cNvGrpSpPr/>
          <p:nvPr/>
        </p:nvGrpSpPr>
        <p:grpSpPr>
          <a:xfrm>
            <a:off x="181221" y="1139210"/>
            <a:ext cx="2786082" cy="1357322"/>
            <a:chOff x="193722" y="1136749"/>
            <a:chExt cx="2786082" cy="1357322"/>
          </a:xfrm>
        </p:grpSpPr>
        <p:pic>
          <p:nvPicPr>
            <p:cNvPr id="37" name="Picture 4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59983" y="1773779"/>
              <a:ext cx="682353" cy="56676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</p:pic>
        <p:sp>
          <p:nvSpPr>
            <p:cNvPr id="27" name="Rounded Rectangle 5"/>
            <p:cNvSpPr/>
            <p:nvPr/>
          </p:nvSpPr>
          <p:spPr bwMode="auto">
            <a:xfrm>
              <a:off x="193722" y="1136749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eaLnBrk="0" hangingPunct="0">
                <a:defRPr/>
              </a:pPr>
              <a:r>
                <a:rPr lang="en-US" sz="1600" dirty="0" smtClean="0">
                  <a:solidFill>
                    <a:prstClr val="black"/>
                  </a:solidFill>
                </a:rPr>
                <a:t>Motor control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Field oriented control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Stepper motors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</a:t>
              </a:r>
              <a:r>
                <a:rPr lang="en-US" dirty="0" err="1" smtClean="0">
                  <a:solidFill>
                    <a:prstClr val="black"/>
                  </a:solidFill>
                </a:rPr>
                <a:t>BLDC</a:t>
              </a:r>
              <a:r>
                <a:rPr lang="en-US" dirty="0" smtClean="0">
                  <a:solidFill>
                    <a:prstClr val="black"/>
                  </a:solidFill>
                </a:rPr>
                <a:t> motors etc</a:t>
              </a:r>
            </a:p>
          </p:txBody>
        </p:sp>
      </p:grpSp>
      <p:grpSp>
        <p:nvGrpSpPr>
          <p:cNvPr id="19" name="Group 47"/>
          <p:cNvGrpSpPr/>
          <p:nvPr/>
        </p:nvGrpSpPr>
        <p:grpSpPr>
          <a:xfrm>
            <a:off x="6171830" y="1139210"/>
            <a:ext cx="2786082" cy="1357322"/>
            <a:chOff x="6171830" y="1136749"/>
            <a:chExt cx="2786082" cy="1357322"/>
          </a:xfrm>
        </p:grpSpPr>
        <p:pic>
          <p:nvPicPr>
            <p:cNvPr id="33" name="Picture 4" descr="C:\Documents and Settings\ssadasiv\Local Settings\Temporary Internet Files\Content.IE5\B9XR05XR\MCj04404040000[1]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8135589" y="1683656"/>
              <a:ext cx="638804" cy="638804"/>
            </a:xfrm>
            <a:prstGeom prst="rect">
              <a:avLst/>
            </a:prstGeom>
            <a:noFill/>
          </p:spPr>
        </p:pic>
        <p:sp>
          <p:nvSpPr>
            <p:cNvPr id="29" name="Rounded Rectangle 5"/>
            <p:cNvSpPr/>
            <p:nvPr/>
          </p:nvSpPr>
          <p:spPr bwMode="auto">
            <a:xfrm>
              <a:off x="6171830" y="1136749"/>
              <a:ext cx="2786082" cy="1357322"/>
            </a:xfrm>
            <a:prstGeom prst="fram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l" eaLnBrk="0" hangingPunct="0">
                <a:defRPr/>
              </a:pPr>
              <a:r>
                <a:rPr lang="en-US" sz="1600" dirty="0" smtClean="0">
                  <a:solidFill>
                    <a:prstClr val="black"/>
                  </a:solidFill>
                </a:rPr>
                <a:t>Audio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MP3 players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Wireless headsets</a:t>
              </a:r>
            </a:p>
            <a:p>
              <a:pPr algn="l" eaLnBrk="0" hangingPunct="0">
                <a:buFont typeface="Wingdings" pitchFamily="2" charset="2"/>
                <a:buChar char="q"/>
                <a:defRPr/>
              </a:pPr>
              <a:r>
                <a:rPr lang="en-US" dirty="0" smtClean="0">
                  <a:solidFill>
                    <a:prstClr val="black"/>
                  </a:solidFill>
                </a:rPr>
                <a:t> Virtual surround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1"/>
          <p:cNvSpPr>
            <a:spLocks noChangeArrowheads="1"/>
          </p:cNvSpPr>
          <p:nvPr/>
        </p:nvSpPr>
        <p:spPr bwMode="auto">
          <a:xfrm>
            <a:off x="0" y="2349500"/>
            <a:ext cx="9144000" cy="4032250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48" name="Content Placeholder 57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GB" smtClean="0"/>
              <a:t>Cortex-M4 SIMD + FPU</a:t>
            </a:r>
          </a:p>
          <a:p>
            <a:pPr lvl="1"/>
            <a:r>
              <a:rPr lang="en-GB" smtClean="0"/>
              <a:t>Fix point: ~2x faster</a:t>
            </a:r>
          </a:p>
          <a:p>
            <a:pPr lvl="1"/>
            <a:r>
              <a:rPr lang="en-GB" smtClean="0"/>
              <a:t>Floating point: ~10x faster</a:t>
            </a:r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217488" y="906463"/>
            <a:ext cx="4246562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algn="ctr" fontAlgn="ctr">
              <a:spcBef>
                <a:spcPct val="25000"/>
              </a:spcBef>
              <a:buClr>
                <a:schemeClr val="accent1"/>
              </a:buClr>
              <a:buSzPct val="125000"/>
              <a:buFont typeface="Wingdings" pitchFamily="2" charset="2"/>
              <a:buNone/>
              <a:tabLst>
                <a:tab pos="265113" algn="l"/>
              </a:tabLst>
            </a:pPr>
            <a:endParaRPr lang="en-GB" sz="2000" b="0">
              <a:solidFill>
                <a:schemeClr val="tx1"/>
              </a:solidFill>
            </a:endParaRPr>
          </a:p>
          <a:p>
            <a:pPr marL="265113" indent="-265113" algn="ctr" fontAlgn="ctr">
              <a:spcBef>
                <a:spcPct val="25000"/>
              </a:spcBef>
              <a:buClr>
                <a:schemeClr val="accent1"/>
              </a:buClr>
              <a:buSzPct val="125000"/>
              <a:buFont typeface="Wingdings" pitchFamily="2" charset="2"/>
              <a:buChar char="§"/>
              <a:tabLst>
                <a:tab pos="265113" algn="l"/>
              </a:tabLst>
            </a:pPr>
            <a:endParaRPr lang="en-GB" sz="2000" b="0">
              <a:solidFill>
                <a:schemeClr val="tx1"/>
              </a:solidFill>
            </a:endParaRPr>
          </a:p>
        </p:txBody>
      </p:sp>
      <p:sp>
        <p:nvSpPr>
          <p:cNvPr id="6150" name="Text Box 12"/>
          <p:cNvSpPr txBox="1">
            <a:spLocks noChangeArrowheads="1"/>
          </p:cNvSpPr>
          <p:nvPr/>
        </p:nvSpPr>
        <p:spPr bwMode="auto">
          <a:xfrm rot="-5400000">
            <a:off x="975519" y="4067969"/>
            <a:ext cx="6969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2,244</a:t>
            </a:r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576263" y="2876550"/>
            <a:ext cx="376237" cy="2447925"/>
          </a:xfrm>
          <a:prstGeom prst="rect">
            <a:avLst/>
          </a:prstGeom>
          <a:solidFill>
            <a:srgbClr val="CDDEE5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1133475" y="4678363"/>
            <a:ext cx="377825" cy="646112"/>
          </a:xfrm>
          <a:prstGeom prst="rect">
            <a:avLst/>
          </a:prstGeom>
          <a:solidFill>
            <a:srgbClr val="CCEECC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7" dist="17961" dir="2700000">
              <a:srgbClr val="5F6C23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53" name="Rectangle 13"/>
          <p:cNvSpPr>
            <a:spLocks noChangeArrowheads="1"/>
          </p:cNvSpPr>
          <p:nvPr/>
        </p:nvSpPr>
        <p:spPr bwMode="auto">
          <a:xfrm>
            <a:off x="576263" y="5156200"/>
            <a:ext cx="376237" cy="168275"/>
          </a:xfrm>
          <a:prstGeom prst="rect">
            <a:avLst/>
          </a:prstGeom>
          <a:solidFill>
            <a:schemeClr val="tx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54" name="Rectangle 14"/>
          <p:cNvSpPr>
            <a:spLocks noChangeArrowheads="1"/>
          </p:cNvSpPr>
          <p:nvPr/>
        </p:nvSpPr>
        <p:spPr bwMode="auto">
          <a:xfrm>
            <a:off x="1133475" y="5257800"/>
            <a:ext cx="377825" cy="69850"/>
          </a:xfrm>
          <a:prstGeom prst="rect">
            <a:avLst/>
          </a:prstGeom>
          <a:solidFill>
            <a:schemeClr val="tx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 rot="-5400000">
            <a:off x="-110331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8,819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431800" y="5324475"/>
            <a:ext cx="1244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FIR q15</a:t>
            </a:r>
            <a:r>
              <a:rPr lang="en-US"/>
              <a:t/>
            </a:r>
            <a:br>
              <a:rPr lang="en-US"/>
            </a:br>
            <a:r>
              <a:rPr lang="en-US" sz="1200" b="0"/>
              <a:t>fixed point</a:t>
            </a:r>
            <a:endParaRPr lang="de-DE" sz="1200" b="0"/>
          </a:p>
        </p:txBody>
      </p:sp>
      <p:grpSp>
        <p:nvGrpSpPr>
          <p:cNvPr id="2" name="Group 88"/>
          <p:cNvGrpSpPr>
            <a:grpSpLocks/>
          </p:cNvGrpSpPr>
          <p:nvPr/>
        </p:nvGrpSpPr>
        <p:grpSpPr bwMode="auto">
          <a:xfrm>
            <a:off x="2268538" y="2873375"/>
            <a:ext cx="935037" cy="2451100"/>
            <a:chOff x="1451" y="1480"/>
            <a:chExt cx="589" cy="2043"/>
          </a:xfrm>
        </p:grpSpPr>
        <p:sp>
          <p:nvSpPr>
            <p:cNvPr id="6200" name="Rectangle 58"/>
            <p:cNvSpPr>
              <a:spLocks noChangeArrowheads="1"/>
            </p:cNvSpPr>
            <p:nvPr/>
          </p:nvSpPr>
          <p:spPr bwMode="auto">
            <a:xfrm>
              <a:off x="1451" y="1480"/>
              <a:ext cx="237" cy="2040"/>
            </a:xfrm>
            <a:prstGeom prst="rect">
              <a:avLst/>
            </a:prstGeom>
            <a:solidFill>
              <a:srgbClr val="CDDEE5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prstShdw prst="shdw17" dist="17961" dir="2700000">
                <a:srgbClr val="0B5467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201" name="Rectangle 59"/>
            <p:cNvSpPr>
              <a:spLocks noChangeArrowheads="1"/>
            </p:cNvSpPr>
            <p:nvPr/>
          </p:nvSpPr>
          <p:spPr bwMode="auto">
            <a:xfrm>
              <a:off x="1802" y="2134"/>
              <a:ext cx="238" cy="1387"/>
            </a:xfrm>
            <a:prstGeom prst="rect">
              <a:avLst/>
            </a:prstGeom>
            <a:solidFill>
              <a:srgbClr val="CCEECC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prstShdw prst="shdw17" dist="17961" dir="2700000">
                <a:srgbClr val="5F6C23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202" name="Rectangle 60"/>
            <p:cNvSpPr>
              <a:spLocks noChangeArrowheads="1"/>
            </p:cNvSpPr>
            <p:nvPr/>
          </p:nvSpPr>
          <p:spPr bwMode="auto">
            <a:xfrm>
              <a:off x="1451" y="3196"/>
              <a:ext cx="237" cy="32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6203" name="Rectangle 61"/>
            <p:cNvSpPr>
              <a:spLocks noChangeArrowheads="1"/>
            </p:cNvSpPr>
            <p:nvPr/>
          </p:nvSpPr>
          <p:spPr bwMode="auto">
            <a:xfrm>
              <a:off x="1802" y="3420"/>
              <a:ext cx="238" cy="103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6158" name="Text Box 62"/>
          <p:cNvSpPr txBox="1">
            <a:spLocks noChangeArrowheads="1"/>
          </p:cNvSpPr>
          <p:nvPr/>
        </p:nvSpPr>
        <p:spPr bwMode="auto">
          <a:xfrm rot="-5400000">
            <a:off x="2048668" y="4021932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41</a:t>
            </a:r>
          </a:p>
        </p:txBody>
      </p:sp>
      <p:sp>
        <p:nvSpPr>
          <p:cNvPr id="6159" name="Text Box 63"/>
          <p:cNvSpPr txBox="1">
            <a:spLocks noChangeArrowheads="1"/>
          </p:cNvSpPr>
          <p:nvPr/>
        </p:nvSpPr>
        <p:spPr bwMode="auto">
          <a:xfrm>
            <a:off x="3886200" y="5310188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IIR q31</a:t>
            </a:r>
            <a:br>
              <a:rPr lang="en-US" sz="2000"/>
            </a:br>
            <a:r>
              <a:rPr lang="en-US" sz="1200" b="0"/>
              <a:t>fixed point</a:t>
            </a:r>
            <a:endParaRPr lang="de-DE" sz="1200" b="0"/>
          </a:p>
        </p:txBody>
      </p:sp>
      <p:grpSp>
        <p:nvGrpSpPr>
          <p:cNvPr id="3" name="Group 89"/>
          <p:cNvGrpSpPr>
            <a:grpSpLocks/>
          </p:cNvGrpSpPr>
          <p:nvPr/>
        </p:nvGrpSpPr>
        <p:grpSpPr bwMode="auto">
          <a:xfrm>
            <a:off x="4030663" y="2859088"/>
            <a:ext cx="935037" cy="2454275"/>
            <a:chOff x="1451" y="1230"/>
            <a:chExt cx="589" cy="2293"/>
          </a:xfrm>
        </p:grpSpPr>
        <p:sp>
          <p:nvSpPr>
            <p:cNvPr id="6196" name="Rectangle 65"/>
            <p:cNvSpPr>
              <a:spLocks noChangeArrowheads="1"/>
            </p:cNvSpPr>
            <p:nvPr/>
          </p:nvSpPr>
          <p:spPr bwMode="auto">
            <a:xfrm>
              <a:off x="1451" y="1230"/>
              <a:ext cx="237" cy="2292"/>
            </a:xfrm>
            <a:prstGeom prst="rect">
              <a:avLst/>
            </a:prstGeom>
            <a:solidFill>
              <a:srgbClr val="CDDEE5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prstShdw prst="shdw17" dist="17961" dir="2700000">
                <a:srgbClr val="0B5467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197" name="Rectangle 66"/>
            <p:cNvSpPr>
              <a:spLocks noChangeArrowheads="1"/>
            </p:cNvSpPr>
            <p:nvPr/>
          </p:nvSpPr>
          <p:spPr bwMode="auto">
            <a:xfrm>
              <a:off x="1802" y="2810"/>
              <a:ext cx="238" cy="711"/>
            </a:xfrm>
            <a:prstGeom prst="rect">
              <a:avLst/>
            </a:prstGeom>
            <a:solidFill>
              <a:srgbClr val="CCEECC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prstShdw prst="shdw17" dist="17961" dir="2700000">
                <a:srgbClr val="5F6C23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198" name="Rectangle 67"/>
            <p:cNvSpPr>
              <a:spLocks noChangeArrowheads="1"/>
            </p:cNvSpPr>
            <p:nvPr/>
          </p:nvSpPr>
          <p:spPr bwMode="auto">
            <a:xfrm>
              <a:off x="1451" y="3362"/>
              <a:ext cx="237" cy="159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6199" name="Rectangle 68"/>
            <p:cNvSpPr>
              <a:spLocks noChangeArrowheads="1"/>
            </p:cNvSpPr>
            <p:nvPr/>
          </p:nvSpPr>
          <p:spPr bwMode="auto">
            <a:xfrm>
              <a:off x="1802" y="3362"/>
              <a:ext cx="238" cy="161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6161" name="Text Box 69"/>
          <p:cNvSpPr txBox="1">
            <a:spLocks noChangeArrowheads="1"/>
          </p:cNvSpPr>
          <p:nvPr/>
        </p:nvSpPr>
        <p:spPr bwMode="auto">
          <a:xfrm rot="-5400000">
            <a:off x="3367881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8,596</a:t>
            </a:r>
          </a:p>
        </p:txBody>
      </p:sp>
      <p:sp>
        <p:nvSpPr>
          <p:cNvPr id="6162" name="Text Box 70"/>
          <p:cNvSpPr txBox="1">
            <a:spLocks noChangeArrowheads="1"/>
          </p:cNvSpPr>
          <p:nvPr/>
        </p:nvSpPr>
        <p:spPr bwMode="auto">
          <a:xfrm>
            <a:off x="2124075" y="5324475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PID q15</a:t>
            </a:r>
            <a:r>
              <a:rPr lang="en-US"/>
              <a:t/>
            </a:r>
            <a:br>
              <a:rPr lang="en-US"/>
            </a:br>
            <a:r>
              <a:rPr lang="en-US" sz="1200" b="0"/>
              <a:t>fixed point</a:t>
            </a:r>
            <a:endParaRPr lang="de-DE" sz="1200" b="0"/>
          </a:p>
        </p:txBody>
      </p:sp>
      <p:sp>
        <p:nvSpPr>
          <p:cNvPr id="6163" name="Rectangle 72"/>
          <p:cNvSpPr>
            <a:spLocks noChangeArrowheads="1"/>
          </p:cNvSpPr>
          <p:nvPr/>
        </p:nvSpPr>
        <p:spPr bwMode="auto">
          <a:xfrm>
            <a:off x="5757863" y="2859088"/>
            <a:ext cx="376237" cy="2465387"/>
          </a:xfrm>
          <a:prstGeom prst="rect">
            <a:avLst/>
          </a:prstGeom>
          <a:solidFill>
            <a:srgbClr val="CDDEE5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64" name="Rectangle 73"/>
          <p:cNvSpPr>
            <a:spLocks noChangeArrowheads="1"/>
          </p:cNvSpPr>
          <p:nvPr/>
        </p:nvSpPr>
        <p:spPr bwMode="auto">
          <a:xfrm>
            <a:off x="6315075" y="4551363"/>
            <a:ext cx="377825" cy="773112"/>
          </a:xfrm>
          <a:prstGeom prst="rect">
            <a:avLst/>
          </a:prstGeom>
          <a:solidFill>
            <a:srgbClr val="CCEECC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7" dist="17961" dir="2700000">
              <a:srgbClr val="5F6C23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65" name="Rectangle 74"/>
          <p:cNvSpPr>
            <a:spLocks noChangeArrowheads="1"/>
          </p:cNvSpPr>
          <p:nvPr/>
        </p:nvSpPr>
        <p:spPr bwMode="auto">
          <a:xfrm>
            <a:off x="5757863" y="5154613"/>
            <a:ext cx="376237" cy="169862"/>
          </a:xfrm>
          <a:prstGeom prst="rect">
            <a:avLst/>
          </a:prstGeom>
          <a:solidFill>
            <a:schemeClr val="tx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66" name="Rectangle 75"/>
          <p:cNvSpPr>
            <a:spLocks noChangeArrowheads="1"/>
          </p:cNvSpPr>
          <p:nvPr/>
        </p:nvSpPr>
        <p:spPr bwMode="auto">
          <a:xfrm>
            <a:off x="6315075" y="5200650"/>
            <a:ext cx="377825" cy="127000"/>
          </a:xfrm>
          <a:prstGeom prst="rect">
            <a:avLst/>
          </a:prstGeom>
          <a:solidFill>
            <a:schemeClr val="tx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67" name="Text Box 76"/>
          <p:cNvSpPr txBox="1">
            <a:spLocks noChangeArrowheads="1"/>
          </p:cNvSpPr>
          <p:nvPr/>
        </p:nvSpPr>
        <p:spPr bwMode="auto">
          <a:xfrm rot="-5400000">
            <a:off x="5496719" y="3963194"/>
            <a:ext cx="909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8,310</a:t>
            </a:r>
          </a:p>
        </p:txBody>
      </p:sp>
      <p:sp>
        <p:nvSpPr>
          <p:cNvPr id="6168" name="Text Box 77"/>
          <p:cNvSpPr txBox="1">
            <a:spLocks noChangeArrowheads="1"/>
          </p:cNvSpPr>
          <p:nvPr/>
        </p:nvSpPr>
        <p:spPr bwMode="auto">
          <a:xfrm>
            <a:off x="5619750" y="5327650"/>
            <a:ext cx="1365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Matrix Mul</a:t>
            </a:r>
            <a:r>
              <a:rPr lang="en-US"/>
              <a:t/>
            </a:r>
            <a:br>
              <a:rPr lang="en-US"/>
            </a:br>
            <a:r>
              <a:rPr lang="en-US" sz="1200" b="0"/>
              <a:t>fixed point</a:t>
            </a:r>
            <a:endParaRPr lang="de-DE" sz="1200" b="0"/>
          </a:p>
        </p:txBody>
      </p:sp>
      <p:sp>
        <p:nvSpPr>
          <p:cNvPr id="6169" name="Text Box 78"/>
          <p:cNvSpPr txBox="1">
            <a:spLocks noChangeArrowheads="1"/>
          </p:cNvSpPr>
          <p:nvPr/>
        </p:nvSpPr>
        <p:spPr bwMode="auto">
          <a:xfrm rot="-5400000">
            <a:off x="7363619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13,619</a:t>
            </a:r>
          </a:p>
        </p:txBody>
      </p:sp>
      <p:grpSp>
        <p:nvGrpSpPr>
          <p:cNvPr id="4" name="Group 90"/>
          <p:cNvGrpSpPr>
            <a:grpSpLocks/>
          </p:cNvGrpSpPr>
          <p:nvPr/>
        </p:nvGrpSpPr>
        <p:grpSpPr bwMode="auto">
          <a:xfrm>
            <a:off x="7485063" y="2859088"/>
            <a:ext cx="935037" cy="2468562"/>
            <a:chOff x="4715" y="1593"/>
            <a:chExt cx="589" cy="1930"/>
          </a:xfrm>
        </p:grpSpPr>
        <p:sp>
          <p:nvSpPr>
            <p:cNvPr id="6192" name="Rectangle 79"/>
            <p:cNvSpPr>
              <a:spLocks noChangeArrowheads="1"/>
            </p:cNvSpPr>
            <p:nvPr/>
          </p:nvSpPr>
          <p:spPr bwMode="auto">
            <a:xfrm>
              <a:off x="4715" y="1593"/>
              <a:ext cx="237" cy="1928"/>
            </a:xfrm>
            <a:prstGeom prst="rect">
              <a:avLst/>
            </a:prstGeom>
            <a:solidFill>
              <a:srgbClr val="CDDEE5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prstShdw prst="shdw17" dist="17961" dir="2700000">
                <a:srgbClr val="0B5467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193" name="Rectangle 80"/>
            <p:cNvSpPr>
              <a:spLocks noChangeArrowheads="1"/>
            </p:cNvSpPr>
            <p:nvPr/>
          </p:nvSpPr>
          <p:spPr bwMode="auto">
            <a:xfrm>
              <a:off x="5066" y="3350"/>
              <a:ext cx="238" cy="164"/>
            </a:xfrm>
            <a:prstGeom prst="rect">
              <a:avLst/>
            </a:prstGeom>
            <a:solidFill>
              <a:srgbClr val="CCEECC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prstShdw prst="shdw17" dist="17961" dir="2700000">
                <a:srgbClr val="5F6C23"/>
              </a:prstShdw>
            </a:effec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6194" name="Rectangle 81"/>
            <p:cNvSpPr>
              <a:spLocks noChangeArrowheads="1"/>
            </p:cNvSpPr>
            <p:nvPr/>
          </p:nvSpPr>
          <p:spPr bwMode="auto">
            <a:xfrm>
              <a:off x="4715" y="3479"/>
              <a:ext cx="237" cy="42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6195" name="Rectangle 82"/>
            <p:cNvSpPr>
              <a:spLocks noChangeArrowheads="1"/>
            </p:cNvSpPr>
            <p:nvPr/>
          </p:nvSpPr>
          <p:spPr bwMode="auto">
            <a:xfrm>
              <a:off x="5066" y="3498"/>
              <a:ext cx="238" cy="2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6171" name="Text Box 83"/>
          <p:cNvSpPr txBox="1">
            <a:spLocks noChangeArrowheads="1"/>
          </p:cNvSpPr>
          <p:nvPr/>
        </p:nvSpPr>
        <p:spPr bwMode="auto">
          <a:xfrm rot="-5400000">
            <a:off x="6814344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158,878</a:t>
            </a:r>
          </a:p>
        </p:txBody>
      </p:sp>
      <p:sp>
        <p:nvSpPr>
          <p:cNvPr id="6172" name="Text Box 84"/>
          <p:cNvSpPr txBox="1">
            <a:spLocks noChangeArrowheads="1"/>
          </p:cNvSpPr>
          <p:nvPr/>
        </p:nvSpPr>
        <p:spPr bwMode="auto">
          <a:xfrm>
            <a:off x="7340600" y="5324475"/>
            <a:ext cx="139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Correlation</a:t>
            </a:r>
            <a:r>
              <a:rPr lang="en-US" sz="1200" b="0"/>
              <a:t>floating point</a:t>
            </a:r>
            <a:endParaRPr lang="de-DE" sz="1200" b="0"/>
          </a:p>
        </p:txBody>
      </p:sp>
      <p:sp>
        <p:nvSpPr>
          <p:cNvPr id="6173" name="Text Box 64"/>
          <p:cNvSpPr txBox="1">
            <a:spLocks noChangeArrowheads="1"/>
          </p:cNvSpPr>
          <p:nvPr/>
        </p:nvSpPr>
        <p:spPr bwMode="auto">
          <a:xfrm rot="-5400000">
            <a:off x="3909219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2,462</a:t>
            </a:r>
          </a:p>
        </p:txBody>
      </p:sp>
      <p:sp>
        <p:nvSpPr>
          <p:cNvPr id="6174" name="Text Box 57"/>
          <p:cNvSpPr txBox="1">
            <a:spLocks noChangeArrowheads="1"/>
          </p:cNvSpPr>
          <p:nvPr/>
        </p:nvSpPr>
        <p:spPr bwMode="auto">
          <a:xfrm rot="-5400000">
            <a:off x="2616994" y="4031456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27</a:t>
            </a:r>
            <a:endParaRPr lang="de-DE">
              <a:solidFill>
                <a:srgbClr val="FE1D18"/>
              </a:solidFill>
            </a:endParaRPr>
          </a:p>
        </p:txBody>
      </p:sp>
      <p:sp>
        <p:nvSpPr>
          <p:cNvPr id="6175" name="Text Box 71"/>
          <p:cNvSpPr txBox="1">
            <a:spLocks noChangeArrowheads="1"/>
          </p:cNvSpPr>
          <p:nvPr/>
        </p:nvSpPr>
        <p:spPr bwMode="auto">
          <a:xfrm rot="-5400000">
            <a:off x="5652294" y="3563144"/>
            <a:ext cx="1709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/>
              <a:t>2,462</a:t>
            </a:r>
          </a:p>
        </p:txBody>
      </p:sp>
      <p:sp>
        <p:nvSpPr>
          <p:cNvPr id="6176" name="Text Box 5"/>
          <p:cNvSpPr txBox="1">
            <a:spLocks noChangeArrowheads="1"/>
          </p:cNvSpPr>
          <p:nvPr/>
        </p:nvSpPr>
        <p:spPr bwMode="auto">
          <a:xfrm>
            <a:off x="431800" y="2368550"/>
            <a:ext cx="831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/>
            <a:r>
              <a:rPr lang="en-US" sz="1800" b="0" i="1">
                <a:solidFill>
                  <a:schemeClr val="tx1"/>
                </a:solidFill>
              </a:rPr>
              <a:t>  </a:t>
            </a:r>
            <a:r>
              <a:rPr lang="en-US" sz="2000" b="0">
                <a:solidFill>
                  <a:schemeClr val="tx1"/>
                </a:solidFill>
              </a:rPr>
              <a:t>DSP Library Benchmark: Cortex-M3 vs. Cortex-M4</a:t>
            </a:r>
            <a:endParaRPr lang="de-DE" sz="2000" b="0">
              <a:solidFill>
                <a:schemeClr val="tx1"/>
              </a:solidFill>
            </a:endParaRPr>
          </a:p>
        </p:txBody>
      </p:sp>
      <p:sp>
        <p:nvSpPr>
          <p:cNvPr id="6177" name="Rectangle 97"/>
          <p:cNvSpPr>
            <a:spLocks noChangeArrowheads="1"/>
          </p:cNvSpPr>
          <p:nvPr/>
        </p:nvSpPr>
        <p:spPr bwMode="auto">
          <a:xfrm>
            <a:off x="4484688" y="6034088"/>
            <a:ext cx="1063625" cy="274637"/>
          </a:xfrm>
          <a:prstGeom prst="rect">
            <a:avLst/>
          </a:prstGeom>
          <a:solidFill>
            <a:srgbClr val="CDDEE5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78" name="Text Box 99"/>
          <p:cNvSpPr txBox="1">
            <a:spLocks noChangeArrowheads="1"/>
          </p:cNvSpPr>
          <p:nvPr/>
        </p:nvSpPr>
        <p:spPr bwMode="auto">
          <a:xfrm>
            <a:off x="4484688" y="6034088"/>
            <a:ext cx="1063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/>
              <a:t>Cortex-M3</a:t>
            </a:r>
            <a:endParaRPr lang="de-DE" sz="1200"/>
          </a:p>
        </p:txBody>
      </p:sp>
      <p:sp>
        <p:nvSpPr>
          <p:cNvPr id="6179" name="Rectangle 102"/>
          <p:cNvSpPr>
            <a:spLocks noChangeArrowheads="1"/>
          </p:cNvSpPr>
          <p:nvPr/>
        </p:nvSpPr>
        <p:spPr bwMode="auto">
          <a:xfrm>
            <a:off x="5800725" y="6034088"/>
            <a:ext cx="1008063" cy="274637"/>
          </a:xfrm>
          <a:prstGeom prst="rect">
            <a:avLst/>
          </a:prstGeom>
          <a:solidFill>
            <a:srgbClr val="CCEECC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7" dist="17961" dir="2700000">
              <a:srgbClr val="5F6C23"/>
            </a:prstShdw>
          </a:effectLst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6180" name="Text Box 101"/>
          <p:cNvSpPr txBox="1">
            <a:spLocks noChangeArrowheads="1"/>
          </p:cNvSpPr>
          <p:nvPr/>
        </p:nvSpPr>
        <p:spPr bwMode="auto">
          <a:xfrm>
            <a:off x="5783263" y="6034088"/>
            <a:ext cx="1025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/>
              <a:t>Cortex-M4</a:t>
            </a:r>
            <a:endParaRPr lang="de-DE" sz="1200"/>
          </a:p>
        </p:txBody>
      </p:sp>
      <p:sp>
        <p:nvSpPr>
          <p:cNvPr id="6181" name="Rectangle 103"/>
          <p:cNvSpPr>
            <a:spLocks noChangeArrowheads="1"/>
          </p:cNvSpPr>
          <p:nvPr/>
        </p:nvSpPr>
        <p:spPr bwMode="auto">
          <a:xfrm>
            <a:off x="7059613" y="6034088"/>
            <a:ext cx="1797050" cy="274637"/>
          </a:xfrm>
          <a:prstGeom prst="rect">
            <a:avLst/>
          </a:prstGeom>
          <a:solidFill>
            <a:schemeClr val="tx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82" name="Text Box 104"/>
          <p:cNvSpPr txBox="1">
            <a:spLocks noChangeArrowheads="1"/>
          </p:cNvSpPr>
          <p:nvPr/>
        </p:nvSpPr>
        <p:spPr bwMode="auto">
          <a:xfrm>
            <a:off x="7059613" y="6034088"/>
            <a:ext cx="1797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Memory Access Cycles</a:t>
            </a:r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22584" name="Text Box 56"/>
          <p:cNvSpPr txBox="1">
            <a:spLocks noChangeArrowheads="1"/>
          </p:cNvSpPr>
          <p:nvPr/>
        </p:nvSpPr>
        <p:spPr bwMode="auto">
          <a:xfrm>
            <a:off x="449263" y="5997575"/>
            <a:ext cx="27447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0" i="1" dirty="0"/>
              <a:t>Cycles: smaller numbers are better</a:t>
            </a:r>
            <a:endParaRPr lang="de-DE" sz="1200" b="0" i="1" dirty="0"/>
          </a:p>
        </p:txBody>
      </p:sp>
      <p:sp>
        <p:nvSpPr>
          <p:cNvPr id="6184" name="Text Box 57"/>
          <p:cNvSpPr txBox="1">
            <a:spLocks noChangeArrowheads="1"/>
          </p:cNvSpPr>
          <p:nvPr/>
        </p:nvSpPr>
        <p:spPr bwMode="auto">
          <a:xfrm rot="-5400000">
            <a:off x="956469" y="2926557"/>
            <a:ext cx="731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DA0005"/>
                </a:solidFill>
              </a:rPr>
              <a:t>- 75%</a:t>
            </a:r>
          </a:p>
        </p:txBody>
      </p:sp>
      <p:sp>
        <p:nvSpPr>
          <p:cNvPr id="6185" name="Text Box 57"/>
          <p:cNvSpPr txBox="1">
            <a:spLocks noChangeArrowheads="1"/>
          </p:cNvSpPr>
          <p:nvPr/>
        </p:nvSpPr>
        <p:spPr bwMode="auto">
          <a:xfrm rot="-5400000">
            <a:off x="2659857" y="2939256"/>
            <a:ext cx="731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DA0005"/>
                </a:solidFill>
              </a:rPr>
              <a:t>- 35%</a:t>
            </a:r>
          </a:p>
        </p:txBody>
      </p:sp>
      <p:sp>
        <p:nvSpPr>
          <p:cNvPr id="6186" name="Text Box 57"/>
          <p:cNvSpPr txBox="1">
            <a:spLocks noChangeArrowheads="1"/>
          </p:cNvSpPr>
          <p:nvPr/>
        </p:nvSpPr>
        <p:spPr bwMode="auto">
          <a:xfrm rot="-5400000">
            <a:off x="4423569" y="2934494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DA0005"/>
                </a:solidFill>
              </a:rPr>
              <a:t>- 69%</a:t>
            </a:r>
          </a:p>
        </p:txBody>
      </p:sp>
      <p:sp>
        <p:nvSpPr>
          <p:cNvPr id="6187" name="Text Box 57"/>
          <p:cNvSpPr txBox="1">
            <a:spLocks noChangeArrowheads="1"/>
          </p:cNvSpPr>
          <p:nvPr/>
        </p:nvSpPr>
        <p:spPr bwMode="auto">
          <a:xfrm rot="-5400000">
            <a:off x="6157119" y="2929731"/>
            <a:ext cx="731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DA0005"/>
                </a:solidFill>
              </a:rPr>
              <a:t>- 70%</a:t>
            </a:r>
          </a:p>
        </p:txBody>
      </p:sp>
      <p:sp>
        <p:nvSpPr>
          <p:cNvPr id="6188" name="Text Box 57"/>
          <p:cNvSpPr txBox="1">
            <a:spLocks noChangeArrowheads="1"/>
          </p:cNvSpPr>
          <p:nvPr/>
        </p:nvSpPr>
        <p:spPr bwMode="auto">
          <a:xfrm rot="-5400000">
            <a:off x="7837488" y="2898775"/>
            <a:ext cx="793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B5467"/>
            </a:prstShdw>
          </a:effectLst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000">
                <a:solidFill>
                  <a:srgbClr val="DA0005"/>
                </a:solidFill>
              </a:rPr>
              <a:t>- 91%</a:t>
            </a:r>
          </a:p>
        </p:txBody>
      </p:sp>
      <p:sp>
        <p:nvSpPr>
          <p:cNvPr id="619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CMSIS DSP Library Performance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624284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partners_ani_3_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2138" y="1031875"/>
            <a:ext cx="3305175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ARM Connected Community</a:t>
            </a:r>
          </a:p>
        </p:txBody>
      </p:sp>
      <p:pic>
        <p:nvPicPr>
          <p:cNvPr id="29700" name="Picture 4" descr="partners_ani_2_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9763" y="985838"/>
            <a:ext cx="333692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partners_ani_1_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" y="993775"/>
            <a:ext cx="3338513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163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has just been announced?</a:t>
            </a:r>
          </a:p>
          <a:p>
            <a:pPr lvl="1"/>
            <a:r>
              <a:rPr lang="en-GB" dirty="0" smtClean="0"/>
              <a:t>Product – Cortex-M4 , Product category - Digital Signal Control </a:t>
            </a:r>
          </a:p>
          <a:p>
            <a:pPr lvl="1"/>
            <a:r>
              <a:rPr lang="en-GB" dirty="0" smtClean="0"/>
              <a:t>Key features – Single cycle MAC, Floating point unit</a:t>
            </a:r>
          </a:p>
          <a:p>
            <a:pPr lvl="1"/>
            <a:r>
              <a:rPr lang="en-GB" dirty="0" smtClean="0"/>
              <a:t>Key markets - Motor control, industrial automation, automotive, audio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Why this processor ?</a:t>
            </a:r>
          </a:p>
          <a:p>
            <a:pPr lvl="1"/>
            <a:r>
              <a:rPr lang="en-GB" dirty="0" smtClean="0"/>
              <a:t>Most high-end </a:t>
            </a:r>
            <a:r>
              <a:rPr lang="en-GB" dirty="0" err="1" smtClean="0"/>
              <a:t>MCUs</a:t>
            </a:r>
            <a:r>
              <a:rPr lang="en-GB" dirty="0" smtClean="0"/>
              <a:t> need some level of </a:t>
            </a:r>
            <a:r>
              <a:rPr lang="en-GB" dirty="0" err="1" smtClean="0"/>
              <a:t>DSP</a:t>
            </a:r>
            <a:r>
              <a:rPr lang="en-GB" dirty="0" smtClean="0"/>
              <a:t> capabilities</a:t>
            </a:r>
          </a:p>
          <a:p>
            <a:pPr lvl="1"/>
            <a:r>
              <a:rPr lang="en-GB" dirty="0" smtClean="0"/>
              <a:t>An efficient blend of control and </a:t>
            </a:r>
            <a:r>
              <a:rPr lang="en-GB" dirty="0" err="1" smtClean="0"/>
              <a:t>DSP</a:t>
            </a:r>
            <a:r>
              <a:rPr lang="en-GB" dirty="0" smtClean="0"/>
              <a:t> features is very attractive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Who has licensed it ?</a:t>
            </a:r>
          </a:p>
          <a:p>
            <a:pPr lvl="1"/>
            <a:r>
              <a:rPr lang="en-GB" dirty="0" smtClean="0"/>
              <a:t>6 of the top MCU companies have licensed the Cortex-M4.</a:t>
            </a:r>
          </a:p>
          <a:p>
            <a:pPr lvl="1"/>
            <a:endParaRPr lang="en-GB" sz="1000" dirty="0" smtClean="0"/>
          </a:p>
          <a:p>
            <a:r>
              <a:rPr lang="en-GB" dirty="0" smtClean="0"/>
              <a:t>How is it different ?</a:t>
            </a:r>
          </a:p>
          <a:p>
            <a:pPr lvl="1"/>
            <a:r>
              <a:rPr lang="en-GB" dirty="0" smtClean="0"/>
              <a:t>Most efficient 32-bit DSC processor in the market</a:t>
            </a:r>
          </a:p>
          <a:p>
            <a:pPr lvl="1"/>
            <a:r>
              <a:rPr lang="en-GB" dirty="0" smtClean="0"/>
              <a:t>Easy to use tools through extremely strong software ecosystem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4" name="직사각형 3"/>
          <p:cNvSpPr/>
          <p:nvPr/>
        </p:nvSpPr>
        <p:spPr>
          <a:xfrm>
            <a:off x="4165478" y="3275112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dirty="0">
                <a:latin typeface="Calibri"/>
                <a:ea typeface="맑은 고딕"/>
              </a:rPr>
              <a:t>780370 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50" y="44450"/>
            <a:ext cx="8934450" cy="839788"/>
          </a:xfrm>
        </p:spPr>
        <p:txBody>
          <a:bodyPr/>
          <a:lstStyle/>
          <a:p>
            <a:r>
              <a:rPr lang="en-US" dirty="0" smtClean="0"/>
              <a:t>Why another Cortex-M processor?</a:t>
            </a:r>
            <a:endParaRPr lang="en-US" dirty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Address new markets requiring digital signal control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Digital Signal</a:t>
            </a:r>
            <a:r>
              <a:rPr lang="en-GB" dirty="0" smtClean="0">
                <a:solidFill>
                  <a:srgbClr val="95BACD"/>
                </a:solidFill>
              </a:rPr>
              <a:t>(Processor + Micro)</a:t>
            </a:r>
            <a:r>
              <a:rPr lang="en-GB" dirty="0" smtClean="0"/>
              <a:t>Controller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GB" dirty="0" smtClean="0"/>
              <a:t>An intelligent blend of </a:t>
            </a:r>
            <a:r>
              <a:rPr lang="en-GB" dirty="0" err="1" smtClean="0"/>
              <a:t>MCU</a:t>
            </a:r>
            <a:r>
              <a:rPr lang="en-GB" dirty="0" smtClean="0"/>
              <a:t> and </a:t>
            </a:r>
            <a:r>
              <a:rPr lang="en-GB" dirty="0" err="1" smtClean="0"/>
              <a:t>DSP</a:t>
            </a:r>
            <a:r>
              <a:rPr lang="en-GB" dirty="0" smtClean="0"/>
              <a:t> features demanded</a:t>
            </a:r>
          </a:p>
          <a:p>
            <a:pPr lvl="2">
              <a:lnSpc>
                <a:spcPct val="90000"/>
              </a:lnSpc>
            </a:pPr>
            <a:r>
              <a:rPr lang="en-GB" dirty="0" smtClean="0"/>
              <a:t>Upper limits of bandwidth challenged in general purpose </a:t>
            </a:r>
            <a:r>
              <a:rPr lang="en-GB" dirty="0" err="1" smtClean="0"/>
              <a:t>MCUs</a:t>
            </a:r>
            <a:endParaRPr lang="en-GB" dirty="0" smtClean="0"/>
          </a:p>
          <a:p>
            <a:pPr lvl="2">
              <a:lnSpc>
                <a:spcPct val="90000"/>
              </a:lnSpc>
            </a:pPr>
            <a:r>
              <a:rPr lang="en-US" dirty="0" smtClean="0"/>
              <a:t>Hard to learn/program technology in many general purpose </a:t>
            </a:r>
            <a:r>
              <a:rPr lang="en-US" dirty="0" err="1" smtClean="0"/>
              <a:t>DSPs</a:t>
            </a:r>
            <a:endParaRPr lang="en-US" dirty="0" smtClean="0"/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Extend the Cortex-M portfolio to cover new markets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Cortex-</a:t>
            </a:r>
            <a:r>
              <a:rPr lang="en-US" dirty="0" err="1" smtClean="0"/>
              <a:t>M0</a:t>
            </a:r>
            <a:r>
              <a:rPr lang="en-US" dirty="0" smtClean="0"/>
              <a:t> for mixed signal devices and state machine replacements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Cortex-</a:t>
            </a:r>
            <a:r>
              <a:rPr lang="en-US" dirty="0" err="1" smtClean="0"/>
              <a:t>M3</a:t>
            </a:r>
            <a:r>
              <a:rPr lang="en-US" dirty="0" smtClean="0"/>
              <a:t> for mainstream 32-bit microcontrollers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Opportunity - high end </a:t>
            </a:r>
            <a:r>
              <a:rPr lang="en-US" dirty="0" err="1" smtClean="0"/>
              <a:t>MCUs</a:t>
            </a:r>
            <a:r>
              <a:rPr lang="en-US" dirty="0" smtClean="0"/>
              <a:t> and DSC market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Introduce ARM strengths to digital signal control market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Very high energy efficiency – more processing in less </a:t>
            </a:r>
            <a:r>
              <a:rPr lang="en-GB" dirty="0" err="1" smtClean="0"/>
              <a:t>mW</a:t>
            </a:r>
            <a:endParaRPr lang="en-GB" dirty="0" smtClean="0"/>
          </a:p>
          <a:p>
            <a:pPr lvl="1">
              <a:lnSpc>
                <a:spcPct val="90000"/>
              </a:lnSpc>
            </a:pPr>
            <a:r>
              <a:rPr lang="en-GB" dirty="0" smtClean="0"/>
              <a:t>Strong software ecosystem – easy to program and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%20BeanManIdeaLigh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36" y="3691468"/>
            <a:ext cx="2667000" cy="266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Cortex-</a:t>
            </a:r>
            <a:r>
              <a:rPr lang="en-US" dirty="0" err="1" smtClean="0"/>
              <a:t>M4</a:t>
            </a:r>
            <a:r>
              <a:rPr lang="en-US" dirty="0" smtClean="0"/>
              <a:t> - What’s unique about it?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41151" y="1089608"/>
            <a:ext cx="71897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0" dirty="0" smtClean="0"/>
              <a:t>Most energy efficient 32-bit </a:t>
            </a:r>
          </a:p>
          <a:p>
            <a:pPr algn="l"/>
            <a:r>
              <a:rPr lang="en-US" sz="3200" b="0" dirty="0" smtClean="0"/>
              <a:t>embedded processor for </a:t>
            </a:r>
          </a:p>
          <a:p>
            <a:pPr algn="l"/>
            <a:r>
              <a:rPr lang="en-US" sz="3200" b="0" dirty="0" smtClean="0"/>
              <a:t>digital signal controllers</a:t>
            </a:r>
          </a:p>
          <a:p>
            <a:pPr algn="l"/>
            <a:endParaRPr lang="en-US" sz="3200" b="0" dirty="0"/>
          </a:p>
        </p:txBody>
      </p:sp>
      <p:sp>
        <p:nvSpPr>
          <p:cNvPr id="8" name="TextBox 7"/>
          <p:cNvSpPr txBox="1"/>
          <p:nvPr/>
        </p:nvSpPr>
        <p:spPr>
          <a:xfrm>
            <a:off x="2478491" y="4192020"/>
            <a:ext cx="6937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/>
            <a:r>
              <a:rPr lang="en-US" sz="3200" b="0" dirty="0" smtClean="0"/>
              <a:t>Brings high performance signal </a:t>
            </a:r>
          </a:p>
          <a:p>
            <a:pPr marL="457200" indent="-457200" algn="l"/>
            <a:r>
              <a:rPr lang="en-US" sz="3200" b="0" dirty="0" smtClean="0"/>
              <a:t>processing within the reach of the</a:t>
            </a:r>
          </a:p>
          <a:p>
            <a:pPr marL="457200" indent="-457200" algn="l"/>
            <a:r>
              <a:rPr lang="en-US" sz="3200" b="0" dirty="0" smtClean="0"/>
              <a:t>typical </a:t>
            </a:r>
            <a:r>
              <a:rPr lang="en-US" sz="3200" b="0" dirty="0" err="1" smtClean="0"/>
              <a:t>MCU</a:t>
            </a:r>
            <a:r>
              <a:rPr lang="en-US" sz="3200" b="0" dirty="0" smtClean="0"/>
              <a:t> programmer</a:t>
            </a:r>
            <a:endParaRPr lang="en-US" sz="3200" b="0" dirty="0"/>
          </a:p>
        </p:txBody>
      </p:sp>
      <p:pic>
        <p:nvPicPr>
          <p:cNvPr id="9" name="Picture 6" descr="08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0730" y="807166"/>
            <a:ext cx="1663114" cy="288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Cortex-</a:t>
            </a:r>
            <a:r>
              <a:rPr lang="en-US" dirty="0" err="1" smtClean="0"/>
              <a:t>M4</a:t>
            </a:r>
            <a:r>
              <a:rPr lang="en-US" dirty="0" smtClean="0"/>
              <a:t> for digital signal control</a:t>
            </a:r>
            <a:endParaRPr lang="en-GB" dirty="0"/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380013" y="1758763"/>
            <a:ext cx="2306638" cy="2051050"/>
            <a:chOff x="2109" y="913"/>
            <a:chExt cx="1453" cy="129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09" y="913"/>
              <a:ext cx="1453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2373" y="1256"/>
              <a:ext cx="925" cy="43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lIns="80167" tIns="40084" rIns="80167" bIns="40084">
              <a:spAutoFit/>
            </a:bodyPr>
            <a:lstStyle/>
            <a:p>
              <a:pPr defTabSz="801688"/>
              <a:endParaRPr lang="en-GB" sz="2000" dirty="0" smtClean="0">
                <a:solidFill>
                  <a:schemeClr val="bg1"/>
                </a:solidFill>
              </a:endParaRPr>
            </a:p>
            <a:p>
              <a:pPr defTabSz="801688"/>
              <a:r>
                <a:rPr lang="en-GB" sz="2000" dirty="0" smtClean="0">
                  <a:solidFill>
                    <a:schemeClr val="bg1"/>
                  </a:solidFill>
                </a:rPr>
                <a:t>Cortex-M4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Right Arrow 9"/>
          <p:cNvSpPr/>
          <p:nvPr/>
        </p:nvSpPr>
        <p:spPr bwMode="auto">
          <a:xfrm>
            <a:off x="680996" y="2165724"/>
            <a:ext cx="2812356" cy="123712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68" charset="0"/>
              <a:ea typeface="MS PGothic" pitchFamily="34" charset="-128"/>
              <a:cs typeface="MS PGothic" pitchFamily="34" charset="-12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97591" y="1884176"/>
            <a:ext cx="1800225" cy="1800225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12700" algn="ctr">
            <a:noFill/>
            <a:round/>
            <a:headEnd/>
            <a:tailEnd/>
          </a:ln>
        </p:spPr>
        <p:txBody>
          <a:bodyPr wrap="none" lIns="80167" tIns="40084" rIns="80167" bIns="40084" anchor="ctr"/>
          <a:lstStyle/>
          <a:p>
            <a:pPr defTabSz="801688"/>
            <a:r>
              <a:rPr lang="en-GB" sz="2000" u="sng" dirty="0" err="1" smtClean="0">
                <a:solidFill>
                  <a:schemeClr val="bg1"/>
                </a:solidFill>
              </a:rPr>
              <a:t>MCU</a:t>
            </a:r>
            <a:endParaRPr lang="en-GB" sz="2200" u="sng" dirty="0">
              <a:solidFill>
                <a:schemeClr val="bg1"/>
              </a:solidFill>
            </a:endParaRPr>
          </a:p>
          <a:p>
            <a:pPr defTabSz="801688" eaLnBrk="1" hangingPunct="1"/>
            <a:r>
              <a:rPr lang="en-GB" sz="1200" dirty="0" smtClean="0">
                <a:solidFill>
                  <a:schemeClr val="bg1"/>
                </a:solidFill>
              </a:rPr>
              <a:t/>
            </a:r>
            <a:br>
              <a:rPr lang="en-GB" sz="1200" dirty="0" smtClean="0">
                <a:solidFill>
                  <a:schemeClr val="bg1"/>
                </a:solidFill>
              </a:rPr>
            </a:br>
            <a:r>
              <a:rPr lang="en-GB" sz="1200" dirty="0" smtClean="0">
                <a:solidFill>
                  <a:schemeClr val="bg1"/>
                </a:solidFill>
              </a:rPr>
              <a:t>Ease </a:t>
            </a:r>
            <a:r>
              <a:rPr lang="en-GB" sz="1200" dirty="0">
                <a:solidFill>
                  <a:schemeClr val="bg1"/>
                </a:solidFill>
              </a:rPr>
              <a:t>of use</a:t>
            </a:r>
          </a:p>
          <a:p>
            <a:pPr defTabSz="801688" eaLnBrk="1" hangingPunct="1"/>
            <a:r>
              <a:rPr lang="en-GB" sz="1200" dirty="0">
                <a:solidFill>
                  <a:schemeClr val="bg1"/>
                </a:solidFill>
              </a:rPr>
              <a:t>C Programming</a:t>
            </a:r>
          </a:p>
          <a:p>
            <a:pPr defTabSz="801688" eaLnBrk="1" hangingPunct="1"/>
            <a:r>
              <a:rPr lang="en-GB" sz="1200" dirty="0">
                <a:solidFill>
                  <a:schemeClr val="bg1"/>
                </a:solidFill>
              </a:rPr>
              <a:t>Interrupt handling</a:t>
            </a:r>
          </a:p>
          <a:p>
            <a:pPr defTabSz="801688" eaLnBrk="1" hangingPunct="1"/>
            <a:r>
              <a:rPr lang="en-GB" sz="1200" dirty="0">
                <a:solidFill>
                  <a:schemeClr val="bg1"/>
                </a:solidFill>
              </a:rPr>
              <a:t>Ultra low power</a:t>
            </a:r>
          </a:p>
        </p:txBody>
      </p:sp>
      <p:sp>
        <p:nvSpPr>
          <p:cNvPr id="11" name="Right Arrow 10"/>
          <p:cNvSpPr/>
          <p:nvPr/>
        </p:nvSpPr>
        <p:spPr bwMode="auto">
          <a:xfrm flipH="1">
            <a:off x="5582130" y="2165724"/>
            <a:ext cx="2812356" cy="123712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68" charset="0"/>
              <a:ea typeface="MS PGothic" pitchFamily="34" charset="-128"/>
              <a:cs typeface="MS PGothic" pitchFamily="34" charset="-128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6348210" y="1884176"/>
            <a:ext cx="1871663" cy="1800225"/>
          </a:xfrm>
          <a:prstGeom prst="roundRect">
            <a:avLst>
              <a:gd name="adj" fmla="val 16667"/>
            </a:avLst>
          </a:prstGeom>
          <a:solidFill>
            <a:srgbClr val="333399"/>
          </a:solidFill>
          <a:ln w="12700" algn="ctr">
            <a:noFill/>
            <a:round/>
            <a:headEnd/>
            <a:tailEnd/>
          </a:ln>
        </p:spPr>
        <p:txBody>
          <a:bodyPr lIns="80167" tIns="0" rIns="80167" bIns="40084" anchor="ctr"/>
          <a:lstStyle/>
          <a:p>
            <a:pPr algn="l" defTabSz="801688"/>
            <a:endParaRPr lang="en-GB" sz="2000" dirty="0">
              <a:solidFill>
                <a:schemeClr val="bg1"/>
              </a:solidFill>
            </a:endParaRPr>
          </a:p>
          <a:p>
            <a:pPr defTabSz="801688">
              <a:lnSpc>
                <a:spcPct val="70000"/>
              </a:lnSpc>
            </a:pPr>
            <a:r>
              <a:rPr lang="en-GB" sz="2000" u="sng" dirty="0" err="1" smtClean="0">
                <a:solidFill>
                  <a:schemeClr val="bg1"/>
                </a:solidFill>
              </a:rPr>
              <a:t>DSP</a:t>
            </a:r>
            <a:endParaRPr lang="en-GB" sz="2000" u="sng" dirty="0">
              <a:solidFill>
                <a:schemeClr val="bg1"/>
              </a:solidFill>
            </a:endParaRPr>
          </a:p>
          <a:p>
            <a:pPr defTabSz="801688" eaLnBrk="1" hangingPunct="1"/>
            <a:r>
              <a:rPr lang="en-GB" sz="1200" dirty="0" smtClean="0">
                <a:solidFill>
                  <a:schemeClr val="bg1"/>
                </a:solidFill>
              </a:rPr>
              <a:t/>
            </a:r>
            <a:br>
              <a:rPr lang="en-GB" sz="1200" dirty="0" smtClean="0">
                <a:solidFill>
                  <a:schemeClr val="bg1"/>
                </a:solidFill>
              </a:rPr>
            </a:br>
            <a:r>
              <a:rPr lang="en-GB" sz="1200" dirty="0" smtClean="0">
                <a:solidFill>
                  <a:schemeClr val="bg1"/>
                </a:solidFill>
              </a:rPr>
              <a:t>Harvard architecture</a:t>
            </a:r>
          </a:p>
          <a:p>
            <a:pPr defTabSz="801688" eaLnBrk="1" hangingPunct="1"/>
            <a:r>
              <a:rPr lang="en-GB" sz="1200" dirty="0" smtClean="0">
                <a:solidFill>
                  <a:schemeClr val="bg1"/>
                </a:solidFill>
              </a:rPr>
              <a:t>Single </a:t>
            </a:r>
            <a:r>
              <a:rPr lang="en-GB" sz="1200" dirty="0">
                <a:solidFill>
                  <a:schemeClr val="bg1"/>
                </a:solidFill>
              </a:rPr>
              <a:t>c</a:t>
            </a:r>
            <a:r>
              <a:rPr lang="en-GB" sz="1200" dirty="0" smtClean="0">
                <a:solidFill>
                  <a:schemeClr val="bg1"/>
                </a:solidFill>
              </a:rPr>
              <a:t>ycle </a:t>
            </a:r>
            <a:r>
              <a:rPr lang="en-GB" sz="1200" dirty="0">
                <a:solidFill>
                  <a:schemeClr val="bg1"/>
                </a:solidFill>
              </a:rPr>
              <a:t>MAC</a:t>
            </a:r>
          </a:p>
          <a:p>
            <a:pPr defTabSz="801688" eaLnBrk="1" hangingPunct="1"/>
            <a:r>
              <a:rPr lang="en-GB" sz="1200" dirty="0" smtClean="0">
                <a:solidFill>
                  <a:schemeClr val="bg1"/>
                </a:solidFill>
              </a:rPr>
              <a:t>Floating Point</a:t>
            </a:r>
          </a:p>
          <a:p>
            <a:pPr defTabSz="801688"/>
            <a:r>
              <a:rPr lang="en-US" sz="1200" dirty="0" smtClean="0">
                <a:solidFill>
                  <a:schemeClr val="bg1"/>
                </a:solidFill>
              </a:rPr>
              <a:t>Barrel shifter</a:t>
            </a:r>
            <a:endParaRPr lang="en-GB" sz="1200" dirty="0">
              <a:solidFill>
                <a:schemeClr val="bg1"/>
              </a:solidFill>
            </a:endParaRPr>
          </a:p>
          <a:p>
            <a:pPr algn="l" defTabSz="801688"/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17" name="Picture 4" descr="http://www.sacs-uk.com/assets/images/ocius-37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3468" y="4533862"/>
            <a:ext cx="848043" cy="8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C:\Documents and Settings\ssadasiv\Local Settings\Temporary Internet Files\Content.IE5\B9XR05XR\MCj04404040000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4498" y="4534065"/>
            <a:ext cx="818148" cy="818148"/>
          </a:xfrm>
          <a:prstGeom prst="rect">
            <a:avLst/>
          </a:prstGeom>
          <a:noFill/>
        </p:spPr>
      </p:pic>
      <p:pic>
        <p:nvPicPr>
          <p:cNvPr id="22" name="Picture 7" descr="C:\Documents and Settings\ssadasiv\Local Settings\Temporary Internet Files\Content.IE5\B9XR05XR\MCj04348360000[1]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6112" y="4473769"/>
            <a:ext cx="1109913" cy="1109913"/>
          </a:xfrm>
          <a:prstGeom prst="rect">
            <a:avLst/>
          </a:prstGeom>
          <a:noFill/>
        </p:spPr>
      </p:pic>
      <p:pic>
        <p:nvPicPr>
          <p:cNvPr id="23" name="Picture 17" descr="C:\Documents and Settings\ssadasiv\Local Settings\Temporary Internet Files\Content.IE5\KX7UVC9F\MCj00900530000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4770" y="4572492"/>
            <a:ext cx="1058223" cy="834447"/>
          </a:xfrm>
          <a:prstGeom prst="rect">
            <a:avLst/>
          </a:prstGeom>
          <a:noFill/>
        </p:spPr>
      </p:pic>
      <p:pic>
        <p:nvPicPr>
          <p:cNvPr id="24" name="Picture 18" descr="C:\Documents and Settings\ssadasiv\Local Settings\Temporary Internet Files\Content.IE5\55Q84EI0\MCj04370910000[1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48920" y="4455472"/>
            <a:ext cx="938463" cy="938463"/>
          </a:xfrm>
          <a:prstGeom prst="rect">
            <a:avLst/>
          </a:prstGeom>
          <a:noFill/>
        </p:spPr>
      </p:pic>
      <p:pic>
        <p:nvPicPr>
          <p:cNvPr id="25" name="Picture 4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769" y="4678093"/>
            <a:ext cx="839244" cy="69707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27" name="Picture 26" descr="smart-meter_420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193" y="4575778"/>
            <a:ext cx="746289" cy="737333"/>
          </a:xfrm>
          <a:prstGeom prst="rect">
            <a:avLst/>
          </a:prstGeom>
        </p:spPr>
      </p:pic>
      <p:pic>
        <p:nvPicPr>
          <p:cNvPr id="20" name="Picture 4" descr="http://www.titans.com.cn/productPhoto/300X375_20070607_94_TEP-M-E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07208" y="4499130"/>
            <a:ext cx="756571" cy="945713"/>
          </a:xfrm>
          <a:prstGeom prst="rect">
            <a:avLst/>
          </a:prstGeom>
          <a:noFill/>
        </p:spPr>
      </p:pic>
      <p:pic>
        <p:nvPicPr>
          <p:cNvPr id="28" name="Picture 27" descr="12065572121317625675no_hope_Wireless_access_point.svg.hi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2967" y="4702064"/>
            <a:ext cx="507669" cy="5472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33338" y="0"/>
            <a:ext cx="8934450" cy="839788"/>
          </a:xfrm>
        </p:spPr>
        <p:txBody>
          <a:bodyPr/>
          <a:lstStyle/>
          <a:p>
            <a:pPr eaLnBrk="1" hangingPunct="1"/>
            <a:r>
              <a:rPr lang="en-GB" dirty="0" smtClean="0"/>
              <a:t>Cortex-M processors binary compatible</a:t>
            </a:r>
          </a:p>
        </p:txBody>
      </p:sp>
      <p:pic>
        <p:nvPicPr>
          <p:cNvPr id="29698" name="Picture 3" descr="Cortex-M IS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3613" y="925513"/>
            <a:ext cx="721677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Cortex-</a:t>
            </a:r>
            <a:r>
              <a:rPr lang="en-US" err="1" smtClean="0"/>
              <a:t>M4</a:t>
            </a:r>
            <a:r>
              <a:rPr lang="en-US" smtClean="0"/>
              <a:t> </a:t>
            </a:r>
            <a:r>
              <a:rPr lang="en-US" err="1" smtClean="0"/>
              <a:t>SIMD</a:t>
            </a:r>
            <a:r>
              <a:rPr lang="en-US" smtClean="0"/>
              <a:t> instructions</a:t>
            </a:r>
            <a:endParaRPr lang="de-DE" smtClean="0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err="1" smtClean="0"/>
              <a:t>SIMD</a:t>
            </a:r>
            <a:r>
              <a:rPr lang="en-GB" smtClean="0"/>
              <a:t> extensions perform multiple operations in one cycle</a:t>
            </a:r>
            <a:br>
              <a:rPr lang="en-GB" smtClean="0"/>
            </a:br>
            <a:r>
              <a:rPr lang="en-GB" smtClean="0"/>
              <a:t>  </a:t>
            </a:r>
            <a:br>
              <a:rPr lang="en-GB" smtClean="0"/>
            </a:br>
            <a:r>
              <a:rPr lang="en-GB" i="1" smtClean="0"/>
              <a:t>                  Sum = Sum + (A x C) + (B x D)</a:t>
            </a:r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i="1" smtClean="0"/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endParaRPr lang="en-GB" smtClean="0"/>
          </a:p>
          <a:p>
            <a:pPr>
              <a:lnSpc>
                <a:spcPct val="90000"/>
              </a:lnSpc>
            </a:pPr>
            <a:r>
              <a:rPr lang="en-GB" smtClean="0"/>
              <a:t>SIMD techniques operate with packed data</a:t>
            </a:r>
          </a:p>
          <a:p>
            <a:pPr lvl="1">
              <a:lnSpc>
                <a:spcPct val="90000"/>
              </a:lnSpc>
            </a:pPr>
            <a:r>
              <a:rPr lang="en-GB" smtClean="0"/>
              <a:t>Algorithm developers can also reduce memory load instructions</a:t>
            </a:r>
            <a:r>
              <a:rPr lang="de-DE" smtClean="0"/>
              <a:t> </a:t>
            </a:r>
            <a:endParaRPr lang="en-GB" smtClean="0"/>
          </a:p>
        </p:txBody>
      </p:sp>
      <p:pic>
        <p:nvPicPr>
          <p:cNvPr id="203780" name="Picture 4" descr="SIM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14463" y="2606675"/>
            <a:ext cx="53467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2673350" y="2330450"/>
            <a:ext cx="1038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en-US" b="0" i="1">
                <a:solidFill>
                  <a:schemeClr val="tx1"/>
                </a:solidFill>
                <a:latin typeface="Verdana" pitchFamily="34" charset="0"/>
              </a:rPr>
              <a:t>32-bit</a:t>
            </a:r>
            <a:endParaRPr lang="de-DE" b="0" i="1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03782" name="Text Box 6"/>
          <p:cNvSpPr txBox="1">
            <a:spLocks noChangeArrowheads="1"/>
          </p:cNvSpPr>
          <p:nvPr/>
        </p:nvSpPr>
        <p:spPr bwMode="auto">
          <a:xfrm>
            <a:off x="4413250" y="2333625"/>
            <a:ext cx="1038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en-US" b="0" i="1">
                <a:solidFill>
                  <a:schemeClr val="tx1"/>
                </a:solidFill>
                <a:latin typeface="Verdana" pitchFamily="34" charset="0"/>
              </a:rPr>
              <a:t>32-bit</a:t>
            </a:r>
            <a:endParaRPr lang="de-DE" b="0" i="1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03783" name="Text Box 7"/>
          <p:cNvSpPr txBox="1">
            <a:spLocks noChangeArrowheads="1"/>
          </p:cNvSpPr>
          <p:nvPr/>
        </p:nvSpPr>
        <p:spPr bwMode="auto">
          <a:xfrm>
            <a:off x="5413375" y="3752850"/>
            <a:ext cx="1038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en-US" b="0" i="1">
                <a:solidFill>
                  <a:schemeClr val="tx1"/>
                </a:solidFill>
                <a:latin typeface="Verdana" pitchFamily="34" charset="0"/>
              </a:rPr>
              <a:t>64-bit</a:t>
            </a:r>
            <a:endParaRPr lang="de-DE" b="0" i="1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>
            <a:off x="1606550" y="3725863"/>
            <a:ext cx="1038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en-US" b="0" i="1">
                <a:solidFill>
                  <a:schemeClr val="tx1"/>
                </a:solidFill>
                <a:latin typeface="Verdana" pitchFamily="34" charset="0"/>
              </a:rPr>
              <a:t>64-bit</a:t>
            </a:r>
            <a:endParaRPr lang="de-DE" b="0" i="1">
              <a:solidFill>
                <a:schemeClr val="tx1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1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Cortex-M4 extended single cycle MAC</a:t>
            </a:r>
          </a:p>
        </p:txBody>
      </p:sp>
      <p:graphicFrame>
        <p:nvGraphicFramePr>
          <p:cNvPr id="4" name="Group 99"/>
          <p:cNvGraphicFramePr>
            <a:graphicFrameLocks noGrp="1"/>
          </p:cNvGraphicFramePr>
          <p:nvPr/>
        </p:nvGraphicFramePr>
        <p:xfrm>
          <a:off x="814408" y="970668"/>
          <a:ext cx="7743826" cy="4831309"/>
        </p:xfrm>
        <a:graphic>
          <a:graphicData uri="http://schemas.openxmlformats.org/drawingml/2006/table">
            <a:tbl>
              <a:tblPr/>
              <a:tblGrid>
                <a:gridCol w="3800458"/>
                <a:gridCol w="3943368"/>
              </a:tblGrid>
              <a:tr h="12241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OPERATION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INSTRUCTIONS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16 x 16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SMULBB, SMULBT, SMULTB, SMULTT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16 x 16 + 32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SMLABB, SMLABT, SMLATB, SMLATT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16 x 16 + 64 = 64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SMLALBB, SMLALBT, SMLALTB, SMLALTT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16 x 32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SMULWB, SMULWT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(16 x 32) + 32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SMLAWB, SMLAWT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29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(16 x 16)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±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 (16 x 16)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SMUAD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SMUADX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SMUSD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SMUSDX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(16 x 16)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±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 (16 x 16) + 32 = 32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SMLAD, SMLADX, SMLSD, SMLSDX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(16 x 16)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±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 (16 x 16) + 64 = 64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SMLALD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SMLALDX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SMLSLD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SMLSLDX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25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32 x 32 = 32 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MUL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32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± (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32 x 32) = 32 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MLA, MLS 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32 x 32 = 64 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SMULL, UMULL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(32 x 32) + 64 = 64 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SMLAL, UMLAL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(32 x 32) + 32 + 32 = 64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UMAAL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32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± (32 x 32) = 32 (upper)</a:t>
                      </a: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SMMLA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SMMLAR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SMMLS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SMMLSR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32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(32 x 32) = 32 (upper)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SMMUL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cs typeface="Arial" charset="0"/>
                        </a:rPr>
                        <a:t>SMMULR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1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cs typeface="Arial" charset="0"/>
                      </a:endParaRPr>
                    </a:p>
                  </a:txBody>
                  <a:tcPr marL="7231" marR="7231" marT="723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86476" y="5972723"/>
            <a:ext cx="7173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/>
              <a:t>All the above operations are single cycle on the Cortex-</a:t>
            </a:r>
            <a:r>
              <a:rPr lang="en-US" sz="1800" b="0" dirty="0" err="1" smtClean="0"/>
              <a:t>M4</a:t>
            </a:r>
            <a:r>
              <a:rPr lang="en-US" sz="1800" b="0" dirty="0" smtClean="0"/>
              <a:t> processor</a:t>
            </a:r>
            <a:endParaRPr lang="en-GB" sz="1800" b="0" dirty="0"/>
          </a:p>
        </p:txBody>
      </p:sp>
    </p:spTree>
    <p:extLst>
      <p:ext uri="{BB962C8B-B14F-4D97-AF65-F5344CB8AC3E}">
        <p14:creationId xmlns:p14="http://schemas.microsoft.com/office/powerpoint/2010/main" val="2014985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Cortex-M4 8,16-bit </a:t>
            </a:r>
            <a:r>
              <a:rPr lang="en-GB" dirty="0" err="1" smtClean="0"/>
              <a:t>SIMD</a:t>
            </a:r>
            <a:r>
              <a:rPr lang="en-GB" dirty="0" smtClean="0"/>
              <a:t> arithmetic</a:t>
            </a:r>
          </a:p>
        </p:txBody>
      </p:sp>
      <p:graphicFrame>
        <p:nvGraphicFramePr>
          <p:cNvPr id="219139" name="Group 3"/>
          <p:cNvGraphicFramePr>
            <a:graphicFrameLocks noGrp="1"/>
          </p:cNvGraphicFramePr>
          <p:nvPr>
            <p:ph idx="1"/>
          </p:nvPr>
        </p:nvGraphicFramePr>
        <p:xfrm>
          <a:off x="425276" y="1143532"/>
          <a:ext cx="8367712" cy="4335486"/>
        </p:xfrm>
        <a:graphic>
          <a:graphicData uri="http://schemas.openxmlformats.org/drawingml/2006/table">
            <a:tbl>
              <a:tblPr/>
              <a:tblGrid>
                <a:gridCol w="1428750"/>
                <a:gridCol w="1052499"/>
                <a:gridCol w="1227151"/>
                <a:gridCol w="1211262"/>
                <a:gridCol w="1057275"/>
                <a:gridCol w="1193800"/>
                <a:gridCol w="1196975"/>
              </a:tblGrid>
              <a:tr h="879463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Signed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Signed Saturating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Signed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Halving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Unsigned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Unsigned Saturating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</a:t>
                      </a:r>
                    </a:p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Unsigned Halving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691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ADD8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UHADD8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260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SUB8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UHSUB8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738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ADD16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UHADD16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84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SUB16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UHSUB16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201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ASX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UHASX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724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SAX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QSAX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SHSAX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UQSAX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UHSAX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724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USAD8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Unsigned Sum of Absolute Difference (8 bits)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1724">
                <a:tc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USADA8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801688" rtl="0" eaLnBrk="0" fontAlgn="ctr" latinLnBrk="0" hangingPunct="0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12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</a:rPr>
                        <a:t>Unsigned Sum of Absolute Difference and Accumulate (8 bits)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723" name="Line 75"/>
          <p:cNvSpPr>
            <a:spLocks noChangeShapeType="1"/>
          </p:cNvSpPr>
          <p:nvPr/>
        </p:nvSpPr>
        <p:spPr bwMode="auto">
          <a:xfrm flipH="1" flipV="1">
            <a:off x="420513" y="1143532"/>
            <a:ext cx="1425575" cy="920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7724" name="Text Box 76"/>
          <p:cNvSpPr txBox="1">
            <a:spLocks noChangeArrowheads="1"/>
          </p:cNvSpPr>
          <p:nvPr/>
        </p:nvSpPr>
        <p:spPr bwMode="auto">
          <a:xfrm>
            <a:off x="672926" y="1229257"/>
            <a:ext cx="1196975" cy="3111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defTabSz="801688">
              <a:tabLst>
                <a:tab pos="182563" algn="l"/>
              </a:tabLst>
            </a:pPr>
            <a:r>
              <a:rPr lang="en-GB" b="1"/>
              <a:t>Prefix</a:t>
            </a:r>
          </a:p>
        </p:txBody>
      </p:sp>
      <p:sp>
        <p:nvSpPr>
          <p:cNvPr id="27725" name="Text Box 77"/>
          <p:cNvSpPr txBox="1">
            <a:spLocks noChangeArrowheads="1"/>
          </p:cNvSpPr>
          <p:nvPr/>
        </p:nvSpPr>
        <p:spPr bwMode="auto">
          <a:xfrm>
            <a:off x="168275" y="5698246"/>
            <a:ext cx="5310188" cy="64633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 err="1"/>
              <a:t>ASX</a:t>
            </a:r>
            <a:endParaRPr lang="en-GB" sz="1200" b="0" dirty="0"/>
          </a:p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/>
              <a:t>1. Exchanges </a:t>
            </a:r>
            <a:r>
              <a:rPr lang="en-GB" sz="1200" b="0" dirty="0" err="1"/>
              <a:t>halfwords</a:t>
            </a:r>
            <a:r>
              <a:rPr lang="en-GB" sz="1200" b="0" dirty="0"/>
              <a:t> of the second operand register</a:t>
            </a:r>
          </a:p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/>
              <a:t>2. Adds top </a:t>
            </a:r>
            <a:r>
              <a:rPr lang="en-GB" sz="1200" b="0" dirty="0" err="1"/>
              <a:t>halfwords</a:t>
            </a:r>
            <a:r>
              <a:rPr lang="en-GB" sz="1200" b="0" dirty="0"/>
              <a:t> and subtracts bottom </a:t>
            </a:r>
            <a:r>
              <a:rPr lang="en-GB" sz="1200" b="0" dirty="0" err="1"/>
              <a:t>halfwords</a:t>
            </a:r>
            <a:endParaRPr lang="en-GB" b="0" dirty="0"/>
          </a:p>
        </p:txBody>
      </p:sp>
      <p:sp>
        <p:nvSpPr>
          <p:cNvPr id="27726" name="Text Box 78"/>
          <p:cNvSpPr txBox="1">
            <a:spLocks noChangeArrowheads="1"/>
          </p:cNvSpPr>
          <p:nvPr/>
        </p:nvSpPr>
        <p:spPr bwMode="auto">
          <a:xfrm>
            <a:off x="285576" y="1681694"/>
            <a:ext cx="1196975" cy="3111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defTabSz="801688">
              <a:tabLst>
                <a:tab pos="182563" algn="l"/>
              </a:tabLst>
            </a:pPr>
            <a:r>
              <a:rPr lang="en-GB" b="1" dirty="0" err="1"/>
              <a:t>Instr</a:t>
            </a:r>
            <a:endParaRPr lang="en-GB" b="1" dirty="0"/>
          </a:p>
        </p:txBody>
      </p:sp>
      <p:sp>
        <p:nvSpPr>
          <p:cNvPr id="27727" name="Text Box 79"/>
          <p:cNvSpPr txBox="1">
            <a:spLocks noChangeArrowheads="1"/>
          </p:cNvSpPr>
          <p:nvPr/>
        </p:nvSpPr>
        <p:spPr bwMode="auto">
          <a:xfrm>
            <a:off x="4594225" y="5688721"/>
            <a:ext cx="4672013" cy="64633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/>
              <a:t>SAX</a:t>
            </a:r>
          </a:p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/>
              <a:t>1. Exchanges </a:t>
            </a:r>
            <a:r>
              <a:rPr lang="en-GB" sz="1200" b="0" dirty="0" err="1"/>
              <a:t>halfwords</a:t>
            </a:r>
            <a:r>
              <a:rPr lang="en-GB" sz="1200" b="0" dirty="0"/>
              <a:t> of the second operand register</a:t>
            </a:r>
          </a:p>
          <a:p>
            <a:pPr marL="182563" indent="-182563" algn="l" defTabSz="801688">
              <a:tabLst>
                <a:tab pos="182563" algn="l"/>
              </a:tabLst>
            </a:pPr>
            <a:r>
              <a:rPr lang="en-GB" sz="1200" b="0" dirty="0"/>
              <a:t>2. Subtracts top </a:t>
            </a:r>
            <a:r>
              <a:rPr lang="en-GB" sz="1200" b="0" dirty="0" err="1"/>
              <a:t>halfwords</a:t>
            </a:r>
            <a:r>
              <a:rPr lang="en-GB" sz="1200" b="0" dirty="0"/>
              <a:t> and adds bottom </a:t>
            </a:r>
            <a:r>
              <a:rPr lang="en-GB" sz="1200" b="0" dirty="0" err="1"/>
              <a:t>halfwords</a:t>
            </a:r>
            <a:endParaRPr lang="en-GB" sz="1200" b="0" dirty="0"/>
          </a:p>
        </p:txBody>
      </p:sp>
    </p:spTree>
    <p:extLst>
      <p:ext uri="{BB962C8B-B14F-4D97-AF65-F5344CB8AC3E}">
        <p14:creationId xmlns:p14="http://schemas.microsoft.com/office/powerpoint/2010/main" val="3455089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M_Confidential_2007_0409">
  <a:themeElements>
    <a:clrScheme name="ARM APPROVED COLOURS">
      <a:dk1>
        <a:srgbClr val="000000"/>
      </a:dk1>
      <a:lt1>
        <a:srgbClr val="FFFFFF"/>
      </a:lt1>
      <a:dk2>
        <a:srgbClr val="D93D89"/>
      </a:dk2>
      <a:lt2>
        <a:srgbClr val="FAA61A"/>
      </a:lt2>
      <a:accent1>
        <a:srgbClr val="128CAB"/>
      </a:accent1>
      <a:accent2>
        <a:srgbClr val="911B1D"/>
      </a:accent2>
      <a:accent3>
        <a:srgbClr val="9FB43B"/>
      </a:accent3>
      <a:accent4>
        <a:srgbClr val="000000"/>
      </a:accent4>
      <a:accent5>
        <a:srgbClr val="AAC5D2"/>
      </a:accent5>
      <a:accent6>
        <a:srgbClr val="FFFFFF"/>
      </a:accent6>
      <a:hlink>
        <a:srgbClr val="FFFFFF"/>
      </a:hlink>
      <a:folHlink>
        <a:srgbClr val="9A8B7C"/>
      </a:folHlink>
    </a:clrScheme>
    <a:fontScheme name="ARM_CONF_2009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MS PGothic" pitchFamily="34" charset="-128"/>
          </a:defRPr>
        </a:defPPr>
      </a:lstStyle>
    </a:lnDef>
  </a:objectDefaults>
  <a:extraClrSchemeLst>
    <a:extraClrScheme>
      <a:clrScheme name="ARM_CONF_2009b 1">
        <a:dk1>
          <a:srgbClr val="000000"/>
        </a:dk1>
        <a:lt1>
          <a:srgbClr val="FFFFFF"/>
        </a:lt1>
        <a:dk2>
          <a:srgbClr val="D93D89"/>
        </a:dk2>
        <a:lt2>
          <a:srgbClr val="FAA61A"/>
        </a:lt2>
        <a:accent1>
          <a:srgbClr val="128CAB"/>
        </a:accent1>
        <a:accent2>
          <a:srgbClr val="911B1D"/>
        </a:accent2>
        <a:accent3>
          <a:srgbClr val="FFFFFF"/>
        </a:accent3>
        <a:accent4>
          <a:srgbClr val="000000"/>
        </a:accent4>
        <a:accent5>
          <a:srgbClr val="AAC5D2"/>
        </a:accent5>
        <a:accent6>
          <a:srgbClr val="831719"/>
        </a:accent6>
        <a:hlink>
          <a:srgbClr val="9FB43B"/>
        </a:hlink>
        <a:folHlink>
          <a:srgbClr val="9A8B7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RM_Confidential_2009">
  <a:themeElements>
    <a:clrScheme name="ARM APPROVED COLOURS">
      <a:dk1>
        <a:srgbClr val="000000"/>
      </a:dk1>
      <a:lt1>
        <a:srgbClr val="FFFFFF"/>
      </a:lt1>
      <a:dk2>
        <a:srgbClr val="D93D89"/>
      </a:dk2>
      <a:lt2>
        <a:srgbClr val="FAA61A"/>
      </a:lt2>
      <a:accent1>
        <a:srgbClr val="128CAB"/>
      </a:accent1>
      <a:accent2>
        <a:srgbClr val="911B1D"/>
      </a:accent2>
      <a:accent3>
        <a:srgbClr val="9FB43B"/>
      </a:accent3>
      <a:accent4>
        <a:srgbClr val="000000"/>
      </a:accent4>
      <a:accent5>
        <a:srgbClr val="AAC5D2"/>
      </a:accent5>
      <a:accent6>
        <a:srgbClr val="FFFFFF"/>
      </a:accent6>
      <a:hlink>
        <a:srgbClr val="FFFFFF"/>
      </a:hlink>
      <a:folHlink>
        <a:srgbClr val="9A8B7C"/>
      </a:folHlink>
    </a:clrScheme>
    <a:fontScheme name="ARM_CONF_2009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MS PGothic" pitchFamily="34" charset="-128"/>
          </a:defRPr>
        </a:defPPr>
      </a:lstStyle>
    </a:lnDef>
  </a:objectDefaults>
  <a:extraClrSchemeLst>
    <a:extraClrScheme>
      <a:clrScheme name="ARM_CONF_2009b 1">
        <a:dk1>
          <a:srgbClr val="000000"/>
        </a:dk1>
        <a:lt1>
          <a:srgbClr val="FFFFFF"/>
        </a:lt1>
        <a:dk2>
          <a:srgbClr val="D93D89"/>
        </a:dk2>
        <a:lt2>
          <a:srgbClr val="FAA61A"/>
        </a:lt2>
        <a:accent1>
          <a:srgbClr val="128CAB"/>
        </a:accent1>
        <a:accent2>
          <a:srgbClr val="911B1D"/>
        </a:accent2>
        <a:accent3>
          <a:srgbClr val="FFFFFF"/>
        </a:accent3>
        <a:accent4>
          <a:srgbClr val="000000"/>
        </a:accent4>
        <a:accent5>
          <a:srgbClr val="AAC5D2"/>
        </a:accent5>
        <a:accent6>
          <a:srgbClr val="831719"/>
        </a:accent6>
        <a:hlink>
          <a:srgbClr val="9FB43B"/>
        </a:hlink>
        <a:folHlink>
          <a:srgbClr val="9A8B7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874A5561987347B57B3232DE8E7A07" ma:contentTypeVersion="6" ma:contentTypeDescription="Create a new document." ma:contentTypeScope="" ma:versionID="253e6d6eb435ed27adc01f497d275f3f">
  <xsd:schema xmlns:xsd="http://www.w3.org/2001/XMLSchema" xmlns:p="http://schemas.microsoft.com/office/2006/metadata/properties" xmlns:ns2="6e809bdf-55ca-4545-a709-0132f1699fcd" targetNamespace="http://schemas.microsoft.com/office/2006/metadata/properties" ma:root="true" ma:fieldsID="b5db29047dd5c9d0236bf49630ef11a1" ns2:_="">
    <xsd:import namespace="6e809bdf-55ca-4545-a709-0132f1699fcd"/>
    <xsd:element name="properties">
      <xsd:complexType>
        <xsd:sequence>
          <xsd:element name="documentManagement">
            <xsd:complexType>
              <xsd:all>
                <xsd:element ref="ns2:Document_x0020_Owner"/>
                <xsd:element ref="ns2:Security0"/>
                <xsd:element ref="ns2:Document_x0020_Type"/>
                <xsd:element ref="ns2:Division" minOccurs="0"/>
                <xsd:element ref="ns2:Produc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6e809bdf-55ca-4545-a709-0132f1699fcd" elementFormDefault="qualified">
    <xsd:import namespace="http://schemas.microsoft.com/office/2006/documentManagement/types"/>
    <xsd:element name="Document_x0020_Owner" ma:index="8" ma:displayName="Document Owner" ma:list="UserInfo" ma:internalName="Docum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ecurity0" ma:index="9" ma:displayName="Security" ma:format="Dropdown" ma:internalName="Security0">
      <xsd:simpleType>
        <xsd:restriction base="dms:Choice">
          <xsd:enumeration value="Public"/>
          <xsd:enumeration value="NDA"/>
          <xsd:enumeration value="ARM Only"/>
        </xsd:restriction>
      </xsd:simpleType>
    </xsd:element>
    <xsd:element name="Document_x0020_Type" ma:index="10" ma:displayName="Document Type" ma:format="Dropdown" ma:internalName="Document_x0020_Type">
      <xsd:simpleType>
        <xsd:restriction base="dms:Choice">
          <xsd:enumeration value="Benchmark"/>
          <xsd:enumeration value="Datasheet"/>
          <xsd:enumeration value="Brochure"/>
          <xsd:enumeration value="Elevator Pitch"/>
          <xsd:enumeration value="Customer Presentation"/>
          <xsd:enumeration value="Other Presentation"/>
          <xsd:enumeration value="Training"/>
          <xsd:enumeration value="Product Brief"/>
          <xsd:enumeration value="Competitive Info"/>
          <xsd:enumeration value="FAQ"/>
          <xsd:enumeration value="Roadmap/Schedule"/>
          <xsd:enumeration value="Whitepaper"/>
          <xsd:enumeration value="Demo"/>
          <xsd:enumeration value="Other Supporting Material"/>
        </xsd:restriction>
      </xsd:simpleType>
    </xsd:element>
    <xsd:element name="Division" ma:index="12" nillable="true" ma:displayName="Division" ma:internalName="Division">
      <xsd:simpleType>
        <xsd:restriction base="dms:Unknown"/>
      </xsd:simpleType>
    </xsd:element>
    <xsd:element name="Product" ma:index="13" nillable="true" ma:displayName="Product" ma:internalName="Product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Division xmlns="6e809bdf-55ca-4545-a709-0132f1699fcd">Processor Division</Division>
    <Document_x0020_Owner xmlns="6e809bdf-55ca-4545-a709-0132f1699fcd">
      <UserInfo>
        <DisplayName>Ian Johnson</DisplayName>
        <AccountId>59</AccountId>
        <AccountType/>
      </UserInfo>
    </Document_x0020_Owner>
    <Security0 xmlns="6e809bdf-55ca-4545-a709-0132f1699fcd">Public</Security0>
    <Product xmlns="6e809bdf-55ca-4545-a709-0132f1699fcd">Cortex-M Profile</Product>
    <Document_x0020_Type xmlns="6e809bdf-55ca-4545-a709-0132f1699fcd">Customer Presentation</Document_x0020_Typ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9C4E65-9F5C-4A10-828C-CA83564E3A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809bdf-55ca-4545-a709-0132f1699fc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8D505D0-6219-4A10-9DB9-2D929DE31373}">
  <ds:schemaRefs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6e809bdf-55ca-4545-a709-0132f1699fc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89BD6E1-AF71-40FF-8097-1AA703B951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ARM_Confidential_2007_0409</Template>
  <TotalTime>32081</TotalTime>
  <Words>1418</Words>
  <Application>Microsoft Office PowerPoint</Application>
  <PresentationFormat>화면 슬라이드 쇼(4:3)</PresentationFormat>
  <Paragraphs>405</Paragraphs>
  <Slides>22</Slides>
  <Notes>18</Notes>
  <HiddenSlides>0</HiddenSlides>
  <MMClips>0</MMClips>
  <ScaleCrop>false</ScaleCrop>
  <HeadingPairs>
    <vt:vector size="6" baseType="variant"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5" baseType="lpstr">
      <vt:lpstr>ARM_Confidential_2007_0409</vt:lpstr>
      <vt:lpstr>ARM_Confidential_2009</vt:lpstr>
      <vt:lpstr>Visio</vt:lpstr>
      <vt:lpstr>    Cortex-M4 Efficient, easy to use digital signal control    </vt:lpstr>
      <vt:lpstr>Microcontrollers address broad markets</vt:lpstr>
      <vt:lpstr>Why another Cortex-M processor?</vt:lpstr>
      <vt:lpstr>Cortex-M4 - What’s unique about it?</vt:lpstr>
      <vt:lpstr>Cortex-M4 for digital signal control</vt:lpstr>
      <vt:lpstr>Cortex-M processors binary compatible</vt:lpstr>
      <vt:lpstr>Cortex-M4 SIMD instructions</vt:lpstr>
      <vt:lpstr>Cortex-M4 extended single cycle MAC</vt:lpstr>
      <vt:lpstr>Cortex-M4 8,16-bit SIMD arithmetic</vt:lpstr>
      <vt:lpstr>Cortex-M4 single precision floating point</vt:lpstr>
      <vt:lpstr>Highest in-class efficiency</vt:lpstr>
      <vt:lpstr>Nested Vectored Interrupt Controller</vt:lpstr>
      <vt:lpstr>Cortex-M4 low power implementation</vt:lpstr>
      <vt:lpstr>Wake-up interrupt controller (WIC)</vt:lpstr>
      <vt:lpstr>Summary </vt:lpstr>
      <vt:lpstr>Cortex-M4 processor   Next Cortex-M family member driving further standardization</vt:lpstr>
      <vt:lpstr>Cortex Microcontroller Standard (CMSIS)</vt:lpstr>
      <vt:lpstr>Cortex-M4 CMSIS extensions</vt:lpstr>
      <vt:lpstr>CMSIS-DSP Library</vt:lpstr>
      <vt:lpstr>CMSIS DSP Library Performance</vt:lpstr>
      <vt:lpstr>ARM Connected Community</vt:lpstr>
      <vt:lpstr>Summary </vt:lpstr>
    </vt:vector>
  </TitlesOfParts>
  <Company>ARM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Cortex-M4 public presentation</dc:title>
  <dc:creator>Travis Lanier</dc:creator>
  <cp:lastModifiedBy>Terry Kim</cp:lastModifiedBy>
  <cp:revision>496</cp:revision>
  <dcterms:created xsi:type="dcterms:W3CDTF">2009-07-29T16:42:41Z</dcterms:created>
  <dcterms:modified xsi:type="dcterms:W3CDTF">2012-04-10T01:44:54Z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0x010100BE874A5561987347B57B3232DE8E7A07</vt:lpwstr>
  </property>
</Properties>
</file>