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53"/>
  </p:notesMasterIdLst>
  <p:sldIdLst>
    <p:sldId id="2147483514" r:id="rId5"/>
    <p:sldId id="264" r:id="rId6"/>
    <p:sldId id="2146847209" r:id="rId7"/>
    <p:sldId id="2147483492" r:id="rId8"/>
    <p:sldId id="2146847211" r:id="rId9"/>
    <p:sldId id="259" r:id="rId10"/>
    <p:sldId id="2147483493" r:id="rId11"/>
    <p:sldId id="2147483503" r:id="rId12"/>
    <p:sldId id="2147469008" r:id="rId13"/>
    <p:sldId id="2147483495" r:id="rId14"/>
    <p:sldId id="2147483494" r:id="rId15"/>
    <p:sldId id="2147468836" r:id="rId16"/>
    <p:sldId id="2147483496" r:id="rId17"/>
    <p:sldId id="2147483504" r:id="rId18"/>
    <p:sldId id="2147483497" r:id="rId19"/>
    <p:sldId id="2147483505" r:id="rId20"/>
    <p:sldId id="2147475289" r:id="rId21"/>
    <p:sldId id="309" r:id="rId22"/>
    <p:sldId id="2147483506" r:id="rId23"/>
    <p:sldId id="2147469162" r:id="rId24"/>
    <p:sldId id="2147475290" r:id="rId25"/>
    <p:sldId id="2147468840" r:id="rId26"/>
    <p:sldId id="2146847132" r:id="rId27"/>
    <p:sldId id="2147483507" r:id="rId28"/>
    <p:sldId id="2147483498" r:id="rId29"/>
    <p:sldId id="2147468865" r:id="rId30"/>
    <p:sldId id="2147483508" r:id="rId31"/>
    <p:sldId id="2147469155" r:id="rId32"/>
    <p:sldId id="2147469156" r:id="rId33"/>
    <p:sldId id="1448943067" r:id="rId34"/>
    <p:sldId id="2147480360" r:id="rId35"/>
    <p:sldId id="2147480406" r:id="rId36"/>
    <p:sldId id="2147483512" r:id="rId37"/>
    <p:sldId id="2147469144" r:id="rId38"/>
    <p:sldId id="2147468871" r:id="rId39"/>
    <p:sldId id="2147483509" r:id="rId40"/>
    <p:sldId id="2147483499" r:id="rId41"/>
    <p:sldId id="2147475294" r:id="rId42"/>
    <p:sldId id="2147468893" r:id="rId43"/>
    <p:sldId id="2147483491" r:id="rId44"/>
    <p:sldId id="2146847202" r:id="rId45"/>
    <p:sldId id="2147374562" r:id="rId46"/>
    <p:sldId id="2147483510" r:id="rId47"/>
    <p:sldId id="2147468854" r:id="rId48"/>
    <p:sldId id="2147468855" r:id="rId49"/>
    <p:sldId id="2147483513" r:id="rId50"/>
    <p:sldId id="2147468740" r:id="rId51"/>
    <p:sldId id="268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3B5C04D-70B5-4882-B2D6-B9DF521B99DC}">
          <p14:sldIdLst>
            <p14:sldId id="2147483514"/>
            <p14:sldId id="264"/>
          </p14:sldIdLst>
        </p14:section>
        <p14:section name="Introduction to eDesignSuite" id="{BF8B1DAA-6093-4CF7-B498-E4F67A97F584}">
          <p14:sldIdLst>
            <p14:sldId id="2146847209"/>
            <p14:sldId id="2147483492"/>
            <p14:sldId id="2146847211"/>
            <p14:sldId id="259"/>
            <p14:sldId id="2147483493"/>
          </p14:sldIdLst>
        </p14:section>
        <p14:section name="Power management design center" id="{6C98F50C-3F27-46F3-BFD3-9045B40AB4FD}">
          <p14:sldIdLst>
            <p14:sldId id="2147483503"/>
            <p14:sldId id="2147469008"/>
            <p14:sldId id="2147483495"/>
            <p14:sldId id="2147483494"/>
            <p14:sldId id="2147468836"/>
            <p14:sldId id="2147483496"/>
          </p14:sldIdLst>
        </p14:section>
        <p14:section name="New Features" id="{E288BEE1-3BC7-4C4E-AD55-5A6E325D84AD}">
          <p14:sldIdLst>
            <p14:sldId id="2147483504"/>
            <p14:sldId id="2147483497"/>
            <p14:sldId id="2147483505"/>
            <p14:sldId id="2147475289"/>
            <p14:sldId id="309"/>
            <p14:sldId id="2147483506"/>
            <p14:sldId id="2147469162"/>
            <p14:sldId id="2147475290"/>
            <p14:sldId id="2147468840"/>
            <p14:sldId id="2146847132"/>
            <p14:sldId id="2147483507"/>
            <p14:sldId id="2147483498"/>
            <p14:sldId id="2147468865"/>
            <p14:sldId id="2147483508"/>
            <p14:sldId id="2147469155"/>
            <p14:sldId id="2147469156"/>
          </p14:sldIdLst>
        </p14:section>
        <p14:section name="DPower" id="{85E8EAB7-AC3B-4F6B-8EBD-8C30AB8C3125}">
          <p14:sldIdLst>
            <p14:sldId id="1448943067"/>
            <p14:sldId id="2147480360"/>
            <p14:sldId id="2147480406"/>
            <p14:sldId id="2147483512"/>
            <p14:sldId id="2147469144"/>
            <p14:sldId id="2147468871"/>
          </p14:sldIdLst>
        </p14:section>
        <p14:section name="STPOWER Studio" id="{6B6ED734-9549-4F84-878A-791402B432F7}">
          <p14:sldIdLst>
            <p14:sldId id="2147483509"/>
            <p14:sldId id="2147483499"/>
            <p14:sldId id="2147475294"/>
          </p14:sldIdLst>
        </p14:section>
        <p14:section name="PCB Thermal Simulation" id="{DC8089A6-3FC5-43FB-B741-39C9AC4D1CDD}">
          <p14:sldIdLst>
            <p14:sldId id="2147468893"/>
            <p14:sldId id="2147483491"/>
          </p14:sldIdLst>
        </p14:section>
        <p14:section name="Back-up" id="{7308BAC4-C5AB-45A5-8275-5BDCA7646976}">
          <p14:sldIdLst>
            <p14:sldId id="2146847202"/>
            <p14:sldId id="2147374562"/>
            <p14:sldId id="2147483510"/>
            <p14:sldId id="2147468854"/>
            <p14:sldId id="2147468855"/>
            <p14:sldId id="2147483513"/>
          </p14:sldIdLst>
        </p14:section>
        <p14:section name="Takeaway" id="{29BC9B85-148C-4DFA-8927-3EBD0F87347B}">
          <p14:sldIdLst>
            <p14:sldId id="2147468740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200"/>
    <a:srgbClr val="03234B"/>
    <a:srgbClr val="E6007E"/>
    <a:srgbClr val="8C0078"/>
    <a:srgbClr val="04572F"/>
    <a:srgbClr val="EEEFF1"/>
    <a:srgbClr val="A6ADB5"/>
    <a:srgbClr val="8191A5"/>
    <a:srgbClr val="C0C8D2"/>
    <a:srgbClr val="525A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DF96F3-64A6-478A-BA31-12162538B2FD}" v="2" dt="2025-11-20T05:15:39.6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1017" autoAdjust="0"/>
  </p:normalViewPr>
  <p:slideViewPr>
    <p:cSldViewPr snapToGrid="0">
      <p:cViewPr varScale="1">
        <p:scale>
          <a:sx n="67" d="100"/>
          <a:sy n="67" d="100"/>
        </p:scale>
        <p:origin x="2238" y="72"/>
      </p:cViewPr>
      <p:guideLst/>
    </p:cSldViewPr>
  </p:slideViewPr>
  <p:notesTextViewPr>
    <p:cViewPr>
      <p:scale>
        <a:sx n="133" d="100"/>
        <a:sy n="133" d="100"/>
      </p:scale>
      <p:origin x="-12" y="-2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microsoft.com/office/2016/11/relationships/changesInfo" Target="changesInfos/changesInfo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 KWON" userId="6b8c72f2-e051-4b4d-b56d-5a2711299314" providerId="ADAL" clId="{3EAE17E1-6A17-4A6A-A361-7381A3A39A3E}"/>
    <pc:docChg chg="modSld">
      <pc:chgData name="Frank KWON" userId="6b8c72f2-e051-4b4d-b56d-5a2711299314" providerId="ADAL" clId="{3EAE17E1-6A17-4A6A-A361-7381A3A39A3E}" dt="2025-11-20T05:25:32.601" v="406" actId="20577"/>
      <pc:docMkLst>
        <pc:docMk/>
      </pc:docMkLst>
      <pc:sldChg chg="modNotesTx">
        <pc:chgData name="Frank KWON" userId="6b8c72f2-e051-4b4d-b56d-5a2711299314" providerId="ADAL" clId="{3EAE17E1-6A17-4A6A-A361-7381A3A39A3E}" dt="2025-11-20T05:15:39.622" v="279" actId="20577"/>
        <pc:sldMkLst>
          <pc:docMk/>
          <pc:sldMk cId="3537993332" sldId="2147475289"/>
        </pc:sldMkLst>
      </pc:sldChg>
      <pc:sldChg chg="modNotesTx">
        <pc:chgData name="Frank KWON" userId="6b8c72f2-e051-4b4d-b56d-5a2711299314" providerId="ADAL" clId="{3EAE17E1-6A17-4A6A-A361-7381A3A39A3E}" dt="2025-11-20T05:25:32.601" v="406" actId="20577"/>
        <pc:sldMkLst>
          <pc:docMk/>
          <pc:sldMk cId="26833732" sldId="2147475294"/>
        </pc:sldMkLst>
      </pc:sldChg>
      <pc:sldChg chg="modNotesTx">
        <pc:chgData name="Frank KWON" userId="6b8c72f2-e051-4b4d-b56d-5a2711299314" providerId="ADAL" clId="{3EAE17E1-6A17-4A6A-A361-7381A3A39A3E}" dt="2025-11-20T05:19:42.365" v="384" actId="20577"/>
        <pc:sldMkLst>
          <pc:docMk/>
          <pc:sldMk cId="2021686246" sldId="2147483498"/>
        </pc:sldMkLst>
      </pc:sldChg>
      <pc:sldChg chg="modNotesTx">
        <pc:chgData name="Frank KWON" userId="6b8c72f2-e051-4b4d-b56d-5a2711299314" providerId="ADAL" clId="{3EAE17E1-6A17-4A6A-A361-7381A3A39A3E}" dt="2025-11-20T05:09:54.750" v="156" actId="20577"/>
        <pc:sldMkLst>
          <pc:docMk/>
          <pc:sldMk cId="1610031627" sldId="2147483503"/>
        </pc:sldMkLst>
      </pc:sldChg>
      <pc:sldChg chg="modNotesTx">
        <pc:chgData name="Frank KWON" userId="6b8c72f2-e051-4b4d-b56d-5a2711299314" providerId="ADAL" clId="{3EAE17E1-6A17-4A6A-A361-7381A3A39A3E}" dt="2025-11-20T05:13:41.032" v="215" actId="20577"/>
        <pc:sldMkLst>
          <pc:docMk/>
          <pc:sldMk cId="256478482" sldId="2147483504"/>
        </pc:sldMkLst>
      </pc:sldChg>
      <pc:sldChg chg="modNotesTx">
        <pc:chgData name="Frank KWON" userId="6b8c72f2-e051-4b4d-b56d-5a2711299314" providerId="ADAL" clId="{3EAE17E1-6A17-4A6A-A361-7381A3A39A3E}" dt="2025-11-20T05:15:15.443" v="274" actId="20577"/>
        <pc:sldMkLst>
          <pc:docMk/>
          <pc:sldMk cId="2109144582" sldId="2147483505"/>
        </pc:sldMkLst>
      </pc:sldChg>
      <pc:sldChg chg="modNotesTx">
        <pc:chgData name="Frank KWON" userId="6b8c72f2-e051-4b4d-b56d-5a2711299314" providerId="ADAL" clId="{3EAE17E1-6A17-4A6A-A361-7381A3A39A3E}" dt="2025-11-20T05:04:16.363" v="28" actId="20577"/>
        <pc:sldMkLst>
          <pc:docMk/>
          <pc:sldMk cId="617091733" sldId="2147483514"/>
        </pc:sldMkLst>
      </pc:sldChg>
    </pc:docChg>
  </pc:docChgLst>
  <pc:docChgLst>
    <pc:chgData name="Gerard Cronin1" userId="828705f2-836e-42fd-96f8-09944187fcf7" providerId="ADAL" clId="{E6C03B0B-8665-40C1-8ED1-061E77BE9F16}"/>
    <pc:docChg chg="custSel modSld">
      <pc:chgData name="Gerard Cronin1" userId="828705f2-836e-42fd-96f8-09944187fcf7" providerId="ADAL" clId="{E6C03B0B-8665-40C1-8ED1-061E77BE9F16}" dt="2025-11-03T09:21:53.970" v="21" actId="20577"/>
      <pc:docMkLst>
        <pc:docMk/>
      </pc:docMkLst>
      <pc:sldChg chg="modSp mod">
        <pc:chgData name="Gerard Cronin1" userId="828705f2-836e-42fd-96f8-09944187fcf7" providerId="ADAL" clId="{E6C03B0B-8665-40C1-8ED1-061E77BE9F16}" dt="2025-11-03T09:20:22.156" v="8" actId="20577"/>
        <pc:sldMkLst>
          <pc:docMk/>
          <pc:sldMk cId="1181544044" sldId="2147469162"/>
        </pc:sldMkLst>
        <pc:graphicFrameChg chg="modGraphic">
          <ac:chgData name="Gerard Cronin1" userId="828705f2-836e-42fd-96f8-09944187fcf7" providerId="ADAL" clId="{E6C03B0B-8665-40C1-8ED1-061E77BE9F16}" dt="2025-11-03T09:20:22.156" v="8" actId="20577"/>
          <ac:graphicFrameMkLst>
            <pc:docMk/>
            <pc:sldMk cId="1181544044" sldId="2147469162"/>
            <ac:graphicFrameMk id="42" creationId="{5AE85870-767E-300C-04D5-6DB54B110A84}"/>
          </ac:graphicFrameMkLst>
        </pc:graphicFrameChg>
      </pc:sldChg>
      <pc:sldChg chg="modSp mod">
        <pc:chgData name="Gerard Cronin1" userId="828705f2-836e-42fd-96f8-09944187fcf7" providerId="ADAL" clId="{E6C03B0B-8665-40C1-8ED1-061E77BE9F16}" dt="2025-11-03T09:20:22.275" v="11" actId="20577"/>
        <pc:sldMkLst>
          <pc:docMk/>
          <pc:sldMk cId="93561930" sldId="2147483492"/>
        </pc:sldMkLst>
        <pc:spChg chg="mod">
          <ac:chgData name="Gerard Cronin1" userId="828705f2-836e-42fd-96f8-09944187fcf7" providerId="ADAL" clId="{E6C03B0B-8665-40C1-8ED1-061E77BE9F16}" dt="2025-11-03T09:20:08.990" v="2" actId="20577"/>
          <ac:spMkLst>
            <pc:docMk/>
            <pc:sldMk cId="93561930" sldId="2147483492"/>
            <ac:spMk id="68" creationId="{CBF8B0BE-B87E-81DD-628F-C9AAB90E01A9}"/>
          </ac:spMkLst>
        </pc:spChg>
        <pc:spChg chg="mod">
          <ac:chgData name="Gerard Cronin1" userId="828705f2-836e-42fd-96f8-09944187fcf7" providerId="ADAL" clId="{E6C03B0B-8665-40C1-8ED1-061E77BE9F16}" dt="2025-11-03T09:20:22.275" v="11" actId="20577"/>
          <ac:spMkLst>
            <pc:docMk/>
            <pc:sldMk cId="93561930" sldId="2147483492"/>
            <ac:spMk id="138" creationId="{7AC7A004-F07E-9668-795D-4793DBB31EC2}"/>
          </ac:spMkLst>
        </pc:spChg>
      </pc:sldChg>
      <pc:sldChg chg="modSp mod">
        <pc:chgData name="Gerard Cronin1" userId="828705f2-836e-42fd-96f8-09944187fcf7" providerId="ADAL" clId="{E6C03B0B-8665-40C1-8ED1-061E77BE9F16}" dt="2025-11-03T09:21:12.235" v="12" actId="20577"/>
        <pc:sldMkLst>
          <pc:docMk/>
          <pc:sldMk cId="75881800" sldId="2147483495"/>
        </pc:sldMkLst>
        <pc:spChg chg="mod">
          <ac:chgData name="Gerard Cronin1" userId="828705f2-836e-42fd-96f8-09944187fcf7" providerId="ADAL" clId="{E6C03B0B-8665-40C1-8ED1-061E77BE9F16}" dt="2025-11-03T09:21:12.235" v="12" actId="20577"/>
          <ac:spMkLst>
            <pc:docMk/>
            <pc:sldMk cId="75881800" sldId="2147483495"/>
            <ac:spMk id="47" creationId="{1A5196F6-9A45-4303-9746-6BE361C3DBFF}"/>
          </ac:spMkLst>
        </pc:spChg>
      </pc:sldChg>
      <pc:sldChg chg="modSp mod">
        <pc:chgData name="Gerard Cronin1" userId="828705f2-836e-42fd-96f8-09944187fcf7" providerId="ADAL" clId="{E6C03B0B-8665-40C1-8ED1-061E77BE9F16}" dt="2025-11-03T09:21:38.881" v="17" actId="20577"/>
        <pc:sldMkLst>
          <pc:docMk/>
          <pc:sldMk cId="1492610781" sldId="2147483496"/>
        </pc:sldMkLst>
        <pc:spChg chg="mod">
          <ac:chgData name="Gerard Cronin1" userId="828705f2-836e-42fd-96f8-09944187fcf7" providerId="ADAL" clId="{E6C03B0B-8665-40C1-8ED1-061E77BE9F16}" dt="2025-11-03T09:21:38.881" v="17" actId="20577"/>
          <ac:spMkLst>
            <pc:docMk/>
            <pc:sldMk cId="1492610781" sldId="2147483496"/>
            <ac:spMk id="20" creationId="{15D077A2-B464-73C3-3153-279FE4CAD0E9}"/>
          </ac:spMkLst>
        </pc:spChg>
      </pc:sldChg>
      <pc:sldChg chg="modSp mod">
        <pc:chgData name="Gerard Cronin1" userId="828705f2-836e-42fd-96f8-09944187fcf7" providerId="ADAL" clId="{E6C03B0B-8665-40C1-8ED1-061E77BE9F16}" dt="2025-11-03T09:21:53.970" v="21" actId="20577"/>
        <pc:sldMkLst>
          <pc:docMk/>
          <pc:sldMk cId="2781554896" sldId="2147483497"/>
        </pc:sldMkLst>
        <pc:spChg chg="mod">
          <ac:chgData name="Gerard Cronin1" userId="828705f2-836e-42fd-96f8-09944187fcf7" providerId="ADAL" clId="{E6C03B0B-8665-40C1-8ED1-061E77BE9F16}" dt="2025-11-03T09:21:53.970" v="21" actId="20577"/>
          <ac:spMkLst>
            <pc:docMk/>
            <pc:sldMk cId="2781554896" sldId="2147483497"/>
            <ac:spMk id="34" creationId="{8B8201DA-F933-7D81-CE44-05A5B349FCE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43B43-F286-48C1-BBED-D571E17C6AE3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7A20C-0A41-4975-BF38-102D39C80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26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1AE8B-BCCD-818D-847C-3827BC479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899D37-4E5C-15A7-60F2-3F0FD71DBF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92A05C-30B5-D943-544D-0E11804C4E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dirty="0"/>
              <a:t>안녕하십니까</a:t>
            </a:r>
            <a:r>
              <a:rPr lang="en-US" altLang="ko-KR" sz="1200" dirty="0"/>
              <a:t>. </a:t>
            </a:r>
            <a:r>
              <a:rPr lang="ko-KR" altLang="en-US" sz="1200" dirty="0"/>
              <a:t>이번 </a:t>
            </a:r>
            <a:r>
              <a:rPr lang="ko-KR" altLang="en-US" sz="1200" b="0" dirty="0"/>
              <a:t>세미나</a:t>
            </a:r>
            <a:r>
              <a:rPr lang="en-US" altLang="ko-KR" sz="1200" dirty="0">
                <a:effectLst/>
                <a:latin typeface="Malgun Gothic" panose="020B0503020000020004" pitchFamily="34" charset="-127"/>
                <a:ea typeface="Gulim" panose="020B0600000101010101" pitchFamily="34" charset="-127"/>
              </a:rPr>
              <a:t> </a:t>
            </a:r>
            <a:r>
              <a:rPr lang="ko-KR" altLang="en-US" sz="1200" dirty="0">
                <a:effectLst/>
                <a:latin typeface="Calibri" panose="020F0502020204030204" pitchFamily="34" charset="0"/>
                <a:ea typeface="Malgun Gothic" panose="020B0503020000020004" pitchFamily="34" charset="-127"/>
              </a:rPr>
              <a:t>발표를 맡은 </a:t>
            </a:r>
            <a:r>
              <a:rPr lang="en-US" altLang="ko-KR" sz="1800" dirty="0"/>
              <a:t>STMicroelectronics</a:t>
            </a:r>
            <a:r>
              <a:rPr lang="ko-KR" altLang="en-US" sz="1800" dirty="0"/>
              <a:t>의 권경회 대리입니다</a:t>
            </a:r>
            <a:r>
              <a:rPr lang="en-US" altLang="ko-KR" sz="1800" dirty="0"/>
              <a:t>.</a:t>
            </a:r>
          </a:p>
          <a:p>
            <a:endParaRPr lang="ko-KR" altLang="en-US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>
                <a:effectLst/>
                <a:latin typeface="Calibri" panose="020F0502020204030204" pitchFamily="34" charset="0"/>
                <a:ea typeface="Gulim" panose="020B0600000101010101" pitchFamily="34" charset="-127"/>
              </a:rPr>
              <a:t>이번 발표를 통해 </a:t>
            </a:r>
            <a:r>
              <a:rPr lang="en-US" altLang="ko-KR" sz="1200" dirty="0">
                <a:effectLst/>
                <a:latin typeface="Calibri" panose="020F0502020204030204" pitchFamily="34" charset="0"/>
                <a:ea typeface="Gulim" panose="020B0600000101010101" pitchFamily="34" charset="-127"/>
              </a:rPr>
              <a:t>ST </a:t>
            </a:r>
            <a:r>
              <a:rPr lang="ko-KR" altLang="en-US" sz="1200" dirty="0">
                <a:effectLst/>
                <a:latin typeface="Calibri" panose="020F0502020204030204" pitchFamily="34" charset="0"/>
                <a:ea typeface="Gulim" panose="020B0600000101010101" pitchFamily="34" charset="-127"/>
              </a:rPr>
              <a:t>제품을 이용해 다양한 어플리케이션을 설계할 때에 시간과 비용을 절약할 수 있도록 도움을 드리고자 저희 </a:t>
            </a:r>
            <a:r>
              <a:rPr lang="en-US" altLang="ko-KR" sz="1200" b="0" dirty="0" err="1"/>
              <a:t>eDesignSuite</a:t>
            </a:r>
            <a:r>
              <a:rPr lang="ko-KR" altLang="en-US" sz="1200" b="0" dirty="0"/>
              <a:t>와 </a:t>
            </a:r>
            <a:r>
              <a:rPr lang="en-GB" altLang="ko-KR" sz="1200" b="0" dirty="0"/>
              <a:t>Digital Power Workbench</a:t>
            </a:r>
            <a:r>
              <a:rPr lang="ko-KR" altLang="en-US" sz="1200" b="0" dirty="0"/>
              <a:t>라는 툴을 소개해드리려 합니다</a:t>
            </a:r>
            <a:r>
              <a:rPr lang="en-US" altLang="ko-KR" sz="1200" b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dirty="0">
              <a:effectLst/>
              <a:latin typeface="Calibri" panose="020F0502020204030204" pitchFamily="34" charset="0"/>
              <a:ea typeface="Gulim" panose="020B0600000101010101" pitchFamily="34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>
                <a:effectLst/>
                <a:latin typeface="Calibri" panose="020F0502020204030204" pitchFamily="34" charset="0"/>
                <a:ea typeface="Gulim" panose="020B0600000101010101" pitchFamily="34" charset="-127"/>
              </a:rPr>
              <a:t>저희 </a:t>
            </a:r>
            <a:r>
              <a:rPr lang="en-US" b="0" dirty="0" err="1"/>
              <a:t>eDesignSuite</a:t>
            </a:r>
            <a:r>
              <a:rPr lang="en-US" b="0" dirty="0"/>
              <a:t> and Digital Power Workbench</a:t>
            </a:r>
            <a:r>
              <a:rPr lang="ko-KR" altLang="en-US" sz="1200" b="0" dirty="0"/>
              <a:t>은</a:t>
            </a:r>
            <a:r>
              <a:rPr lang="en-US" altLang="ko-KR" sz="1200" b="0" dirty="0">
                <a:effectLst/>
                <a:latin typeface="Calibri" panose="020F0502020204030204" pitchFamily="34" charset="0"/>
                <a:ea typeface="Gulim" panose="020B0600000101010101" pitchFamily="34" charset="-127"/>
              </a:rPr>
              <a:t> </a:t>
            </a:r>
            <a:r>
              <a:rPr lang="ko-KR" altLang="en-US" sz="1200" dirty="0">
                <a:effectLst/>
                <a:latin typeface="Calibri" panose="020F0502020204030204" pitchFamily="34" charset="0"/>
                <a:ea typeface="Gulim" panose="020B0600000101010101" pitchFamily="34" charset="-127"/>
              </a:rPr>
              <a:t>회로의 동작 상태와 구성을 미리 보고 제품에 적용할 수 있도록 효율</a:t>
            </a:r>
            <a:r>
              <a:rPr lang="en-US" altLang="ko-KR" sz="1200" dirty="0">
                <a:effectLst/>
                <a:latin typeface="Calibri" panose="020F0502020204030204" pitchFamily="34" charset="0"/>
                <a:ea typeface="Gulim" panose="020B0600000101010101" pitchFamily="34" charset="-127"/>
              </a:rPr>
              <a:t>, </a:t>
            </a:r>
            <a:r>
              <a:rPr lang="ko-KR" altLang="en-US" sz="1200" dirty="0">
                <a:effectLst/>
                <a:latin typeface="Calibri" panose="020F0502020204030204" pitchFamily="34" charset="0"/>
                <a:ea typeface="Gulim" panose="020B0600000101010101" pitchFamily="34" charset="-127"/>
              </a:rPr>
              <a:t>보드 선도</a:t>
            </a:r>
            <a:r>
              <a:rPr lang="en-US" altLang="ko-KR" sz="1200" dirty="0">
                <a:effectLst/>
                <a:latin typeface="Calibri" panose="020F0502020204030204" pitchFamily="34" charset="0"/>
                <a:ea typeface="Gulim" panose="020B0600000101010101" pitchFamily="34" charset="-127"/>
              </a:rPr>
              <a:t>, </a:t>
            </a:r>
            <a:r>
              <a:rPr lang="ko-KR" altLang="en-US" sz="1200" dirty="0">
                <a:effectLst/>
                <a:latin typeface="Calibri" panose="020F0502020204030204" pitchFamily="34" charset="0"/>
                <a:ea typeface="Gulim" panose="020B0600000101010101" pitchFamily="34" charset="-127"/>
              </a:rPr>
              <a:t>시뮬레이션 파형 등을 제공해드리고 있습니다</a:t>
            </a:r>
            <a:r>
              <a:rPr lang="en-US" altLang="ko-KR" sz="1200" dirty="0">
                <a:effectLst/>
                <a:latin typeface="Calibri" panose="020F0502020204030204" pitchFamily="34" charset="0"/>
                <a:ea typeface="Gulim" panose="020B0600000101010101" pitchFamily="34" charset="-127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effectLst/>
              <a:latin typeface="Calibri" panose="020F0502020204030204" pitchFamily="34" charset="0"/>
              <a:ea typeface="Gulim" panose="020B0600000101010101" pitchFamily="34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>
                <a:effectLst/>
                <a:latin typeface="Calibri" panose="020F0502020204030204" pitchFamily="34" charset="0"/>
                <a:ea typeface="Gulim" panose="020B0600000101010101" pitchFamily="34" charset="-127"/>
              </a:rPr>
              <a:t>그럼 지금부터 발표를 시작하도록 하겠습니다</a:t>
            </a:r>
            <a:r>
              <a:rPr lang="en-US" altLang="ko-KR" sz="1200" dirty="0">
                <a:effectLst/>
                <a:latin typeface="Calibri" panose="020F0502020204030204" pitchFamily="34" charset="0"/>
                <a:ea typeface="Gulim" panose="020B0600000101010101" pitchFamily="34" charset="-127"/>
              </a:rPr>
              <a:t>.</a:t>
            </a:r>
            <a:endParaRPr lang="en-US" altLang="ko-KR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6B9502-0D32-80AC-8863-EBEC63AFB3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58E59B-3326-4FD4-8806-9EAC0DB7D6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3096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/>
              <a:t>제가 오늘 </a:t>
            </a:r>
            <a:r>
              <a:rPr lang="ko-KR" altLang="en-US" sz="1200" err="1"/>
              <a:t>웨비나에서</a:t>
            </a:r>
            <a:r>
              <a:rPr lang="ko-KR" altLang="en-US" sz="1200"/>
              <a:t> 보여드릴 </a:t>
            </a:r>
            <a:r>
              <a:rPr lang="en-US" altLang="ko-KR" sz="1200"/>
              <a:t>Power Management Design Center </a:t>
            </a:r>
            <a:r>
              <a:rPr lang="ko-KR" altLang="en-US" sz="1200"/>
              <a:t>과정은 크게 </a:t>
            </a:r>
            <a:r>
              <a:rPr lang="en-US" altLang="ko-KR" sz="1200"/>
              <a:t>6</a:t>
            </a:r>
            <a:r>
              <a:rPr lang="ko-KR" altLang="en-US" sz="1200"/>
              <a:t>가지 구성됩니다</a:t>
            </a:r>
            <a:r>
              <a:rPr lang="en-US" altLang="ko-KR" sz="1200"/>
              <a:t>.</a:t>
            </a:r>
          </a:p>
          <a:p>
            <a:endParaRPr lang="en-US" altLang="ko-KR" sz="1200"/>
          </a:p>
          <a:p>
            <a:r>
              <a:rPr lang="ko-KR" altLang="en-US" sz="1200"/>
              <a:t>먼저</a:t>
            </a:r>
            <a:r>
              <a:rPr lang="en-US" altLang="ko-KR" sz="1200"/>
              <a:t>, </a:t>
            </a:r>
            <a:r>
              <a:rPr lang="ko-KR" altLang="en-US" sz="1200"/>
              <a:t>설계자의 동작 조건에 맞는 토폴로지를 선택합니다</a:t>
            </a:r>
            <a:r>
              <a:rPr lang="en-US" altLang="ko-KR" sz="1200"/>
              <a:t>.</a:t>
            </a:r>
            <a:br>
              <a:rPr lang="ko-KR" altLang="en-US" sz="1200"/>
            </a:br>
            <a:br>
              <a:rPr lang="ko-KR" altLang="en-US" sz="1200"/>
            </a:br>
            <a:r>
              <a:rPr lang="ko-KR" altLang="en-US" sz="1200" b="0" i="0">
                <a:solidFill>
                  <a:srgbClr val="000000"/>
                </a:solidFill>
                <a:effectLst/>
                <a:latin typeface="noto"/>
              </a:rPr>
              <a:t>그 다음은 알맞은 </a:t>
            </a:r>
            <a:r>
              <a:rPr lang="en-US" altLang="ko-KR" sz="1200" b="0" i="0">
                <a:solidFill>
                  <a:srgbClr val="000000"/>
                </a:solidFill>
                <a:effectLst/>
                <a:latin typeface="noto"/>
              </a:rPr>
              <a:t>IC</a:t>
            </a:r>
            <a:r>
              <a:rPr lang="ko-KR" altLang="en-US" sz="1200" b="0" i="0">
                <a:solidFill>
                  <a:srgbClr val="000000"/>
                </a:solidFill>
                <a:effectLst/>
                <a:latin typeface="noto"/>
              </a:rPr>
              <a:t>를 선택합니다</a:t>
            </a:r>
            <a:r>
              <a:rPr lang="en-US" altLang="ko-KR" sz="1200" b="0" i="0">
                <a:solidFill>
                  <a:srgbClr val="000000"/>
                </a:solidFill>
                <a:effectLst/>
                <a:latin typeface="noto"/>
              </a:rPr>
              <a:t>.</a:t>
            </a:r>
            <a:br>
              <a:rPr lang="ko-KR" altLang="en-US" sz="1200"/>
            </a:br>
            <a:br>
              <a:rPr lang="ko-KR" altLang="en-US" sz="1200"/>
            </a:br>
            <a:r>
              <a:rPr lang="ko-KR" altLang="en-US" sz="1200"/>
              <a:t>미리 설정된 동작 조건과 </a:t>
            </a:r>
            <a:r>
              <a:rPr lang="en-US" altLang="ko-KR" sz="1200"/>
              <a:t>IC</a:t>
            </a:r>
            <a:r>
              <a:rPr lang="ko-KR" altLang="en-US" sz="1200"/>
              <a:t>의 사양에 따라 주파수 영역 결과 데이터</a:t>
            </a:r>
            <a:r>
              <a:rPr lang="en-US" altLang="ko-KR" sz="1200"/>
              <a:t>, </a:t>
            </a:r>
            <a:r>
              <a:rPr lang="ko-KR" altLang="en-US" sz="1200"/>
              <a:t>효율</a:t>
            </a:r>
            <a:r>
              <a:rPr lang="en-US" altLang="ko-KR" sz="1200"/>
              <a:t> </a:t>
            </a:r>
            <a:r>
              <a:rPr lang="ko-KR" altLang="en-US" sz="1200"/>
              <a:t>그리고 </a:t>
            </a:r>
            <a:r>
              <a:rPr lang="ko-KR" altLang="en-US" sz="1200" err="1"/>
              <a:t>손실값을</a:t>
            </a:r>
            <a:r>
              <a:rPr lang="ko-KR" altLang="en-US" sz="1200"/>
              <a:t> 예측할 수 있습니다</a:t>
            </a:r>
            <a:r>
              <a:rPr lang="en-US" altLang="ko-KR" sz="1200"/>
              <a:t>.</a:t>
            </a:r>
          </a:p>
          <a:p>
            <a:endParaRPr lang="en-US" altLang="ko-KR" sz="1200"/>
          </a:p>
          <a:p>
            <a:r>
              <a:rPr lang="ko-KR" altLang="en-US" sz="1200" b="0" i="0">
                <a:solidFill>
                  <a:srgbClr val="000000"/>
                </a:solidFill>
                <a:effectLst/>
                <a:latin typeface="noto"/>
              </a:rPr>
              <a:t>필요한 경우에는 회로 성분 값을 변경하여 설계를 미세 조정할 수 있습니다</a:t>
            </a:r>
            <a:r>
              <a:rPr lang="en-US" altLang="ko-KR" sz="1200" b="0" i="0">
                <a:solidFill>
                  <a:srgbClr val="000000"/>
                </a:solidFill>
                <a:effectLst/>
                <a:latin typeface="noto"/>
              </a:rPr>
              <a:t>.</a:t>
            </a:r>
            <a:br>
              <a:rPr lang="ko-KR" altLang="en-US" sz="1200"/>
            </a:br>
            <a:br>
              <a:rPr lang="ko-KR" altLang="en-US" sz="1200"/>
            </a:br>
            <a:r>
              <a:rPr lang="ko-KR" altLang="en-US" sz="1200"/>
              <a:t>설계 데이터를 </a:t>
            </a:r>
            <a:r>
              <a:rPr lang="en-US" altLang="ko-KR" sz="1200"/>
              <a:t>Export</a:t>
            </a:r>
            <a:r>
              <a:rPr lang="ko-KR" altLang="en-US" sz="1200"/>
              <a:t>하여 </a:t>
            </a:r>
            <a:r>
              <a:rPr lang="en-US" altLang="ko-KR" sz="1200" err="1"/>
              <a:t>eDSim</a:t>
            </a:r>
            <a:r>
              <a:rPr lang="ko-KR" altLang="en-US" sz="1200"/>
              <a:t>에서 좀 더 자세하게 </a:t>
            </a:r>
            <a:r>
              <a:rPr lang="ko-KR" altLang="en-US" sz="1200" b="0" i="0">
                <a:solidFill>
                  <a:srgbClr val="000000"/>
                </a:solidFill>
                <a:effectLst/>
                <a:latin typeface="noto"/>
              </a:rPr>
              <a:t>시간 영역 또는 주파수 영역에서 시뮬레이션 할 수 있습니다</a:t>
            </a:r>
            <a:r>
              <a:rPr lang="en-US" altLang="ko-KR" sz="1200" b="0" i="0">
                <a:solidFill>
                  <a:srgbClr val="000000"/>
                </a:solidFill>
                <a:effectLst/>
                <a:latin typeface="noto"/>
              </a:rPr>
              <a:t>.</a:t>
            </a:r>
            <a:br>
              <a:rPr lang="ko-KR" altLang="en-US" sz="1200"/>
            </a:br>
            <a:br>
              <a:rPr lang="ko-KR" altLang="en-US" sz="1200"/>
            </a:br>
            <a:r>
              <a:rPr lang="ko-KR" altLang="en-US" sz="1200" b="0" i="0">
                <a:solidFill>
                  <a:srgbClr val="000000"/>
                </a:solidFill>
                <a:effectLst/>
                <a:latin typeface="noto"/>
              </a:rPr>
              <a:t>성능이 만족스러우면 설계를 저장</a:t>
            </a:r>
            <a:r>
              <a:rPr lang="en-US" altLang="ko-KR" sz="1200" b="0" i="0">
                <a:solidFill>
                  <a:srgbClr val="000000"/>
                </a:solidFill>
                <a:effectLst/>
                <a:latin typeface="noto"/>
              </a:rPr>
              <a:t>/</a:t>
            </a:r>
            <a:r>
              <a:rPr lang="ko-KR" altLang="en-US" sz="1200" b="0" i="0">
                <a:solidFill>
                  <a:srgbClr val="000000"/>
                </a:solidFill>
                <a:effectLst/>
                <a:latin typeface="noto"/>
              </a:rPr>
              <a:t>공유하여 추가 액세스를 하거나 </a:t>
            </a:r>
            <a:r>
              <a:rPr lang="ko-KR" altLang="en-US" sz="1200" b="0" i="0" err="1">
                <a:solidFill>
                  <a:srgbClr val="000000"/>
                </a:solidFill>
                <a:effectLst/>
                <a:latin typeface="noto"/>
              </a:rPr>
              <a:t>캐드로</a:t>
            </a:r>
            <a:r>
              <a:rPr lang="ko-KR" altLang="en-US" sz="1200" b="0" i="0">
                <a:solidFill>
                  <a:srgbClr val="000000"/>
                </a:solidFill>
                <a:effectLst/>
                <a:latin typeface="noto"/>
              </a:rPr>
              <a:t> 내보내 시제품 제작 단계를 시작할 수 있습니다</a:t>
            </a:r>
            <a:r>
              <a:rPr lang="en-US" altLang="ko-KR" sz="1200" b="0" i="0">
                <a:solidFill>
                  <a:srgbClr val="000000"/>
                </a:solidFill>
                <a:effectLst/>
                <a:latin typeface="noto"/>
              </a:rPr>
              <a:t>.</a:t>
            </a:r>
            <a:endParaRPr lang="en-US" altLang="ko-KR" sz="1200"/>
          </a:p>
          <a:p>
            <a:endParaRPr lang="en-US" sz="1200">
              <a:latin typeface="Arial" panose="020B0604020202020204" pitchFamily="34" charset="0"/>
            </a:endParaRPr>
          </a:p>
          <a:p>
            <a:endParaRPr lang="en-US" sz="160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440946-B3FE-4062-9BAE-4125F5E6CB49}" type="slidenum">
              <a:rPr lang="en-US" sz="1600" smtClean="0">
                <a:latin typeface="Arial" panose="020B0604020202020204" pitchFamily="34" charset="0"/>
              </a:rPr>
              <a:t>10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099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600"/>
              <a:t>설계 결과가 바로 출력되며</a:t>
            </a:r>
            <a:r>
              <a:rPr lang="en-US" altLang="ko-KR" sz="1600"/>
              <a:t>,</a:t>
            </a:r>
            <a:r>
              <a:rPr lang="ko-KR" altLang="en-US" sz="1600"/>
              <a:t> 보시는 것과 같이 한 눈에 파악하기 쉽게 구성되어 있습니다</a:t>
            </a:r>
            <a:r>
              <a:rPr lang="en-US" altLang="ko-KR" sz="1600"/>
              <a:t>.</a:t>
            </a:r>
          </a:p>
          <a:p>
            <a:endParaRPr lang="en-US" sz="1600"/>
          </a:p>
          <a:p>
            <a:r>
              <a:rPr lang="ko-KR" altLang="en-US" sz="1600"/>
              <a:t>노란색 박스 안에는 설계자가 설정한 동작 조건과 사용 중인 </a:t>
            </a:r>
            <a:r>
              <a:rPr lang="en-US" altLang="ko-KR" sz="1600"/>
              <a:t>IC</a:t>
            </a:r>
            <a:r>
              <a:rPr lang="ko-KR" altLang="en-US" sz="1600"/>
              <a:t>가 소개되어 있습니다</a:t>
            </a:r>
            <a:r>
              <a:rPr lang="en-US" altLang="ko-KR" sz="1600"/>
              <a:t>.</a:t>
            </a:r>
          </a:p>
          <a:p>
            <a:endParaRPr lang="en-US" sz="1600"/>
          </a:p>
          <a:p>
            <a:r>
              <a:rPr lang="ko-KR" altLang="en-US" sz="1600"/>
              <a:t>밑의 보라색 박스 안에서는 회로의 동작 조건을 변경할 수 있습니다</a:t>
            </a:r>
            <a:r>
              <a:rPr lang="en-US" altLang="ko-KR" sz="1600"/>
              <a:t>. </a:t>
            </a:r>
            <a:r>
              <a:rPr lang="ko-KR" altLang="en-US" sz="1600"/>
              <a:t>또한 제품 효율과 제품 </a:t>
            </a:r>
            <a:r>
              <a:rPr lang="en-US" altLang="ko-KR" sz="1600"/>
              <a:t>cost </a:t>
            </a:r>
            <a:r>
              <a:rPr lang="ko-KR" altLang="en-US" sz="1600"/>
              <a:t>중 사용자가 어느 곳에 중점을 두고 </a:t>
            </a:r>
            <a:r>
              <a:rPr lang="ko-KR" altLang="en-US" sz="1600" err="1"/>
              <a:t>설계하느냐에</a:t>
            </a:r>
            <a:r>
              <a:rPr lang="ko-KR" altLang="en-US" sz="1600"/>
              <a:t> 따라 결과가 다르게 나올 수 있도록 </a:t>
            </a:r>
            <a:r>
              <a:rPr lang="en-US" altLang="ko-KR" sz="1600"/>
              <a:t>Optimization </a:t>
            </a:r>
            <a:r>
              <a:rPr lang="ko-KR" altLang="en-US" sz="1600"/>
              <a:t>설정도 변경이 가능합니다</a:t>
            </a:r>
            <a:r>
              <a:rPr lang="en-US" altLang="ko-KR" sz="1600"/>
              <a:t>.</a:t>
            </a:r>
          </a:p>
          <a:p>
            <a:endParaRPr lang="en-US" sz="1600"/>
          </a:p>
          <a:p>
            <a:r>
              <a:rPr lang="ko-KR" altLang="en-US" sz="1600"/>
              <a:t>파란색 박스 안에는 회로의 정상상태 파형</a:t>
            </a:r>
            <a:r>
              <a:rPr lang="en-US" altLang="ko-KR" sz="1600"/>
              <a:t>, </a:t>
            </a:r>
            <a:r>
              <a:rPr lang="ko-KR" altLang="en-US" sz="1600"/>
              <a:t>효율</a:t>
            </a:r>
            <a:r>
              <a:rPr lang="en-US" altLang="ko-KR" sz="1600"/>
              <a:t>, </a:t>
            </a:r>
            <a:r>
              <a:rPr lang="ko-KR" altLang="en-US" sz="1600"/>
              <a:t>보드선도</a:t>
            </a:r>
            <a:r>
              <a:rPr lang="en-US" altLang="ko-KR" sz="1600"/>
              <a:t> </a:t>
            </a:r>
            <a:r>
              <a:rPr lang="ko-KR" altLang="en-US" sz="1600"/>
              <a:t>그리고 손실을 확인 할 수 있습니다</a:t>
            </a:r>
            <a:r>
              <a:rPr lang="en-US" altLang="ko-KR" sz="1600"/>
              <a:t>.</a:t>
            </a:r>
          </a:p>
          <a:p>
            <a:endParaRPr lang="en-US" sz="1600"/>
          </a:p>
          <a:p>
            <a:r>
              <a:rPr lang="ko-KR" altLang="en-US" sz="1600"/>
              <a:t>회색 박스에서는 회로도를</a:t>
            </a:r>
            <a:r>
              <a:rPr lang="en-US" altLang="ko-KR" sz="1600"/>
              <a:t>, </a:t>
            </a:r>
            <a:r>
              <a:rPr lang="ko-KR" altLang="en-US" sz="1600"/>
              <a:t>분홍색 박스에서는 </a:t>
            </a:r>
            <a:r>
              <a:rPr lang="en-US" altLang="ko-KR" sz="1600"/>
              <a:t>BOM</a:t>
            </a:r>
            <a:r>
              <a:rPr lang="ko-KR" altLang="en-US" sz="1600"/>
              <a:t>이 확인 가능합니다</a:t>
            </a:r>
            <a:r>
              <a:rPr lang="en-US" altLang="ko-KR" sz="1600"/>
              <a:t>.</a:t>
            </a:r>
          </a:p>
          <a:p>
            <a:endParaRPr lang="en-GB" altLang="ko-KR" sz="1600"/>
          </a:p>
          <a:p>
            <a:r>
              <a:rPr lang="ko-KR" altLang="en-US" sz="1600"/>
              <a:t>초록색 박스에서는 여러 명령을 수행할 수 있습니다</a:t>
            </a:r>
            <a:r>
              <a:rPr lang="en-US" altLang="ko-KR" sz="1600"/>
              <a:t>.</a:t>
            </a:r>
            <a:endParaRPr lang="en-US" sz="1600"/>
          </a:p>
          <a:p>
            <a:endParaRPr lang="en-US" sz="1600">
              <a:latin typeface="Arial" panose="020B0604020202020204" pitchFamily="34" charset="0"/>
            </a:endParaRPr>
          </a:p>
          <a:p>
            <a:endParaRPr lang="en-US" sz="160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40946-B3FE-4062-9BAE-4125F5E6CB49}" type="slidenum">
              <a:rPr lang="en-US" sz="1600" smtClean="0">
                <a:latin typeface="Arial" panose="020B0604020202020204" pitchFamily="34" charset="0"/>
              </a:rPr>
              <a:t>11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0518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>
              <a:buFontTx/>
              <a:buChar char="-"/>
            </a:pPr>
            <a:endParaRPr lang="en-US" sz="180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600"/>
              <a:t>BOM</a:t>
            </a:r>
            <a:r>
              <a:rPr lang="ko-KR" altLang="en-US" sz="1600"/>
              <a:t>에서는 인덕터나 </a:t>
            </a:r>
            <a:r>
              <a:rPr lang="ko-KR" altLang="en-US" sz="1600" err="1"/>
              <a:t>커패시터</a:t>
            </a:r>
            <a:r>
              <a:rPr lang="ko-KR" altLang="en-US" sz="1600"/>
              <a:t> 등 부품값을 직접 변경할 수 있습니다</a:t>
            </a:r>
            <a:r>
              <a:rPr lang="en-US" altLang="ko-KR" sz="1600"/>
              <a:t>. </a:t>
            </a:r>
            <a:r>
              <a:rPr lang="ko-KR" altLang="en-US" sz="1600"/>
              <a:t>그에 따라 달라지는 결과값도 확인이 가능합니다</a:t>
            </a:r>
            <a:r>
              <a:rPr lang="en-US" altLang="ko-KR" sz="1600"/>
              <a:t>.</a:t>
            </a:r>
          </a:p>
          <a:p>
            <a:endParaRPr lang="en-US" sz="1600"/>
          </a:p>
          <a:p>
            <a:r>
              <a:rPr lang="ko-KR" altLang="en-US" sz="1600"/>
              <a:t>또한 연장 모양의 버튼을 클릭하시면 </a:t>
            </a:r>
            <a:r>
              <a:rPr lang="en-US" altLang="ko-KR" sz="1600"/>
              <a:t>Design Wizard</a:t>
            </a:r>
            <a:r>
              <a:rPr lang="ko-KR" altLang="en-US" sz="1600"/>
              <a:t>에서 보시는 것과 같이 여러 설정들을 한 눈에 확인이 가능하고 바로 변경할 수 있습니다</a:t>
            </a:r>
            <a:r>
              <a:rPr lang="en-US" altLang="ko-KR" sz="1600"/>
              <a:t>.</a:t>
            </a:r>
            <a:endParaRPr lang="en-US" sz="1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z="1600" smtClean="0">
                <a:latin typeface="Arial" panose="020B0604020202020204" pitchFamily="34" charset="0"/>
              </a:rPr>
              <a:t>12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6823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600" err="1"/>
              <a:t>eDesignSuite</a:t>
            </a:r>
            <a:r>
              <a:rPr lang="ko-KR" altLang="en-US" sz="1600"/>
              <a:t>로 설계한 회로는 사용자의 계정을 통해 </a:t>
            </a:r>
            <a:r>
              <a:rPr lang="en-US" altLang="ko-KR" sz="1600"/>
              <a:t>ST </a:t>
            </a:r>
            <a:r>
              <a:rPr lang="ko-KR" altLang="en-US" sz="1600"/>
              <a:t>서버로 저장이 가능하며 언제든지 불러올 수 있습니다</a:t>
            </a:r>
            <a:r>
              <a:rPr lang="en-US" altLang="ko-KR" sz="1600"/>
              <a:t>.</a:t>
            </a:r>
          </a:p>
          <a:p>
            <a:endParaRPr lang="en-US" altLang="ko-KR" sz="1600"/>
          </a:p>
          <a:p>
            <a:r>
              <a:rPr lang="ko-KR" altLang="en-US" sz="1600"/>
              <a:t>또한 설계된 회로의 </a:t>
            </a:r>
            <a:r>
              <a:rPr lang="en-US" altLang="ko-KR" sz="1600"/>
              <a:t>BOM</a:t>
            </a:r>
            <a:r>
              <a:rPr lang="ko-KR" altLang="en-US" sz="1600"/>
              <a:t>을 출력할 수 있고 여러 </a:t>
            </a:r>
            <a:r>
              <a:rPr lang="en-GB" altLang="ko-KR" sz="1600"/>
              <a:t>ECAD</a:t>
            </a:r>
            <a:r>
              <a:rPr lang="ko-KR" altLang="en-US" sz="1600"/>
              <a:t>나 </a:t>
            </a:r>
            <a:r>
              <a:rPr lang="en-US" altLang="ko-KR" sz="1600" err="1"/>
              <a:t>eDSim</a:t>
            </a:r>
            <a:r>
              <a:rPr lang="ko-KR" altLang="en-US" sz="1600"/>
              <a:t>으로 </a:t>
            </a:r>
            <a:r>
              <a:rPr lang="en-US" altLang="ko-KR" sz="1600"/>
              <a:t>Export</a:t>
            </a:r>
            <a:r>
              <a:rPr lang="ko-KR" altLang="en-US" sz="1600"/>
              <a:t>도 가능합니다</a:t>
            </a:r>
            <a:r>
              <a:rPr lang="en-US" altLang="ko-KR" sz="1600"/>
              <a:t>.</a:t>
            </a:r>
            <a:endParaRPr lang="ko-KR" altLang="en-US" sz="1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440946-B3FE-4062-9BAE-4125F5E6CB49}" type="slidenum">
              <a:rPr lang="en-US" sz="1600" smtClean="0">
                <a:latin typeface="Arial" panose="020B0604020202020204" pitchFamily="34" charset="0"/>
              </a:rPr>
              <a:t>13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53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다음은 새롭게 추가된 기능들입니다</a:t>
            </a:r>
            <a:r>
              <a:rPr lang="en-GB" altLang="ko-KR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522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600" b="0" i="0" dirty="0">
                <a:solidFill>
                  <a:srgbClr val="000000"/>
                </a:solidFill>
                <a:effectLst/>
                <a:latin typeface="noto"/>
              </a:rPr>
              <a:t>이전에는 엔지니어를 위한 툴은 주로 회로도 작성이나 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oto"/>
              </a:rPr>
              <a:t>PCB </a:t>
            </a:r>
            <a:r>
              <a:rPr lang="ko-KR" altLang="en-US" sz="1600" b="0" i="0" dirty="0">
                <a:solidFill>
                  <a:srgbClr val="000000"/>
                </a:solidFill>
                <a:effectLst/>
                <a:latin typeface="noto"/>
              </a:rPr>
              <a:t>설계에만 국한 되어있었습니다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  <a:br>
              <a:rPr lang="ko-KR" altLang="en-US" sz="1600" dirty="0"/>
            </a:br>
            <a:br>
              <a:rPr lang="ko-KR" altLang="en-US" sz="1600" dirty="0"/>
            </a:br>
            <a:r>
              <a:rPr lang="en-US" altLang="ko-KR" sz="1600" dirty="0"/>
              <a:t>ST</a:t>
            </a:r>
            <a:r>
              <a:rPr lang="ko-KR" altLang="en-US" sz="1600" dirty="0"/>
              <a:t>는 </a:t>
            </a:r>
            <a:r>
              <a:rPr lang="ko-KR" altLang="en-US" sz="1600" b="0" i="0" dirty="0">
                <a:solidFill>
                  <a:srgbClr val="000000"/>
                </a:solidFill>
                <a:effectLst/>
                <a:latin typeface="noto"/>
              </a:rPr>
              <a:t>설계를 보다 안정적이고 정확하게 만들고 시제품 제작 단계를 개선하여 최종 사용자가 설계한 회로를 물리적으로 구현하고자 하는 노력을 기울이고 있습니다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  <a:br>
              <a:rPr lang="ko-KR" altLang="en-US" sz="1600" dirty="0"/>
            </a:br>
            <a:br>
              <a:rPr lang="ko-KR" altLang="en-US" sz="1600" dirty="0"/>
            </a:br>
            <a:r>
              <a:rPr lang="ko-KR" altLang="en-US" sz="1600" dirty="0"/>
              <a:t>앞서 보신 </a:t>
            </a:r>
            <a:r>
              <a:rPr lang="en-US" altLang="ko-KR" sz="1600" b="0" i="0" dirty="0" err="1">
                <a:solidFill>
                  <a:srgbClr val="000000"/>
                </a:solidFill>
                <a:effectLst/>
                <a:latin typeface="noto"/>
              </a:rPr>
              <a:t>eDesignSuite</a:t>
            </a:r>
            <a:r>
              <a:rPr lang="ko-KR" altLang="en-US" sz="1600" b="0" i="0" dirty="0">
                <a:solidFill>
                  <a:srgbClr val="000000"/>
                </a:solidFill>
                <a:effectLst/>
                <a:latin typeface="noto"/>
              </a:rPr>
              <a:t>에서 사용자가 원하는 회로의 초도안을 만들 수 있습니다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</a:p>
          <a:p>
            <a:endParaRPr lang="en-US" altLang="ko-KR" sz="1600" b="0" i="0" dirty="0">
              <a:solidFill>
                <a:srgbClr val="000000"/>
              </a:solidFill>
              <a:effectLst/>
              <a:latin typeface="noto"/>
            </a:endParaRPr>
          </a:p>
          <a:p>
            <a:r>
              <a:rPr lang="ko-KR" altLang="en-US" sz="1600" b="0" i="0" dirty="0">
                <a:solidFill>
                  <a:srgbClr val="000000"/>
                </a:solidFill>
                <a:effectLst/>
                <a:latin typeface="noto"/>
              </a:rPr>
              <a:t>그리고 다음에 소개해드릴 </a:t>
            </a:r>
            <a:r>
              <a:rPr lang="en-US" altLang="ko-KR" sz="1600" b="0" i="0" dirty="0" err="1">
                <a:solidFill>
                  <a:srgbClr val="000000"/>
                </a:solidFill>
                <a:effectLst/>
                <a:latin typeface="noto"/>
              </a:rPr>
              <a:t>eDSim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oto"/>
              </a:rPr>
              <a:t> </a:t>
            </a:r>
            <a:r>
              <a:rPr lang="ko-KR" altLang="en-US" sz="1600" b="0" i="0" dirty="0">
                <a:solidFill>
                  <a:srgbClr val="000000"/>
                </a:solidFill>
                <a:effectLst/>
                <a:latin typeface="noto"/>
              </a:rPr>
              <a:t>툴에 의한 시간 영역 및 주파수 영역 시뮬레이션 기능 덕분에 신뢰성과 정확도를 향상시킬 수 있습니다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  <a:br>
              <a:rPr lang="ko-KR" altLang="en-US" sz="1600" dirty="0"/>
            </a:br>
            <a:br>
              <a:rPr lang="ko-KR" altLang="en-US" sz="1600" dirty="0"/>
            </a:br>
            <a:r>
              <a:rPr lang="ko-KR" altLang="en-US" sz="1600" b="0" i="0" dirty="0">
                <a:solidFill>
                  <a:srgbClr val="000000"/>
                </a:solidFill>
                <a:effectLst/>
                <a:latin typeface="noto"/>
              </a:rPr>
              <a:t>그런 다음 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oto"/>
              </a:rPr>
              <a:t>ECAD Export </a:t>
            </a:r>
            <a:r>
              <a:rPr lang="ko-KR" altLang="en-US" sz="1600" b="0" i="0" dirty="0">
                <a:solidFill>
                  <a:srgbClr val="000000"/>
                </a:solidFill>
                <a:effectLst/>
                <a:latin typeface="noto"/>
              </a:rPr>
              <a:t>기능 덕분에 회로도 작성 시간을 감축할 수 있습니다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  <a:br>
              <a:rPr lang="ko-KR" altLang="en-US" sz="1600" dirty="0"/>
            </a:br>
            <a:br>
              <a:rPr lang="ko-KR" altLang="en-US" sz="1600" dirty="0"/>
            </a:br>
            <a:r>
              <a:rPr lang="ko-KR" altLang="en-US" sz="1600" dirty="0"/>
              <a:t>또한</a:t>
            </a:r>
            <a:r>
              <a:rPr lang="en-US" altLang="ko-KR" sz="1600" dirty="0"/>
              <a:t>, 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oto"/>
              </a:rPr>
              <a:t>ST</a:t>
            </a:r>
            <a:r>
              <a:rPr lang="ko-KR" altLang="en-US" sz="1600" b="0" i="0" dirty="0">
                <a:solidFill>
                  <a:srgbClr val="000000"/>
                </a:solidFill>
                <a:effectLst/>
                <a:latin typeface="noto"/>
              </a:rPr>
              <a:t>는 사용자가 기본 사양을 입력하면 바로 데모 보드를 제안하는 새로운 시스템을 도입하여 개발자가 구축하려는 솔루션과 유사한 솔루션을 보다 빠르게 찾아 볼 수 있게 도움을 드리고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oto"/>
              </a:rPr>
              <a:t>, </a:t>
            </a:r>
            <a:r>
              <a:rPr lang="en-US" altLang="ko-KR" sz="1600" b="0" i="0" dirty="0" err="1">
                <a:solidFill>
                  <a:srgbClr val="000000"/>
                </a:solidFill>
                <a:effectLst/>
                <a:latin typeface="noto"/>
              </a:rPr>
              <a:t>eDesignSuite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oto"/>
              </a:rPr>
              <a:t> </a:t>
            </a:r>
            <a:r>
              <a:rPr lang="ko-KR" altLang="en-US" sz="1600" b="0" i="0" dirty="0">
                <a:solidFill>
                  <a:srgbClr val="000000"/>
                </a:solidFill>
                <a:effectLst/>
                <a:latin typeface="noto"/>
              </a:rPr>
              <a:t>의 실용성을 높이고 설계 작업을 더욱 빠르게 할 수 있습니다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oto"/>
              </a:rPr>
              <a:t>. </a:t>
            </a:r>
            <a:r>
              <a:rPr lang="ko-KR" altLang="en-US" sz="1600" b="0" i="0" dirty="0">
                <a:solidFill>
                  <a:srgbClr val="000000"/>
                </a:solidFill>
                <a:effectLst/>
                <a:latin typeface="noto"/>
              </a:rPr>
              <a:t>새로운 매칭 보드 기능 덕분에 엔지니어는 기존 레이아웃을 보다 빠르게 확인하고 개발 보드를 주문하여 사용자의 설계를 미리 테스트할 수 있습니다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  <a:endParaRPr lang="en-US" altLang="ko-KR" sz="1600" dirty="0"/>
          </a:p>
          <a:p>
            <a:endParaRPr lang="en-US" sz="1600" dirty="0">
              <a:latin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z="1600" smtClean="0">
                <a:latin typeface="Arial" panose="020B0604020202020204" pitchFamily="34" charset="0"/>
              </a:rPr>
              <a:t>15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5487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다음은 </a:t>
            </a:r>
            <a:r>
              <a:rPr lang="en-GB" altLang="ko-KR" dirty="0"/>
              <a:t>Online Simulation </a:t>
            </a:r>
            <a:r>
              <a:rPr lang="ko-KR" altLang="en-US" dirty="0"/>
              <a:t>기능입니다</a:t>
            </a:r>
            <a:r>
              <a:rPr lang="en-GB" altLang="ko-KR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4185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최근 </a:t>
            </a:r>
            <a:r>
              <a:rPr lang="en-US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eDesignSuite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환경에 추가된 </a:t>
            </a:r>
            <a:r>
              <a:rPr lang="en-US" dirty="0"/>
              <a:t>Online simulations</a:t>
            </a:r>
            <a:r>
              <a:rPr lang="ko-KR" altLang="en-US" dirty="0"/>
              <a:t>는</a:t>
            </a:r>
            <a:r>
              <a:rPr lang="en-US" dirty="0"/>
              <a:t>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SMPS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컨버터 프로젝트를 웹 상에서 미리 시뮬레이션 할 수 있습니다</a:t>
            </a:r>
            <a:r>
              <a:rPr lang="en-GB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defTabSz="966612">
              <a:defRPr/>
            </a:pPr>
            <a:endParaRPr lang="en-US" altLang="ko-K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defTabSz="966612">
              <a:defRPr/>
            </a:pP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기능은 </a:t>
            </a:r>
            <a:r>
              <a:rPr lang="en-US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eDesignSuite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설계한 회로를 </a:t>
            </a:r>
            <a:r>
              <a:rPr lang="en-US" dirty="0">
                <a:solidFill>
                  <a:schemeClr val="accent1"/>
                </a:solidFill>
              </a:rPr>
              <a:t>Start-up, Load Step, Steady State, </a:t>
            </a:r>
            <a:r>
              <a:rPr lang="ko-KR" altLang="en-US" dirty="0">
                <a:solidFill>
                  <a:schemeClr val="accent1"/>
                </a:solidFill>
              </a:rPr>
              <a:t>그리고</a:t>
            </a:r>
            <a:r>
              <a:rPr lang="en-US" dirty="0">
                <a:solidFill>
                  <a:schemeClr val="accent1"/>
                </a:solidFill>
              </a:rPr>
              <a:t> Line Transient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네 가지 조건에서 확인할 수 있습니다</a:t>
            </a:r>
            <a:r>
              <a:rPr lang="en-GB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en-US" sz="1600" dirty="0">
              <a:latin typeface="Arial" panose="020B0604020202020204" pitchFamily="34" charset="0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440946-B3FE-4062-9BAE-4125F5E6CB49}" type="slidenum">
              <a:rPr lang="en-US" sz="1600" smtClean="0">
                <a:latin typeface="Arial" panose="020B0604020202020204" pitchFamily="34" charset="0"/>
              </a:rPr>
              <a:t>17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4609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보이는 화면처럼 네 가지 조건을 </a:t>
            </a:r>
            <a:r>
              <a:rPr lang="en-US"/>
              <a:t>Online simulation</a:t>
            </a:r>
            <a:r>
              <a:rPr lang="ko-KR" altLang="en-US"/>
              <a:t>을 돌려 보고</a:t>
            </a:r>
            <a:r>
              <a:rPr lang="en-GB" altLang="ko-KR"/>
              <a:t>, </a:t>
            </a:r>
            <a:r>
              <a:rPr lang="ko-KR" altLang="en-US"/>
              <a:t>결과 파형을 확인 할 수 있습니다</a:t>
            </a:r>
            <a:r>
              <a:rPr lang="en-GB" altLang="ko-KR"/>
              <a:t>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9240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600" dirty="0" err="1"/>
              <a:t>eDSIM</a:t>
            </a:r>
            <a:r>
              <a:rPr lang="ko-KR" altLang="en-US" sz="1600" dirty="0"/>
              <a:t>은 </a:t>
            </a:r>
            <a:r>
              <a:rPr lang="en-US" altLang="ko-KR" sz="1600" dirty="0"/>
              <a:t>SMPS </a:t>
            </a:r>
            <a:r>
              <a:rPr lang="ko-KR" altLang="en-US" sz="1600" dirty="0"/>
              <a:t>및 아날로그 </a:t>
            </a:r>
            <a:r>
              <a:rPr lang="en-US" altLang="ko-KR" sz="1600" dirty="0"/>
              <a:t>IC</a:t>
            </a:r>
            <a:r>
              <a:rPr lang="ko-KR" altLang="en-US" sz="1600" dirty="0"/>
              <a:t>를 위한 빠르고 강력한 시뮬레이션 도구입니다</a:t>
            </a:r>
            <a:r>
              <a:rPr lang="en-US" altLang="ko-KR" sz="1600" dirty="0"/>
              <a:t>. </a:t>
            </a:r>
          </a:p>
          <a:p>
            <a:endParaRPr lang="en-US" altLang="ko-KR" sz="1600" dirty="0"/>
          </a:p>
          <a:p>
            <a:r>
              <a:rPr lang="en-US" altLang="ko-KR" sz="1600" dirty="0" err="1"/>
              <a:t>eDSIM</a:t>
            </a:r>
            <a:r>
              <a:rPr lang="ko-KR" altLang="en-US" sz="1600" dirty="0"/>
              <a:t>은 </a:t>
            </a:r>
            <a:r>
              <a:rPr lang="en-US" altLang="ko-KR" sz="1600" dirty="0"/>
              <a:t>ST </a:t>
            </a:r>
            <a:r>
              <a:rPr lang="ko-KR" altLang="en-US" sz="1600" dirty="0"/>
              <a:t>제품 사용에 특화된 </a:t>
            </a:r>
            <a:r>
              <a:rPr lang="en-US" altLang="ko-KR" sz="1600" dirty="0"/>
              <a:t>SIMPLIS/</a:t>
            </a:r>
            <a:r>
              <a:rPr lang="en-US" altLang="ko-KR" sz="1600" dirty="0" err="1"/>
              <a:t>SIMetrix</a:t>
            </a:r>
            <a:r>
              <a:rPr lang="en-US" altLang="ko-KR" sz="1600" dirty="0"/>
              <a:t> </a:t>
            </a:r>
            <a:r>
              <a:rPr lang="ko-KR" altLang="en-US" sz="1600" dirty="0"/>
              <a:t>시뮬레이터의 </a:t>
            </a:r>
            <a:r>
              <a:rPr lang="en-GB" altLang="ko-KR" sz="1600" dirty="0"/>
              <a:t>ST</a:t>
            </a:r>
            <a:r>
              <a:rPr lang="ko-KR" altLang="en-US" sz="1600" dirty="0"/>
              <a:t> 버전이라고 보시면 됩니다</a:t>
            </a:r>
            <a:r>
              <a:rPr lang="en-US" altLang="ko-KR" sz="1600" dirty="0"/>
              <a:t>.</a:t>
            </a:r>
          </a:p>
          <a:p>
            <a:endParaRPr lang="en-US" altLang="ko-KR" sz="1600" dirty="0"/>
          </a:p>
          <a:p>
            <a:r>
              <a:rPr lang="ko-KR" altLang="en-US" sz="1600" dirty="0"/>
              <a:t>저희가 예시로 사용할 </a:t>
            </a:r>
            <a:r>
              <a:rPr lang="en-US" altLang="ko-KR" sz="1600" dirty="0" err="1"/>
              <a:t>Simplis</a:t>
            </a:r>
            <a:r>
              <a:rPr lang="en-US" altLang="ko-KR" sz="1600" dirty="0"/>
              <a:t> </a:t>
            </a:r>
            <a:r>
              <a:rPr lang="ko-KR" altLang="en-US" sz="1600" dirty="0"/>
              <a:t>시뮬레이터는 스위치 모드 전원 공급에 대한 정확도가 높고 수렴 속도가 빨라서 </a:t>
            </a:r>
            <a:r>
              <a:rPr lang="en-US" altLang="ko-KR" sz="1600" dirty="0"/>
              <a:t>SMPS </a:t>
            </a:r>
            <a:r>
              <a:rPr lang="ko-KR" altLang="en-US" sz="1600" dirty="0"/>
              <a:t>회로 시뮬레이션 시 기존 아날로그 시뮬레이터보다 </a:t>
            </a:r>
            <a:r>
              <a:rPr lang="en-US" altLang="ko-KR" sz="1600" dirty="0"/>
              <a:t>10~50</a:t>
            </a:r>
            <a:r>
              <a:rPr lang="ko-KR" altLang="en-US" sz="1600" dirty="0"/>
              <a:t>배 빠른 시뮬레이션이 가능한 것이 특징입니다</a:t>
            </a:r>
            <a:r>
              <a:rPr lang="en-US" altLang="ko-KR" sz="1600" dirty="0"/>
              <a:t>.</a:t>
            </a:r>
          </a:p>
          <a:p>
            <a:endParaRPr lang="en-US" altLang="ko-KR" sz="1600" dirty="0"/>
          </a:p>
          <a:p>
            <a:r>
              <a:rPr lang="ko-KR" altLang="en-US" sz="1600" dirty="0"/>
              <a:t>반면에 다른 시뮬레이터들은 미분방정식을 기반으로 하며</a:t>
            </a:r>
            <a:r>
              <a:rPr lang="en-US" altLang="ko-KR" sz="1600" dirty="0"/>
              <a:t>, </a:t>
            </a:r>
            <a:r>
              <a:rPr lang="ko-KR" altLang="en-US" sz="1600" dirty="0"/>
              <a:t>주파수가 증가하거나 회로에 트랜지스터가 존재하는 경우 시뮬레이션 시간이 매우 길다는 단점이 입니다</a:t>
            </a:r>
            <a:r>
              <a:rPr lang="en-US" altLang="ko-KR" sz="1600" dirty="0"/>
              <a:t>.</a:t>
            </a:r>
          </a:p>
          <a:p>
            <a:endParaRPr lang="en-US" altLang="ko-KR" sz="1600" dirty="0"/>
          </a:p>
          <a:p>
            <a:r>
              <a:rPr lang="ko-KR" altLang="en-US" sz="1600" dirty="0"/>
              <a:t>반면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Simetrix</a:t>
            </a:r>
            <a:r>
              <a:rPr lang="ko-KR" altLang="en-US" sz="1600" dirty="0"/>
              <a:t>는 기존 </a:t>
            </a:r>
            <a:r>
              <a:rPr lang="en-US" altLang="ko-KR" sz="1600" dirty="0"/>
              <a:t>SPICE </a:t>
            </a:r>
            <a:r>
              <a:rPr lang="ko-KR" altLang="en-US" sz="1600" dirty="0"/>
              <a:t>호환 </a:t>
            </a:r>
            <a:r>
              <a:rPr lang="en-US" altLang="ko-KR" sz="1600" dirty="0"/>
              <a:t>Tool </a:t>
            </a:r>
            <a:r>
              <a:rPr lang="ko-KR" altLang="en-US" sz="1600" dirty="0"/>
              <a:t>대비 약 </a:t>
            </a:r>
            <a:r>
              <a:rPr lang="en-US" altLang="ko-KR" sz="1600" dirty="0"/>
              <a:t>2~3</a:t>
            </a:r>
            <a:r>
              <a:rPr lang="ko-KR" altLang="en-US" sz="1600" dirty="0"/>
              <a:t>배 빠른 속도와 </a:t>
            </a:r>
            <a:r>
              <a:rPr lang="en-US" altLang="ko-KR" sz="1600" dirty="0"/>
              <a:t>Convergence </a:t>
            </a:r>
            <a:r>
              <a:rPr lang="ko-KR" altLang="en-US" sz="1600" dirty="0"/>
              <a:t>에러에 강하다는 장점이 있습니다</a:t>
            </a:r>
            <a:r>
              <a:rPr lang="en-US" altLang="ko-KR" sz="16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440946-B3FE-4062-9BAE-4125F5E6CB49}" type="slidenum">
              <a:rPr lang="en-US" sz="1600" smtClean="0">
                <a:latin typeface="Arial" panose="020B0604020202020204" pitchFamily="34" charset="0"/>
              </a:rPr>
              <a:t>20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871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오늘 발표에서 소개해드릴 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Agenda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는 다음과 같습니다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.</a:t>
            </a:r>
          </a:p>
          <a:p>
            <a:pPr algn="l"/>
            <a:r>
              <a:rPr lang="en-US" altLang="ko-KR" b="0" i="0">
                <a:solidFill>
                  <a:srgbClr val="000000"/>
                </a:solidFill>
                <a:effectLst/>
                <a:latin typeface="Open_Sans"/>
              </a:rPr>
              <a:t> </a:t>
            </a:r>
          </a:p>
          <a:p>
            <a:pPr algn="l"/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가장 먼저 </a:t>
            </a:r>
            <a:r>
              <a:rPr kumimoji="0" lang="it-IT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</a:t>
            </a:r>
            <a:r>
              <a:rPr kumimoji="0" lang="en-US" b="0" i="0" u="none" strike="noStrike" kern="120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DesignSuite</a:t>
            </a:r>
            <a:r>
              <a:rPr kumimoji="0" lang="ko-KR" altLang="en-US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가 무엇인지 설명 드리겠습니다</a:t>
            </a:r>
            <a:r>
              <a:rPr kumimoji="0" lang="en-GB" altLang="ko-KR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algn="l"/>
            <a:endParaRPr lang="en-GB" altLang="ko-KR" b="0" i="0">
              <a:solidFill>
                <a:srgbClr val="000000"/>
              </a:solidFill>
              <a:effectLst/>
              <a:latin typeface="Open_Sans"/>
            </a:endParaRPr>
          </a:p>
          <a:p>
            <a:pPr algn="l"/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두번째는 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Power Management Design </a:t>
            </a:r>
            <a:r>
              <a:rPr lang="en-GB" altLang="ko-KR" b="0" i="0" err="1">
                <a:solidFill>
                  <a:srgbClr val="000000"/>
                </a:solidFill>
                <a:effectLst/>
                <a:latin typeface="Open_Sans"/>
              </a:rPr>
              <a:t>Center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입니다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. 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다양한 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Power Application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을 미리 설계하고 시뮬레이션 하는 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Tool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입니다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.</a:t>
            </a:r>
          </a:p>
          <a:p>
            <a:pPr algn="l"/>
            <a:endParaRPr lang="en-GB" altLang="ko-KR" b="0" i="0">
              <a:solidFill>
                <a:srgbClr val="000000"/>
              </a:solidFill>
              <a:effectLst/>
              <a:latin typeface="Open_Sans"/>
            </a:endParaRPr>
          </a:p>
          <a:p>
            <a:pPr algn="l"/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세번째는 </a:t>
            </a:r>
            <a:r>
              <a:rPr kumimoji="0" lang="it-IT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</a:t>
            </a:r>
            <a:r>
              <a:rPr kumimoji="0" lang="en-US" b="0" i="0" u="none" strike="noStrike" kern="120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DesignSuite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새롭게 추가된 기능들입니다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. Power Management Design </a:t>
            </a:r>
            <a:r>
              <a:rPr lang="en-GB" altLang="ko-KR" b="0" i="0" err="1">
                <a:solidFill>
                  <a:srgbClr val="000000"/>
                </a:solidFill>
                <a:effectLst/>
                <a:latin typeface="Open_Sans"/>
              </a:rPr>
              <a:t>Center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에서 새로운 기능들이 추가되어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, 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고객 여러분께서 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ST 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제품을 빠르게 개발에 응용하실 수 있도록 했습니다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.</a:t>
            </a:r>
          </a:p>
          <a:p>
            <a:pPr algn="l"/>
            <a:endParaRPr lang="en-GB" altLang="ko-KR" b="0" i="0">
              <a:solidFill>
                <a:srgbClr val="000000"/>
              </a:solidFill>
              <a:effectLst/>
              <a:latin typeface="Open_Sans"/>
            </a:endParaRPr>
          </a:p>
          <a:p>
            <a:pPr algn="l"/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네번째는 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Digital Power Workbench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입니다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.  STM32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를 이용해서 다양한 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Topology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의 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High Power Solution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을 만들 수 있습니다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.</a:t>
            </a:r>
          </a:p>
          <a:p>
            <a:pPr algn="l"/>
            <a:endParaRPr lang="en-GB" altLang="ko-KR" b="0" i="0">
              <a:solidFill>
                <a:srgbClr val="000000"/>
              </a:solidFill>
              <a:effectLst/>
              <a:latin typeface="Open_Sans"/>
            </a:endParaRPr>
          </a:p>
          <a:p>
            <a:pPr algn="l"/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마지막은 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Thermal Simulation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입니다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. </a:t>
            </a:r>
            <a:r>
              <a:rPr lang="ko-KR" altLang="en-US" b="0" i="0">
                <a:solidFill>
                  <a:srgbClr val="000000"/>
                </a:solidFill>
                <a:effectLst/>
                <a:latin typeface="Open_Sans"/>
              </a:rPr>
              <a:t>제품의 발열과 손실을 미리 확인할 수 있습니다</a:t>
            </a:r>
            <a:r>
              <a:rPr lang="en-GB" altLang="ko-KR" b="0" i="0">
                <a:solidFill>
                  <a:srgbClr val="000000"/>
                </a:solidFill>
                <a:effectLst/>
                <a:latin typeface="Open_Sans"/>
              </a:rPr>
              <a:t>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58E59B-3326-4FD4-8806-9EAC0DB7D6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949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이제부터는 </a:t>
            </a:r>
            <a:r>
              <a:rPr lang="en-US" altLang="ko-KR" sz="1600" b="0" i="0" err="1">
                <a:solidFill>
                  <a:srgbClr val="000000"/>
                </a:solidFill>
                <a:effectLst/>
                <a:latin typeface="noto"/>
              </a:rPr>
              <a:t>eDesignSuite</a:t>
            </a: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의 회로를 </a:t>
            </a:r>
            <a:r>
              <a:rPr lang="en-US" altLang="ko-KR" sz="1600" b="0" i="0" err="1">
                <a:solidFill>
                  <a:srgbClr val="000000"/>
                </a:solidFill>
                <a:effectLst/>
                <a:latin typeface="noto"/>
              </a:rPr>
              <a:t>eDSim</a:t>
            </a: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에서 바로 구성해서 시뮬레이션 하는 방법에 대해 </a:t>
            </a:r>
            <a:r>
              <a:rPr lang="ko-KR" altLang="en-US" sz="1600" b="0" i="0" err="1">
                <a:solidFill>
                  <a:srgbClr val="000000"/>
                </a:solidFill>
                <a:effectLst/>
                <a:latin typeface="noto"/>
              </a:rPr>
              <a:t>설명드리겠습니다</a:t>
            </a:r>
            <a:r>
              <a:rPr lang="en-US" altLang="ko-KR" sz="1600" b="0" i="0">
                <a:solidFill>
                  <a:srgbClr val="000000"/>
                </a:solidFill>
                <a:effectLst/>
                <a:latin typeface="noto"/>
              </a:rPr>
              <a:t>. </a:t>
            </a: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도구 모음에서 </a:t>
            </a:r>
            <a:r>
              <a:rPr lang="en-US" altLang="ko-KR" sz="1600" b="0" i="0">
                <a:solidFill>
                  <a:srgbClr val="000000"/>
                </a:solidFill>
                <a:effectLst/>
                <a:latin typeface="noto"/>
              </a:rPr>
              <a:t>Export to </a:t>
            </a:r>
            <a:r>
              <a:rPr lang="en-US" altLang="ko-KR" sz="1600" b="0" i="0" err="1">
                <a:solidFill>
                  <a:srgbClr val="000000"/>
                </a:solidFill>
                <a:effectLst/>
                <a:latin typeface="noto"/>
              </a:rPr>
              <a:t>eDSIM</a:t>
            </a: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을 클릭합니다</a:t>
            </a:r>
            <a:r>
              <a:rPr lang="en-US" altLang="ko-KR" sz="1600" b="0" i="0">
                <a:solidFill>
                  <a:srgbClr val="000000"/>
                </a:solidFill>
                <a:effectLst/>
                <a:latin typeface="noto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600" b="0" i="0">
              <a:solidFill>
                <a:srgbClr val="000000"/>
              </a:solidFill>
              <a:effectLst/>
              <a:latin typeface="n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팝업 창을 통해 </a:t>
            </a:r>
            <a:r>
              <a:rPr lang="en-US" altLang="ko-KR" sz="1600" b="0" i="0" err="1">
                <a:solidFill>
                  <a:srgbClr val="000000"/>
                </a:solidFill>
                <a:effectLst/>
                <a:latin typeface="noto"/>
              </a:rPr>
              <a:t>eDSIM</a:t>
            </a:r>
            <a:r>
              <a:rPr lang="en-US" altLang="ko-KR" sz="1600" b="0" i="0">
                <a:solidFill>
                  <a:srgbClr val="000000"/>
                </a:solidFill>
                <a:effectLst/>
                <a:latin typeface="noto"/>
              </a:rPr>
              <a:t> </a:t>
            </a: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프로젝트를 내보낼 수 있습니다</a:t>
            </a:r>
            <a:r>
              <a:rPr lang="en-US" altLang="ko-KR" sz="1600" b="0" i="0">
                <a:solidFill>
                  <a:srgbClr val="000000"/>
                </a:solidFill>
                <a:effectLst/>
                <a:latin typeface="noto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600" b="0" i="0">
              <a:solidFill>
                <a:srgbClr val="000000"/>
              </a:solidFill>
              <a:effectLst/>
              <a:latin typeface="n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아직 </a:t>
            </a:r>
            <a:r>
              <a:rPr lang="en-US" altLang="ko-KR" sz="1600" b="0" i="0" err="1">
                <a:solidFill>
                  <a:srgbClr val="000000"/>
                </a:solidFill>
                <a:effectLst/>
                <a:latin typeface="noto"/>
              </a:rPr>
              <a:t>eDSim</a:t>
            </a:r>
            <a:r>
              <a:rPr lang="en-US" altLang="ko-KR" sz="1600" b="0" i="0">
                <a:solidFill>
                  <a:srgbClr val="000000"/>
                </a:solidFill>
                <a:effectLst/>
                <a:latin typeface="noto"/>
              </a:rPr>
              <a:t> </a:t>
            </a: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설치를 하지 않으셨다면</a:t>
            </a:r>
            <a:r>
              <a:rPr lang="en-US" altLang="ko-KR" sz="1600" b="0" i="0">
                <a:solidFill>
                  <a:srgbClr val="000000"/>
                </a:solidFill>
                <a:effectLst/>
                <a:latin typeface="noto"/>
              </a:rPr>
              <a:t>, ST </a:t>
            </a: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공식 홈페이지에 검색하셔서 설치가 가능합니다</a:t>
            </a:r>
            <a:r>
              <a:rPr lang="en-US" altLang="ko-KR" sz="1600" b="0" i="0">
                <a:solidFill>
                  <a:srgbClr val="000000"/>
                </a:solidFill>
                <a:effectLst/>
                <a:latin typeface="noto"/>
              </a:rPr>
              <a:t>.</a:t>
            </a:r>
          </a:p>
          <a:p>
            <a:endParaRPr lang="en-US" sz="160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z="1600" smtClean="0">
                <a:latin typeface="Arial" panose="020B0604020202020204" pitchFamily="34" charset="0"/>
              </a:rPr>
              <a:t>21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9907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600">
                <a:solidFill>
                  <a:schemeClr val="accent1"/>
                </a:solidFill>
              </a:rPr>
              <a:t>eDesign Suite</a:t>
            </a:r>
            <a:r>
              <a:rPr lang="ko-KR" altLang="en-US" sz="1600">
                <a:solidFill>
                  <a:schemeClr val="accent1"/>
                </a:solidFill>
              </a:rPr>
              <a:t>에서 다운로드한 </a:t>
            </a:r>
            <a:r>
              <a:rPr lang="en-US" altLang="ko-KR" sz="1600">
                <a:solidFill>
                  <a:schemeClr val="accent1"/>
                </a:solidFill>
              </a:rPr>
              <a:t>zip </a:t>
            </a:r>
            <a:r>
              <a:rPr lang="ko-KR" altLang="en-US" sz="1600">
                <a:solidFill>
                  <a:schemeClr val="accent1"/>
                </a:solidFill>
              </a:rPr>
              <a:t>파일 안에 있는 </a:t>
            </a:r>
            <a:r>
              <a:rPr lang="en-US" altLang="ko-KR" sz="1600">
                <a:solidFill>
                  <a:schemeClr val="accent1"/>
                </a:solidFill>
              </a:rPr>
              <a:t>.bat </a:t>
            </a:r>
            <a:r>
              <a:rPr lang="ko-KR" altLang="en-US" sz="1600">
                <a:solidFill>
                  <a:schemeClr val="accent1"/>
                </a:solidFill>
              </a:rPr>
              <a:t>파일을 실행합니다</a:t>
            </a:r>
            <a:r>
              <a:rPr lang="en-US" altLang="ko-KR" sz="1600">
                <a:solidFill>
                  <a:schemeClr val="accent1"/>
                </a:solidFill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600">
              <a:solidFill>
                <a:schemeClr val="accent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>
                <a:solidFill>
                  <a:schemeClr val="accent1"/>
                </a:solidFill>
              </a:rPr>
              <a:t>보시는 것과 같이 </a:t>
            </a:r>
            <a:r>
              <a:rPr lang="en-US" altLang="ko-KR" sz="1600" err="1">
                <a:solidFill>
                  <a:schemeClr val="accent1"/>
                </a:solidFill>
              </a:rPr>
              <a:t>eDesignSuite</a:t>
            </a:r>
            <a:r>
              <a:rPr lang="ko-KR" altLang="en-US" sz="1600">
                <a:solidFill>
                  <a:schemeClr val="accent1"/>
                </a:solidFill>
              </a:rPr>
              <a:t>에서의 회로를 재현한 </a:t>
            </a:r>
            <a:r>
              <a:rPr lang="en-US" altLang="ko-KR" sz="1600" err="1">
                <a:solidFill>
                  <a:schemeClr val="accent1"/>
                </a:solidFill>
              </a:rPr>
              <a:t>eDSim</a:t>
            </a:r>
            <a:r>
              <a:rPr lang="en-US" altLang="ko-KR" sz="1600">
                <a:solidFill>
                  <a:schemeClr val="accent1"/>
                </a:solidFill>
              </a:rPr>
              <a:t> </a:t>
            </a:r>
            <a:r>
              <a:rPr lang="ko-KR" altLang="en-US" sz="1600">
                <a:solidFill>
                  <a:schemeClr val="accent1"/>
                </a:solidFill>
              </a:rPr>
              <a:t>프로젝트의 시뮬레이션을 시작할 수 있습니다</a:t>
            </a:r>
            <a:r>
              <a:rPr lang="en-US" altLang="ko-KR" sz="1600">
                <a:solidFill>
                  <a:schemeClr val="accent1"/>
                </a:solidFill>
              </a:rPr>
              <a:t>. </a:t>
            </a:r>
            <a:r>
              <a:rPr lang="ko-KR" altLang="en-US" sz="1600">
                <a:solidFill>
                  <a:schemeClr val="accent1"/>
                </a:solidFill>
              </a:rPr>
              <a:t>회로를 수정한 이후에도 시뮬레이션을 다시 실행하고 그에 따른 결과 변화를 바로 확인 가능합니다</a:t>
            </a:r>
            <a:r>
              <a:rPr lang="en-US" altLang="ko-KR" sz="1600">
                <a:solidFill>
                  <a:schemeClr val="accent1"/>
                </a:solidFill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600">
              <a:solidFill>
                <a:schemeClr val="accent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600" err="1">
                <a:solidFill>
                  <a:schemeClr val="accent1"/>
                </a:solidFill>
              </a:rPr>
              <a:t>eDSim</a:t>
            </a:r>
            <a:r>
              <a:rPr lang="ko-KR" altLang="en-US" sz="1600">
                <a:solidFill>
                  <a:schemeClr val="accent1"/>
                </a:solidFill>
              </a:rPr>
              <a:t>을 통해서는 </a:t>
            </a:r>
            <a:r>
              <a:rPr lang="en-US" altLang="ko-KR" sz="1600" err="1">
                <a:solidFill>
                  <a:schemeClr val="accent1"/>
                </a:solidFill>
              </a:rPr>
              <a:t>eDesignSuite</a:t>
            </a:r>
            <a:r>
              <a:rPr lang="ko-KR" altLang="en-US" sz="1600">
                <a:solidFill>
                  <a:schemeClr val="accent1"/>
                </a:solidFill>
              </a:rPr>
              <a:t>에서 볼 수 없었던 동작 초기 </a:t>
            </a:r>
            <a:r>
              <a:rPr lang="en-US" altLang="ko-KR" sz="1600">
                <a:solidFill>
                  <a:schemeClr val="accent1"/>
                </a:solidFill>
              </a:rPr>
              <a:t>Transient </a:t>
            </a:r>
            <a:r>
              <a:rPr lang="ko-KR" altLang="en-US" sz="1600">
                <a:solidFill>
                  <a:schemeClr val="accent1"/>
                </a:solidFill>
              </a:rPr>
              <a:t>구간에서의 </a:t>
            </a:r>
            <a:r>
              <a:rPr lang="ko-KR" altLang="en-US" sz="1600" err="1">
                <a:solidFill>
                  <a:schemeClr val="accent1"/>
                </a:solidFill>
              </a:rPr>
              <a:t>스위칭</a:t>
            </a:r>
            <a:r>
              <a:rPr lang="ko-KR" altLang="en-US" sz="1600">
                <a:solidFill>
                  <a:schemeClr val="accent1"/>
                </a:solidFill>
              </a:rPr>
              <a:t> 파형도 확인이 가능합니다</a:t>
            </a:r>
            <a:r>
              <a:rPr lang="en-US" altLang="ko-KR" sz="1600">
                <a:solidFill>
                  <a:schemeClr val="accent1"/>
                </a:solidFill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600">
              <a:solidFill>
                <a:schemeClr val="accent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>
                <a:solidFill>
                  <a:schemeClr val="accent1"/>
                </a:solidFill>
              </a:rPr>
              <a:t>또한 회로 수정을 통해 </a:t>
            </a:r>
            <a:r>
              <a:rPr lang="en-US" altLang="ko-KR" sz="1600">
                <a:solidFill>
                  <a:schemeClr val="accent1"/>
                </a:solidFill>
              </a:rPr>
              <a:t>OCP</a:t>
            </a:r>
            <a:r>
              <a:rPr lang="ko-KR" altLang="en-US" sz="1600">
                <a:solidFill>
                  <a:schemeClr val="accent1"/>
                </a:solidFill>
              </a:rPr>
              <a:t>조건이나 </a:t>
            </a:r>
            <a:r>
              <a:rPr lang="en-US" altLang="ko-KR" sz="1600">
                <a:solidFill>
                  <a:schemeClr val="accent1"/>
                </a:solidFill>
              </a:rPr>
              <a:t>Load Transient </a:t>
            </a:r>
            <a:r>
              <a:rPr lang="ko-KR" altLang="en-US" sz="1600">
                <a:solidFill>
                  <a:schemeClr val="accent1"/>
                </a:solidFill>
              </a:rPr>
              <a:t>조건을 만들어서 그에 따른 파형도 확인이 가능합니다</a:t>
            </a:r>
            <a:r>
              <a:rPr lang="en-US" altLang="ko-KR" sz="1600">
                <a:solidFill>
                  <a:schemeClr val="accent1"/>
                </a:solidFill>
              </a:rPr>
              <a:t>.</a:t>
            </a:r>
          </a:p>
          <a:p>
            <a:endParaRPr lang="en-US" sz="160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z="1600" smtClean="0">
                <a:latin typeface="Arial" panose="020B0604020202020204" pitchFamily="34" charset="0"/>
              </a:rPr>
              <a:t>22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3742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err="1"/>
              <a:t>eDSim</a:t>
            </a:r>
            <a:r>
              <a:rPr lang="ko-KR" altLang="en-US" sz="1600"/>
              <a:t>에서는 </a:t>
            </a:r>
            <a:r>
              <a:rPr lang="en-GB" altLang="ko-KR" sz="1600"/>
              <a:t>Bode, Burst, Line Transient, Load Transient, OCP/OVP, Start-Up </a:t>
            </a:r>
            <a:r>
              <a:rPr lang="ko-KR" altLang="en-US" sz="1600"/>
              <a:t>그리고 여러 가지 응용회로를 직접 시뮬레이션 할 수 있습니다</a:t>
            </a:r>
            <a:r>
              <a:rPr lang="en-GB" altLang="ko-KR" sz="1600"/>
              <a:t>.</a:t>
            </a:r>
            <a:endParaRPr lang="en-US" sz="1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40946-B3FE-4062-9BAE-4125F5E6CB49}" type="slidenum">
              <a:rPr lang="en-US" sz="1600" smtClean="0"/>
              <a:t>23</a:t>
            </a:fld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3663482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eDesignSuite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시뮬레이션이 완성된 회로도를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Altium, </a:t>
            </a:r>
            <a:r>
              <a:rPr lang="en-GB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Orcad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Eagle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등과 같은 </a:t>
            </a:r>
            <a:r>
              <a:rPr lang="en-GB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ECAD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</a:t>
            </a:r>
            <a:r>
              <a:rPr lang="en-GB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Export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할 수 있습니다</a:t>
            </a:r>
            <a:r>
              <a:rPr lang="en-GB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이렇게 하면 설계자가 </a:t>
            </a:r>
            <a:r>
              <a:rPr lang="en-GB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eDesignSuite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설계한 회로를 다시 </a:t>
            </a:r>
            <a:r>
              <a:rPr lang="en-GB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설계할 수고를 덜 수 있습니다</a:t>
            </a:r>
            <a:r>
              <a:rPr lang="en-GB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z="1600" smtClean="0">
                <a:latin typeface="Arial" panose="020B0604020202020204" pitchFamily="34" charset="0"/>
              </a:rPr>
              <a:t>25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3645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 err="1"/>
              <a:t>열어보시면</a:t>
            </a:r>
            <a:r>
              <a:rPr lang="ko-KR" altLang="en-US" sz="1600"/>
              <a:t> </a:t>
            </a:r>
            <a:r>
              <a:rPr lang="en-US" altLang="ko-KR" sz="1600" err="1"/>
              <a:t>eDesignSuite</a:t>
            </a:r>
            <a:r>
              <a:rPr lang="ko-KR" altLang="en-US" sz="1600"/>
              <a:t>에서 추천된 주변 </a:t>
            </a:r>
            <a:r>
              <a:rPr lang="ko-KR" altLang="en-US" sz="1600" err="1"/>
              <a:t>소자값이</a:t>
            </a:r>
            <a:r>
              <a:rPr lang="ko-KR" altLang="en-US" sz="1600"/>
              <a:t> 그대로 </a:t>
            </a:r>
            <a:r>
              <a:rPr lang="en-US" altLang="ko-KR" sz="1600"/>
              <a:t>Export</a:t>
            </a:r>
            <a:r>
              <a:rPr lang="ko-KR" altLang="en-US" sz="1600"/>
              <a:t>된 것을 </a:t>
            </a:r>
            <a:r>
              <a:rPr lang="en-US" altLang="ko-KR" sz="1600" err="1"/>
              <a:t>Orcad</a:t>
            </a:r>
            <a:r>
              <a:rPr lang="en-US" altLang="ko-KR" sz="1600"/>
              <a:t> </a:t>
            </a:r>
            <a:r>
              <a:rPr lang="ko-KR" altLang="en-US" sz="1600"/>
              <a:t>회로에서 보실 수 있습니다</a:t>
            </a:r>
            <a:r>
              <a:rPr lang="en-US" altLang="ko-KR" sz="1600"/>
              <a:t>.</a:t>
            </a:r>
            <a:r>
              <a:rPr lang="ko-KR" altLang="en-US" sz="1600"/>
              <a:t> </a:t>
            </a:r>
            <a:endParaRPr lang="it-IT" sz="1600">
              <a:latin typeface="Arial" panose="020B0604020202020204" pitchFamily="34" charset="0"/>
            </a:endParaRPr>
          </a:p>
          <a:p>
            <a:endParaRPr lang="en-US" sz="160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z="1600" smtClean="0">
                <a:latin typeface="Arial" panose="020B0604020202020204" pitchFamily="34" charset="0"/>
              </a:rPr>
              <a:t>26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1146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1600" b="0" i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다른 기능들과 마찬가지로 </a:t>
            </a:r>
            <a:r>
              <a:rPr lang="en-GB" altLang="ko-KR" sz="1600" b="0" i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eDesignSuite</a:t>
            </a:r>
            <a:r>
              <a:rPr lang="ko-KR" altLang="en-US" sz="1600" b="0" i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의 웹페이지에서 </a:t>
            </a:r>
            <a:r>
              <a:rPr lang="en-US" altLang="ko-KR" sz="1600" b="0" i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Power Tree Designer </a:t>
            </a:r>
            <a:r>
              <a:rPr lang="ko-KR" altLang="en-US" sz="1600" b="0" i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역시 쉽게 실행할 수 있습니다</a:t>
            </a:r>
            <a:r>
              <a:rPr lang="en-US" altLang="ko-KR" sz="1600" b="0" i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1600" b="0" i="0">
              <a:solidFill>
                <a:srgbClr val="4D4D4D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600" b="0" i="0">
              <a:solidFill>
                <a:srgbClr val="4D4D4D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b="0" i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Power Tree Designer</a:t>
            </a:r>
            <a:r>
              <a:rPr lang="ko-KR" altLang="en-US" sz="1600" b="0" i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는 여러 </a:t>
            </a:r>
            <a:r>
              <a:rPr lang="en-US" altLang="ko-KR" sz="1600" b="0" i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Power Stage</a:t>
            </a:r>
            <a:r>
              <a:rPr lang="ko-KR" altLang="en-US" sz="1600" b="0" i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를 </a:t>
            </a:r>
            <a:r>
              <a:rPr lang="ko-KR" altLang="en-US" sz="1600" b="0" i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도식화하여</a:t>
            </a:r>
            <a:r>
              <a:rPr lang="ko-KR" altLang="en-US" sz="1600" b="0" i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전체 시스템의 입출력 조건 및 효율을 보기 쉽게 정리할 수 있습니다</a:t>
            </a:r>
            <a:r>
              <a:rPr lang="en-US" altLang="ko-KR" sz="1600" b="0" i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1600" b="0" i="0">
              <a:solidFill>
                <a:srgbClr val="4D4D4D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None/>
            </a:pPr>
            <a:endParaRPr lang="en-US" sz="1600" b="0" i="0">
              <a:solidFill>
                <a:srgbClr val="4D4D4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z="1600" smtClean="0">
                <a:latin typeface="Arial" panose="020B0604020202020204" pitchFamily="34" charset="0"/>
              </a:rPr>
              <a:t>28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355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600">
                <a:latin typeface="Arial" panose="020B0604020202020204" pitchFamily="34" charset="0"/>
              </a:rPr>
              <a:t>각 </a:t>
            </a:r>
            <a:r>
              <a:rPr lang="en-US" altLang="ko-KR" sz="1600">
                <a:latin typeface="Arial" panose="020B0604020202020204" pitchFamily="34" charset="0"/>
              </a:rPr>
              <a:t>Power Stage</a:t>
            </a:r>
            <a:r>
              <a:rPr lang="ko-KR" altLang="en-US" sz="1600">
                <a:latin typeface="Arial" panose="020B0604020202020204" pitchFamily="34" charset="0"/>
              </a:rPr>
              <a:t>의 효율을 직접 설정할 수 있고</a:t>
            </a:r>
            <a:r>
              <a:rPr lang="en-US" altLang="ko-KR" sz="1600">
                <a:latin typeface="Arial" panose="020B0604020202020204" pitchFamily="34" charset="0"/>
              </a:rPr>
              <a:t>, </a:t>
            </a:r>
            <a:r>
              <a:rPr lang="en-US" altLang="ko-KR" sz="1600" err="1">
                <a:latin typeface="Arial" panose="020B0604020202020204" pitchFamily="34" charset="0"/>
              </a:rPr>
              <a:t>eDesignSuite</a:t>
            </a:r>
            <a:r>
              <a:rPr lang="ko-KR" altLang="en-US" sz="1600">
                <a:latin typeface="Arial" panose="020B0604020202020204" pitchFamily="34" charset="0"/>
              </a:rPr>
              <a:t>에서 제공하는 예제 </a:t>
            </a:r>
            <a:r>
              <a:rPr lang="en-US" altLang="ko-KR" sz="1600">
                <a:latin typeface="Arial" panose="020B0604020202020204" pitchFamily="34" charset="0"/>
              </a:rPr>
              <a:t>Converter</a:t>
            </a:r>
            <a:r>
              <a:rPr lang="ko-KR" altLang="en-US" sz="1600">
                <a:latin typeface="Arial" panose="020B0604020202020204" pitchFamily="34" charset="0"/>
              </a:rPr>
              <a:t>를 불러올 수도 있습니다</a:t>
            </a:r>
            <a:r>
              <a:rPr lang="en-US" altLang="ko-KR" sz="1600">
                <a:latin typeface="Arial" panose="020B0604020202020204" pitchFamily="34" charset="0"/>
              </a:rPr>
              <a:t>.</a:t>
            </a:r>
          </a:p>
          <a:p>
            <a:r>
              <a:rPr lang="en-US" sz="1600">
                <a:latin typeface="Arial" panose="020B0604020202020204" pitchFamily="34" charset="0"/>
              </a:rPr>
              <a:t>Load Stage</a:t>
            </a:r>
            <a:r>
              <a:rPr lang="ko-KR" altLang="en-US" sz="1600">
                <a:latin typeface="Arial" panose="020B0604020202020204" pitchFamily="34" charset="0"/>
              </a:rPr>
              <a:t>까지도 </a:t>
            </a:r>
            <a:r>
              <a:rPr lang="en-US" altLang="ko-KR" sz="1600" err="1">
                <a:latin typeface="Arial" panose="020B0604020202020204" pitchFamily="34" charset="0"/>
              </a:rPr>
              <a:t>Customiz</a:t>
            </a:r>
            <a:r>
              <a:rPr lang="en-GB" altLang="ko-KR" sz="1600">
                <a:latin typeface="Arial" panose="020B0604020202020204" pitchFamily="34" charset="0"/>
              </a:rPr>
              <a:t>e</a:t>
            </a:r>
            <a:r>
              <a:rPr lang="en-US" altLang="ko-KR" sz="1600">
                <a:latin typeface="Arial" panose="020B0604020202020204" pitchFamily="34" charset="0"/>
              </a:rPr>
              <a:t> </a:t>
            </a:r>
            <a:r>
              <a:rPr lang="ko-KR" altLang="en-US" sz="1600">
                <a:latin typeface="Arial" panose="020B0604020202020204" pitchFamily="34" charset="0"/>
              </a:rPr>
              <a:t>할 수 있습니다</a:t>
            </a:r>
            <a:r>
              <a:rPr lang="en-US" altLang="ko-KR" sz="1600">
                <a:latin typeface="Arial" panose="020B0604020202020204" pitchFamily="34" charset="0"/>
              </a:rPr>
              <a:t>.</a:t>
            </a:r>
          </a:p>
          <a:p>
            <a:endParaRPr lang="en-US" altLang="ko-KR" sz="1600">
              <a:latin typeface="Arial" panose="020B0604020202020204" pitchFamily="34" charset="0"/>
            </a:endParaRPr>
          </a:p>
          <a:p>
            <a:r>
              <a:rPr lang="ko-KR" altLang="en-US" sz="1600">
                <a:latin typeface="Arial" panose="020B0604020202020204" pitchFamily="34" charset="0"/>
              </a:rPr>
              <a:t>설계가 완성되면 회로와 효율 정보가 포함된 </a:t>
            </a:r>
            <a:r>
              <a:rPr lang="en-US" altLang="ko-KR" sz="1600">
                <a:latin typeface="Arial" panose="020B0604020202020204" pitchFamily="34" charset="0"/>
              </a:rPr>
              <a:t>Report</a:t>
            </a:r>
            <a:r>
              <a:rPr lang="ko-KR" altLang="en-US" sz="1600">
                <a:latin typeface="Arial" panose="020B0604020202020204" pitchFamily="34" charset="0"/>
              </a:rPr>
              <a:t>를 출력할 수 있습니다</a:t>
            </a:r>
            <a:r>
              <a:rPr lang="en-US" altLang="ko-KR" sz="16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z="1600" smtClean="0">
                <a:latin typeface="Arial" panose="020B0604020202020204" pitchFamily="34" charset="0"/>
              </a:rPr>
              <a:t>29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2199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err="1">
                <a:latin typeface="Arial" panose="020B0604020202020204" pitchFamily="34" charset="0"/>
              </a:rPr>
              <a:t>eDesignSuite</a:t>
            </a:r>
            <a:r>
              <a:rPr lang="en-US" sz="1600">
                <a:latin typeface="Arial" panose="020B0604020202020204" pitchFamily="34" charset="0"/>
              </a:rPr>
              <a:t> </a:t>
            </a:r>
            <a:r>
              <a:rPr lang="ko-KR" altLang="en-US" sz="1600">
                <a:latin typeface="Arial" panose="020B0604020202020204" pitchFamily="34" charset="0"/>
              </a:rPr>
              <a:t>새롭고 강력한 기능인 </a:t>
            </a:r>
            <a:r>
              <a:rPr lang="en-US" altLang="ko-KR" sz="1600">
                <a:latin typeface="Arial" panose="020B0604020202020204" pitchFamily="34" charset="0"/>
              </a:rPr>
              <a:t>Digital Power Workbench</a:t>
            </a:r>
            <a:r>
              <a:rPr lang="ko-KR" altLang="en-US" sz="1600">
                <a:latin typeface="Arial" panose="020B0604020202020204" pitchFamily="34" charset="0"/>
              </a:rPr>
              <a:t>에 대해서도 소개해드리겠습니다</a:t>
            </a:r>
            <a:r>
              <a:rPr lang="en-US" altLang="ko-KR" sz="1600">
                <a:latin typeface="Arial" panose="020B0604020202020204" pitchFamily="34" charset="0"/>
              </a:rPr>
              <a:t>.</a:t>
            </a:r>
            <a:endParaRPr lang="en-US" sz="160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z="1600" smtClean="0">
                <a:latin typeface="Arial" panose="020B0604020202020204" pitchFamily="34" charset="0"/>
              </a:rPr>
              <a:t>30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1144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ko-KR" sz="1200">
                <a:latin typeface="Arial" panose="020B0604020202020204" pitchFamily="34" charset="0"/>
              </a:rPr>
              <a:t>Digital Power Workbench</a:t>
            </a:r>
            <a:r>
              <a:rPr lang="ko-KR" altLang="en-US" sz="1200">
                <a:latin typeface="Arial" panose="020B0604020202020204" pitchFamily="34" charset="0"/>
              </a:rPr>
              <a:t>에서는 </a:t>
            </a:r>
            <a:r>
              <a:rPr lang="en-GB" altLang="ko-KR" sz="1200">
                <a:latin typeface="Arial" panose="020B0604020202020204" pitchFamily="34" charset="0"/>
              </a:rPr>
              <a:t>MCU</a:t>
            </a:r>
            <a:r>
              <a:rPr lang="ko-KR" altLang="en-US" sz="1200">
                <a:latin typeface="Arial" panose="020B0604020202020204" pitchFamily="34" charset="0"/>
              </a:rPr>
              <a:t>를 필요로 하는 파워 </a:t>
            </a:r>
            <a:r>
              <a:rPr lang="ko-KR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어플리케이션에서 쉽고 빠르게 회로를 시뮬레이션 할 수 있습니다</a:t>
            </a:r>
            <a:r>
              <a:rPr lang="en-GB" altLang="ko-K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indent="0">
              <a:buFontTx/>
              <a:buNone/>
            </a:pPr>
            <a:r>
              <a:rPr lang="ko-KR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설계자가 지정한 입출력 사양으로 맞춤형 </a:t>
            </a:r>
            <a:r>
              <a:rPr lang="en-US" altLang="ko-K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STM32 FW </a:t>
            </a:r>
            <a:r>
              <a:rPr lang="ko-KR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소스 코드를 생성해서</a:t>
            </a:r>
            <a:r>
              <a:rPr lang="en-GB" altLang="ko-K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설계자의 </a:t>
            </a:r>
            <a:r>
              <a:rPr lang="en-GB" altLang="ko-K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FW </a:t>
            </a:r>
            <a:r>
              <a:rPr lang="ko-KR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설계 소요 시간을 획기적으로 단축할 수 있습니다</a:t>
            </a:r>
            <a:r>
              <a:rPr lang="en-GB" altLang="ko-K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60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8E59B-3326-4FD4-8806-9EAC0DB7D607}" type="slidenum">
              <a:rPr lang="en-US" sz="1600" smtClean="0">
                <a:latin typeface="Arial" panose="020B0604020202020204" pitchFamily="34" charset="0"/>
              </a:rPr>
              <a:t>31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8838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600">
                <a:latin typeface="Arial" panose="020B0604020202020204" pitchFamily="34" charset="0"/>
              </a:rPr>
              <a:t>Digital Power Workbench</a:t>
            </a:r>
            <a:r>
              <a:rPr lang="ko-KR" altLang="en-US" sz="1600">
                <a:latin typeface="Arial" panose="020B0604020202020204" pitchFamily="34" charset="0"/>
              </a:rPr>
              <a:t>는 </a:t>
            </a:r>
            <a:r>
              <a:rPr lang="ko-KR" altLang="en-US" sz="1600"/>
              <a:t>다양한 디지털 전력 토폴로지에 적용 가능하며</a:t>
            </a:r>
            <a:r>
              <a:rPr lang="en-US" altLang="ko-KR" sz="1600"/>
              <a:t>, </a:t>
            </a:r>
            <a:r>
              <a:rPr lang="ko-KR" altLang="en-US" sz="1600"/>
              <a:t>혁신적인 제어 알고리즘을 통해 </a:t>
            </a:r>
            <a:r>
              <a:rPr lang="en-US" altLang="ko-KR" sz="1600"/>
              <a:t>99% </a:t>
            </a:r>
            <a:r>
              <a:rPr lang="ko-KR" altLang="en-US" sz="1600"/>
              <a:t>이상의 놀라운 변환 효율과 최적의 제어 루프 안정성을 달성하고 있습니다</a:t>
            </a:r>
            <a:r>
              <a:rPr lang="en-US" altLang="ko-KR" sz="1600"/>
              <a:t>.</a:t>
            </a:r>
          </a:p>
          <a:p>
            <a:r>
              <a:rPr lang="ko-KR" altLang="en-US" sz="1600"/>
              <a:t>특히 이 툴은 </a:t>
            </a:r>
            <a:r>
              <a:rPr lang="en-US" altLang="ko-KR" sz="1600"/>
              <a:t>single phase</a:t>
            </a:r>
            <a:r>
              <a:rPr lang="ko-KR" altLang="en-US" sz="1600"/>
              <a:t>뿐만 아니라 </a:t>
            </a:r>
            <a:r>
              <a:rPr lang="en-US" altLang="ko-KR" sz="1600"/>
              <a:t>three phase application</a:t>
            </a:r>
            <a:r>
              <a:rPr lang="ko-KR" altLang="en-US" sz="1600"/>
              <a:t>에서도 고성능 </a:t>
            </a:r>
            <a:r>
              <a:rPr lang="en-US" altLang="ko-KR" sz="1600"/>
              <a:t>PFC</a:t>
            </a:r>
            <a:r>
              <a:rPr lang="ko-KR" altLang="en-US" sz="1600"/>
              <a:t>와 </a:t>
            </a:r>
            <a:r>
              <a:rPr lang="en-US" altLang="ko-KR" sz="1600"/>
              <a:t>PSU </a:t>
            </a:r>
            <a:r>
              <a:rPr lang="ko-KR" altLang="en-US" sz="1600"/>
              <a:t>토폴로지를 완벽하게 지원합니다</a:t>
            </a:r>
            <a:r>
              <a:rPr lang="en-US" altLang="ko-KR" sz="1600"/>
              <a:t>. </a:t>
            </a:r>
            <a:r>
              <a:rPr lang="ko-KR" altLang="en-US" sz="1600"/>
              <a:t>더욱 주목할 점은</a:t>
            </a:r>
            <a:r>
              <a:rPr lang="en-US" altLang="ko-KR" sz="1600"/>
              <a:t>, V2G(Vehicle-to-Grid)</a:t>
            </a:r>
            <a:r>
              <a:rPr lang="ko-KR" altLang="en-US" sz="1600"/>
              <a:t>와 </a:t>
            </a:r>
            <a:r>
              <a:rPr lang="en-US" altLang="ko-KR" sz="1600"/>
              <a:t>V2H(Vehicle-to-Home) application</a:t>
            </a:r>
            <a:r>
              <a:rPr lang="ko-KR" altLang="en-US" sz="1600"/>
              <a:t>을 위한 양방향 디지털 전력 솔루션까지 구현 가능하다는 것입니다</a:t>
            </a:r>
            <a:r>
              <a:rPr lang="en-US" altLang="ko-KR" sz="160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440946-B3FE-4062-9BAE-4125F5E6CB49}" type="slidenum">
              <a:rPr lang="en-US" sz="1600" smtClean="0">
                <a:latin typeface="Arial" panose="020B0604020202020204" pitchFamily="34" charset="0"/>
              </a:rPr>
              <a:t>32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724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600"/>
              <a:t>먼저 </a:t>
            </a:r>
            <a:r>
              <a:rPr lang="en-US" altLang="ko-KR" sz="1600" err="1"/>
              <a:t>eDesignSuite</a:t>
            </a:r>
            <a:r>
              <a:rPr lang="ko-KR" altLang="en-US" sz="1600"/>
              <a:t>에 대해 </a:t>
            </a:r>
            <a:r>
              <a:rPr lang="ko-KR" altLang="en-US" sz="1600" err="1"/>
              <a:t>설명드리겠습니다</a:t>
            </a:r>
            <a:r>
              <a:rPr lang="en-US" altLang="ko-KR" sz="1600"/>
              <a:t>. </a:t>
            </a:r>
          </a:p>
          <a:p>
            <a:endParaRPr lang="en-US" altLang="ko-KR" sz="1600"/>
          </a:p>
          <a:p>
            <a:r>
              <a:rPr lang="en-US" altLang="ko-KR" sz="1600" err="1"/>
              <a:t>eDesignSuite</a:t>
            </a:r>
            <a:r>
              <a:rPr lang="ko-KR" altLang="en-US" sz="1600"/>
              <a:t>는 </a:t>
            </a:r>
            <a:r>
              <a:rPr lang="en-US" altLang="ko-KR" sz="1600"/>
              <a:t>ST</a:t>
            </a:r>
            <a:r>
              <a:rPr lang="ko-KR" altLang="en-US" sz="1600"/>
              <a:t>에서 제공하고 있는 강력하고 신뢰성 있는 </a:t>
            </a:r>
            <a:r>
              <a:rPr lang="en-US" altLang="ko-KR" sz="1600"/>
              <a:t>HW </a:t>
            </a:r>
            <a:r>
              <a:rPr lang="ko-KR" altLang="en-US" sz="1600"/>
              <a:t>설계 </a:t>
            </a:r>
            <a:r>
              <a:rPr lang="en-US" altLang="ko-KR" sz="1600"/>
              <a:t>Tool</a:t>
            </a:r>
            <a:r>
              <a:rPr lang="ko-KR" altLang="en-US" sz="1600"/>
              <a:t>로서 사용자가 원하는 동작 조건에 따라 추천하는 </a:t>
            </a:r>
            <a:r>
              <a:rPr lang="en-US" altLang="ko-KR" sz="1600"/>
              <a:t>IC</a:t>
            </a:r>
            <a:r>
              <a:rPr lang="ko-KR" altLang="en-US" sz="1600"/>
              <a:t>와 직관적인 결과 데이터를 확인할 수 있습니다</a:t>
            </a:r>
            <a:r>
              <a:rPr lang="en-US" altLang="ko-KR" sz="1600"/>
              <a:t>.</a:t>
            </a:r>
          </a:p>
          <a:p>
            <a:endParaRPr lang="en-US" altLang="ko-KR" sz="1600"/>
          </a:p>
          <a:p>
            <a:r>
              <a:rPr lang="ko-KR" altLang="en-US" sz="1600"/>
              <a:t>또한 </a:t>
            </a:r>
            <a:r>
              <a:rPr lang="en-US" altLang="ko-KR" sz="1600" err="1"/>
              <a:t>eDesignSuite</a:t>
            </a:r>
            <a:r>
              <a:rPr lang="ko-KR" altLang="en-US" sz="1600"/>
              <a:t>는 설계된 회로를 시뮬레이션 </a:t>
            </a:r>
            <a:r>
              <a:rPr lang="en-US" altLang="ko-KR" sz="1600"/>
              <a:t>Tool</a:t>
            </a:r>
            <a:r>
              <a:rPr lang="ko-KR" altLang="en-US" sz="1600"/>
              <a:t>인 </a:t>
            </a:r>
            <a:r>
              <a:rPr lang="en-US" altLang="ko-KR" sz="1600" err="1"/>
              <a:t>eDSim</a:t>
            </a:r>
            <a:r>
              <a:rPr lang="en-US" altLang="ko-KR" sz="1600"/>
              <a:t>,</a:t>
            </a:r>
            <a:r>
              <a:rPr lang="ko-KR" altLang="en-US" sz="1600"/>
              <a:t> </a:t>
            </a:r>
            <a:r>
              <a:rPr lang="en-US" altLang="ko-KR" sz="1600"/>
              <a:t>ECAD</a:t>
            </a:r>
            <a:r>
              <a:rPr lang="ko-KR" altLang="en-US" sz="1600"/>
              <a:t>인 </a:t>
            </a:r>
            <a:r>
              <a:rPr lang="en-US" altLang="ko-KR" sz="1600" err="1"/>
              <a:t>Orcad</a:t>
            </a:r>
            <a:r>
              <a:rPr lang="ko-KR" altLang="en-US" sz="1600"/>
              <a:t>에 각각 </a:t>
            </a:r>
            <a:r>
              <a:rPr lang="en-US" altLang="ko-KR" sz="1600"/>
              <a:t>Export</a:t>
            </a:r>
            <a:r>
              <a:rPr lang="ko-KR" altLang="en-US" sz="1600"/>
              <a:t>가 가능하도록 해서 엔지니어로 하여금 다양하게 응용할 수 있도록 도움을 주고 있습니다</a:t>
            </a:r>
            <a:r>
              <a:rPr lang="en-US" altLang="ko-KR" sz="1600"/>
              <a:t>.</a:t>
            </a:r>
          </a:p>
          <a:p>
            <a:endParaRPr lang="en-US" sz="160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z="1600" smtClean="0">
                <a:latin typeface="Arial" panose="020B0604020202020204" pitchFamily="34" charset="0"/>
              </a:rPr>
              <a:t>3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2844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66790-24D0-4C1E-73DC-DF7536FB1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D484B1-431A-C2AD-4748-14CE668C6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D0FAC9-B359-9A11-8C3B-AD0C4B2C0A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600"/>
              <a:t>이 모든 토폴로지는 </a:t>
            </a:r>
            <a:r>
              <a:rPr lang="en-US" altLang="ko-KR" sz="1600" b="1"/>
              <a:t>DPC SW Architecture</a:t>
            </a:r>
            <a:r>
              <a:rPr lang="ko-KR" altLang="en-US" sz="1600"/>
              <a:t>라는 통합된 임베디드 소프트웨어 라이브러리를 기반으로 하여</a:t>
            </a:r>
            <a:r>
              <a:rPr lang="en-US" altLang="ko-KR" sz="1600"/>
              <a:t>, </a:t>
            </a:r>
            <a:r>
              <a:rPr lang="ko-KR" altLang="en-US" sz="1600"/>
              <a:t>개발자 여러분이 더욱 쉽게 이해하고 구현할 수 있도록 설계되었습니다</a:t>
            </a:r>
            <a:r>
              <a:rPr lang="en-US" altLang="ko-KR" sz="1600"/>
              <a:t>.</a:t>
            </a:r>
          </a:p>
          <a:p>
            <a:r>
              <a:rPr lang="ko-KR" altLang="en-US" sz="1600"/>
              <a:t>앞으로 저희는 </a:t>
            </a:r>
            <a:r>
              <a:rPr lang="en-US" altLang="ko-KR" sz="1600"/>
              <a:t>Power and Energy application </a:t>
            </a:r>
            <a:r>
              <a:rPr lang="ko-KR" altLang="en-US" sz="1600"/>
              <a:t>분야의 최신 기술 트렌드를 선도하기 위해 지원 토폴로지를 지속적으로 확대해 나갈 계획입니다</a:t>
            </a:r>
            <a:r>
              <a:rPr lang="en-US" altLang="ko-KR" sz="160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F39F5-2A83-6640-9046-2C238BDEBA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440946-B3FE-4062-9BAE-4125F5E6CB49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0020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>
                <a:latin typeface="Arial" panose="020B0604020202020204" pitchFamily="34" charset="0"/>
              </a:rPr>
              <a:t>Digital Power Workbench</a:t>
            </a:r>
            <a:r>
              <a:rPr lang="ko-KR" altLang="en-US" sz="1800">
                <a:latin typeface="Arial" panose="020B0604020202020204" pitchFamily="34" charset="0"/>
              </a:rPr>
              <a:t>를 이용해 회로를 시뮬레이션 하시면 기본적으로 크게 </a:t>
            </a:r>
            <a:r>
              <a:rPr lang="en-US" altLang="ko-KR" sz="1800">
                <a:latin typeface="Arial" panose="020B0604020202020204" pitchFamily="34" charset="0"/>
              </a:rPr>
              <a:t>4</a:t>
            </a:r>
            <a:r>
              <a:rPr lang="ko-KR" altLang="en-US" sz="1800">
                <a:latin typeface="Arial" panose="020B0604020202020204" pitchFamily="34" charset="0"/>
              </a:rPr>
              <a:t>가지 기능을 이용하실 수 있습니다</a:t>
            </a:r>
            <a:r>
              <a:rPr lang="en-US" altLang="ko-KR" sz="1800">
                <a:latin typeface="Arial" panose="020B0604020202020204" pitchFamily="34" charset="0"/>
              </a:rPr>
              <a:t>.</a:t>
            </a:r>
          </a:p>
          <a:p>
            <a:endParaRPr lang="en-US" sz="1800">
              <a:latin typeface="Arial" panose="020B0604020202020204" pitchFamily="34" charset="0"/>
            </a:endParaRPr>
          </a:p>
          <a:p>
            <a:r>
              <a:rPr lang="ko-KR" altLang="en-US" sz="1800">
                <a:latin typeface="Arial" panose="020B0604020202020204" pitchFamily="34" charset="0"/>
              </a:rPr>
              <a:t>앞서 말씀드린 기본적인 회로도</a:t>
            </a:r>
            <a:r>
              <a:rPr lang="en-US" altLang="ko-KR" sz="1800">
                <a:latin typeface="Arial" panose="020B0604020202020204" pitchFamily="34" charset="0"/>
              </a:rPr>
              <a:t>, BOM, Bode plot, Power Loss </a:t>
            </a:r>
            <a:r>
              <a:rPr lang="ko-KR" altLang="en-US" sz="1800">
                <a:latin typeface="Arial" panose="020B0604020202020204" pitchFamily="34" charset="0"/>
              </a:rPr>
              <a:t>이외에도 </a:t>
            </a:r>
            <a:r>
              <a:rPr lang="en-US" altLang="ko-KR" sz="1800">
                <a:latin typeface="Arial" panose="020B0604020202020204" pitchFamily="34" charset="0"/>
              </a:rPr>
              <a:t>FW Customization</a:t>
            </a:r>
            <a:r>
              <a:rPr lang="ko-KR" altLang="en-US" sz="1800">
                <a:latin typeface="Arial" panose="020B0604020202020204" pitchFamily="34" charset="0"/>
              </a:rPr>
              <a:t>을 통해 기본적인 전압</a:t>
            </a:r>
            <a:r>
              <a:rPr lang="en-US" altLang="ko-KR" sz="1800">
                <a:latin typeface="Arial" panose="020B0604020202020204" pitchFamily="34" charset="0"/>
              </a:rPr>
              <a:t>, </a:t>
            </a:r>
            <a:r>
              <a:rPr lang="ko-KR" altLang="en-US" sz="1800">
                <a:latin typeface="Arial" panose="020B0604020202020204" pitchFamily="34" charset="0"/>
              </a:rPr>
              <a:t>전류 제어가 가능합니다</a:t>
            </a:r>
            <a:r>
              <a:rPr lang="en-US" altLang="ko-KR" sz="1800">
                <a:latin typeface="Arial" panose="020B0604020202020204" pitchFamily="34" charset="0"/>
              </a:rPr>
              <a:t>.</a:t>
            </a:r>
          </a:p>
          <a:p>
            <a:r>
              <a:rPr lang="ko-KR" altLang="en-US" sz="1800">
                <a:latin typeface="Arial" panose="020B0604020202020204" pitchFamily="34" charset="0"/>
              </a:rPr>
              <a:t>또한 사용자 환경에 맞게 </a:t>
            </a:r>
            <a:r>
              <a:rPr lang="en-US" altLang="ko-KR" sz="1800">
                <a:latin typeface="Arial" panose="020B0604020202020204" pitchFamily="34" charset="0"/>
              </a:rPr>
              <a:t>MCU </a:t>
            </a:r>
            <a:r>
              <a:rPr lang="ko-KR" altLang="en-US" sz="1800">
                <a:latin typeface="Arial" panose="020B0604020202020204" pitchFamily="34" charset="0"/>
              </a:rPr>
              <a:t>코드를 수정할 수 있도록 관련 설정과 파일을 제공하고 있습니다</a:t>
            </a:r>
            <a:r>
              <a:rPr lang="en-US" altLang="ko-KR" sz="1800">
                <a:latin typeface="Arial" panose="020B0604020202020204" pitchFamily="34" charset="0"/>
              </a:rPr>
              <a:t>.</a:t>
            </a: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z="1600" smtClean="0">
                <a:latin typeface="Arial" panose="020B0604020202020204" pitchFamily="34" charset="0"/>
              </a:rPr>
              <a:t>34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0159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ko-KR" altLang="en-US" sz="1600">
                <a:solidFill>
                  <a:schemeClr val="accent4"/>
                </a:solidFill>
                <a:latin typeface="Arial" panose="020B0604020202020204" pitchFamily="34" charset="0"/>
              </a:rPr>
              <a:t>사용자는 </a:t>
            </a:r>
            <a:r>
              <a:rPr lang="en-US" sz="1600">
                <a:solidFill>
                  <a:schemeClr val="accent4"/>
                </a:solidFill>
                <a:latin typeface="Arial" panose="020B0604020202020204" pitchFamily="34" charset="0"/>
              </a:rPr>
              <a:t>Digital Power Workbench </a:t>
            </a:r>
            <a:r>
              <a:rPr lang="ko-KR" altLang="en-US" sz="1600">
                <a:solidFill>
                  <a:schemeClr val="accent4"/>
                </a:solidFill>
                <a:latin typeface="Arial" panose="020B0604020202020204" pitchFamily="34" charset="0"/>
              </a:rPr>
              <a:t>기능을 통해</a:t>
            </a:r>
            <a:r>
              <a:rPr lang="en-US" altLang="ko-KR" sz="1600">
                <a:solidFill>
                  <a:schemeClr val="accent4"/>
                </a:solidFill>
                <a:latin typeface="Arial" panose="020B0604020202020204" pitchFamily="34" charset="0"/>
              </a:rPr>
              <a:t> CubeMX </a:t>
            </a:r>
            <a:r>
              <a:rPr lang="ko-KR" altLang="en-US" sz="1600">
                <a:solidFill>
                  <a:schemeClr val="accent4"/>
                </a:solidFill>
                <a:latin typeface="Arial" panose="020B0604020202020204" pitchFamily="34" charset="0"/>
              </a:rPr>
              <a:t>프로젝트 파일과 코드 </a:t>
            </a:r>
            <a:r>
              <a:rPr lang="ko-KR" altLang="en-US" sz="1600" err="1">
                <a:solidFill>
                  <a:schemeClr val="accent4"/>
                </a:solidFill>
                <a:latin typeface="Arial" panose="020B0604020202020204" pitchFamily="34" charset="0"/>
              </a:rPr>
              <a:t>확장팩을</a:t>
            </a:r>
            <a:r>
              <a:rPr lang="ko-KR" altLang="en-US" sz="1600">
                <a:solidFill>
                  <a:schemeClr val="accent4"/>
                </a:solidFill>
                <a:latin typeface="Arial" panose="020B0604020202020204" pitchFamily="34" charset="0"/>
              </a:rPr>
              <a:t> 생성하여 </a:t>
            </a:r>
            <a:r>
              <a:rPr lang="en-US" altLang="ko-KR" sz="1600">
                <a:solidFill>
                  <a:schemeClr val="accent4"/>
                </a:solidFill>
                <a:latin typeface="Arial" panose="020B0604020202020204" pitchFamily="34" charset="0"/>
              </a:rPr>
              <a:t>Digital Power </a:t>
            </a:r>
            <a:r>
              <a:rPr lang="ko-KR" altLang="en-US" sz="1600">
                <a:solidFill>
                  <a:schemeClr val="accent4"/>
                </a:solidFill>
                <a:latin typeface="Arial" panose="020B0604020202020204" pitchFamily="34" charset="0"/>
              </a:rPr>
              <a:t>솔루션에 필요한 기본적인 </a:t>
            </a:r>
            <a:r>
              <a:rPr lang="en-US" altLang="ko-KR" sz="1600">
                <a:solidFill>
                  <a:schemeClr val="accent4"/>
                </a:solidFill>
                <a:latin typeface="Arial" panose="020B0604020202020204" pitchFamily="34" charset="0"/>
              </a:rPr>
              <a:t>MCU Configuration</a:t>
            </a:r>
            <a:r>
              <a:rPr lang="ko-KR" altLang="en-US" sz="1600">
                <a:solidFill>
                  <a:schemeClr val="accent4"/>
                </a:solidFill>
                <a:latin typeface="Arial" panose="020B0604020202020204" pitchFamily="34" charset="0"/>
              </a:rPr>
              <a:t> 코드를 쉽게 완성할 수 있습니다</a:t>
            </a:r>
            <a:r>
              <a:rPr lang="en-US" altLang="ko-KR" sz="1600">
                <a:solidFill>
                  <a:schemeClr val="accent4"/>
                </a:solidFill>
                <a:latin typeface="Arial" panose="020B0604020202020204" pitchFamily="34" charset="0"/>
              </a:rPr>
              <a:t>.</a:t>
            </a:r>
          </a:p>
          <a:p>
            <a:pPr fontAlgn="base"/>
            <a:r>
              <a:rPr lang="ko-KR" altLang="en-US" sz="1600">
                <a:solidFill>
                  <a:schemeClr val="accent4"/>
                </a:solidFill>
                <a:latin typeface="Arial" panose="020B0604020202020204" pitchFamily="34" charset="0"/>
              </a:rPr>
              <a:t>이렇게 되면</a:t>
            </a:r>
            <a:r>
              <a:rPr lang="en-US" altLang="ko-KR" sz="1600">
                <a:solidFill>
                  <a:schemeClr val="accent4"/>
                </a:solidFill>
                <a:latin typeface="Arial" panose="020B0604020202020204" pitchFamily="34" charset="0"/>
              </a:rPr>
              <a:t>,</a:t>
            </a:r>
            <a:r>
              <a:rPr lang="ko-KR" altLang="en-US" sz="1600">
                <a:solidFill>
                  <a:schemeClr val="accent4"/>
                </a:solidFill>
                <a:latin typeface="Arial" panose="020B0604020202020204" pitchFamily="34" charset="0"/>
              </a:rPr>
              <a:t> 사용자가 원하는 사양에 맞도록 코드를 수정해서 설계도 가능하게 됩니다</a:t>
            </a:r>
            <a:r>
              <a:rPr lang="en-US" altLang="ko-KR" sz="1600">
                <a:solidFill>
                  <a:schemeClr val="accent4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440946-B3FE-4062-9BAE-4125F5E6CB49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88262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B69B7-7BE3-082E-72B3-8486C0AB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0DC8AF-5814-780A-7E18-FFC9DBD5E9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6BA3D9-7631-5D18-4E48-474487BB3B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다음 소개드릴 기능은 </a:t>
            </a:r>
            <a:r>
              <a:rPr lang="en-US" altLang="ko-KR" err="1"/>
              <a:t>STPower</a:t>
            </a:r>
            <a:r>
              <a:rPr lang="en-US" altLang="ko-KR"/>
              <a:t> STUDIO </a:t>
            </a:r>
            <a:r>
              <a:rPr lang="ko-KR" altLang="en-US"/>
              <a:t>입니다</a:t>
            </a:r>
            <a:r>
              <a:rPr lang="en-US" altLang="ko-KR"/>
              <a:t>.</a:t>
            </a: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F79897-69FD-3DAB-ABE3-2FDA72F823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2284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B05F9A0-D68E-24A8-11F8-8DB36E834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err="1"/>
              <a:t>eDesignSuite</a:t>
            </a:r>
            <a:r>
              <a:rPr lang="ko-KR" altLang="en-US"/>
              <a:t>에 포함된 </a:t>
            </a:r>
            <a:r>
              <a:rPr lang="en-US" altLang="ko-KR"/>
              <a:t>STPOWER Studio</a:t>
            </a:r>
            <a:r>
              <a:rPr lang="ko-KR" altLang="en-US"/>
              <a:t>는 </a:t>
            </a:r>
            <a:r>
              <a:rPr lang="en-US" altLang="ko-KR"/>
              <a:t>STPOWER Device</a:t>
            </a:r>
            <a:r>
              <a:rPr lang="ko-KR" altLang="en-US"/>
              <a:t>를 위한 정밀한 열</a:t>
            </a:r>
            <a:r>
              <a:rPr lang="en-US" altLang="ko-KR"/>
              <a:t>-</a:t>
            </a:r>
            <a:r>
              <a:rPr lang="ko-KR" altLang="en-US"/>
              <a:t>전기 시뮬레이션 툴입니다</a:t>
            </a:r>
            <a:r>
              <a:rPr lang="en-US" altLang="ko-KR"/>
              <a:t>. </a:t>
            </a:r>
          </a:p>
          <a:p>
            <a:endParaRPr lang="en-GB" altLang="ko-KR"/>
          </a:p>
          <a:p>
            <a:r>
              <a:rPr lang="ko-KR" altLang="en-US"/>
              <a:t>경쟁사 제품들이 하나의 </a:t>
            </a:r>
            <a:r>
              <a:rPr lang="ko-KR" altLang="en-US" err="1"/>
              <a:t>고정값을</a:t>
            </a:r>
            <a:r>
              <a:rPr lang="ko-KR" altLang="en-US"/>
              <a:t> 사용하는 것과 달리</a:t>
            </a:r>
            <a:r>
              <a:rPr lang="en-US" altLang="ko-KR"/>
              <a:t>, STPOWER Studio</a:t>
            </a:r>
            <a:r>
              <a:rPr lang="ko-KR" altLang="en-US"/>
              <a:t>는 시뮬레이션 시점의 </a:t>
            </a:r>
            <a:r>
              <a:rPr lang="en-US" altLang="ko-KR"/>
              <a:t>junction temperature</a:t>
            </a:r>
            <a:r>
              <a:rPr lang="ko-KR" altLang="en-US"/>
              <a:t>에 따라 전력 손실을 실시간으로 조정합니다</a:t>
            </a:r>
            <a:r>
              <a:rPr lang="en-US" altLang="ko-KR"/>
              <a:t>. </a:t>
            </a:r>
            <a:r>
              <a:rPr lang="ko-KR" altLang="en-US"/>
              <a:t>업계에서 이런 기능을 제공하는 시뮬레이터는 극소수입니다</a:t>
            </a:r>
            <a:r>
              <a:rPr lang="en-US" altLang="ko-KR"/>
              <a:t>. </a:t>
            </a:r>
          </a:p>
          <a:p>
            <a:endParaRPr lang="en-US" altLang="ko-KR"/>
          </a:p>
          <a:p>
            <a:r>
              <a:rPr lang="en-US" altLang="ko-KR"/>
              <a:t>Motor Control application</a:t>
            </a:r>
            <a:r>
              <a:rPr lang="ko-KR" altLang="en-US"/>
              <a:t>에서 필요한 복잡한 </a:t>
            </a:r>
            <a:r>
              <a:rPr lang="en-US" altLang="ko-KR"/>
              <a:t>multi-step mission profile </a:t>
            </a:r>
            <a:r>
              <a:rPr lang="ko-KR" altLang="en-US"/>
              <a:t>시뮬레이션이 가능합니다</a:t>
            </a:r>
            <a:r>
              <a:rPr lang="en-US" altLang="ko-KR"/>
              <a:t>. Heatsink </a:t>
            </a:r>
            <a:r>
              <a:rPr lang="ko-KR" altLang="en-US"/>
              <a:t>유무에 따른 시뮬레이션도 지원해 </a:t>
            </a:r>
            <a:r>
              <a:rPr lang="en-US" altLang="ko-KR"/>
              <a:t>form factor</a:t>
            </a:r>
            <a:r>
              <a:rPr lang="ko-KR" altLang="en-US"/>
              <a:t>와 방열 설계를 사전에 검증할 수 있습니다</a:t>
            </a:r>
            <a:r>
              <a:rPr lang="en-US" altLang="ko-KR"/>
              <a:t>.</a:t>
            </a:r>
          </a:p>
          <a:p>
            <a:endParaRPr lang="en-GB" altLang="ko-KR"/>
          </a:p>
          <a:p>
            <a:r>
              <a:rPr lang="ko-KR" altLang="en-US"/>
              <a:t>현재는 </a:t>
            </a:r>
            <a:r>
              <a:rPr lang="en-US" altLang="ko-KR"/>
              <a:t>DC-AC </a:t>
            </a:r>
            <a:r>
              <a:rPr lang="ko-KR" altLang="en-US"/>
              <a:t>시스템에 집중하고 있으며</a:t>
            </a:r>
            <a:r>
              <a:rPr lang="en-US" altLang="ko-KR"/>
              <a:t>, </a:t>
            </a:r>
            <a:r>
              <a:rPr lang="ko-KR" altLang="en-US"/>
              <a:t>고객 경험 향상을 위해 </a:t>
            </a:r>
            <a:r>
              <a:rPr lang="en-US" altLang="ko-KR"/>
              <a:t>DC-DC </a:t>
            </a:r>
            <a:r>
              <a:rPr lang="ko-KR" altLang="en-US"/>
              <a:t>토폴로지 추가를 검토 중입니다</a:t>
            </a:r>
            <a:r>
              <a:rPr lang="en-US" altLang="ko-KR"/>
              <a:t>.</a:t>
            </a:r>
            <a:endParaRPr lang="it-IT" b="0"/>
          </a:p>
          <a:p>
            <a:endParaRPr lang="en-US" b="0" i="0">
              <a:solidFill>
                <a:srgbClr val="696969"/>
              </a:solidFill>
              <a:effectLst/>
              <a:latin typeface="wundermag-body-font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973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제품 섹션에서는 </a:t>
            </a:r>
            <a:r>
              <a:rPr lang="en-US" altLang="ko-KR" dirty="0"/>
              <a:t>Application, Topology, Family product</a:t>
            </a:r>
            <a:r>
              <a:rPr lang="ko-KR" altLang="en-US" dirty="0"/>
              <a:t>등 다양한 기준으로 원하는 디바이스를 선택할 수 있습니다</a:t>
            </a:r>
            <a:r>
              <a:rPr lang="en-US" altLang="ko-KR" dirty="0"/>
              <a:t>. </a:t>
            </a:r>
            <a:r>
              <a:rPr lang="ko-KR" altLang="en-US" dirty="0"/>
              <a:t>이러한 분류 체계를 통해 사용자가 필요로 하는 최적의 디바이스를 빠르게 찾을 수 있도록 구성되어 있습니다</a:t>
            </a:r>
            <a:r>
              <a:rPr lang="en-US" altLang="ko-KR" dirty="0"/>
              <a:t>.</a:t>
            </a:r>
          </a:p>
          <a:p>
            <a:endParaRPr lang="en-GB" altLang="ko-KR" dirty="0"/>
          </a:p>
          <a:p>
            <a:r>
              <a:rPr lang="ko-KR" altLang="en-US" dirty="0"/>
              <a:t>설정 섹션에서는 먼저 게이트 </a:t>
            </a:r>
            <a:r>
              <a:rPr lang="ko-KR" altLang="en-US" dirty="0" err="1"/>
              <a:t>저항값인</a:t>
            </a:r>
            <a:r>
              <a:rPr lang="ko-KR" altLang="en-US" dirty="0"/>
              <a:t> </a:t>
            </a:r>
            <a:r>
              <a:rPr lang="en-US" altLang="ko-KR" dirty="0" err="1"/>
              <a:t>RgOn</a:t>
            </a:r>
            <a:r>
              <a:rPr lang="ko-KR" altLang="en-US" dirty="0"/>
              <a:t>과 </a:t>
            </a:r>
            <a:r>
              <a:rPr lang="en-US" altLang="ko-KR" dirty="0"/>
              <a:t>RgOff</a:t>
            </a:r>
            <a:r>
              <a:rPr lang="ko-KR" altLang="en-US" dirty="0"/>
              <a:t>를 설정할 수 있습니다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Heatsink </a:t>
            </a:r>
            <a:r>
              <a:rPr lang="ko-KR" altLang="en-US" dirty="0"/>
              <a:t>관련해서는 네 가지 옵션을 제공합니다</a:t>
            </a:r>
            <a:r>
              <a:rPr lang="en-US" altLang="ko-KR" dirty="0"/>
              <a:t>. Fixed </a:t>
            </a:r>
            <a:r>
              <a:rPr lang="en-US" altLang="ko-KR" dirty="0" err="1"/>
              <a:t>Tcase</a:t>
            </a:r>
            <a:r>
              <a:rPr lang="en-US" altLang="ko-KR" dirty="0"/>
              <a:t> </a:t>
            </a:r>
            <a:r>
              <a:rPr lang="ko-KR" altLang="en-US" dirty="0"/>
              <a:t>옵션은 </a:t>
            </a:r>
            <a:r>
              <a:rPr lang="en-US" altLang="ko-KR" dirty="0"/>
              <a:t>heatsink</a:t>
            </a:r>
            <a:r>
              <a:rPr lang="ko-KR" altLang="en-US" dirty="0"/>
              <a:t>를 사용할 때 </a:t>
            </a:r>
            <a:r>
              <a:rPr lang="en-US" altLang="ko-KR" dirty="0"/>
              <a:t>case </a:t>
            </a:r>
            <a:r>
              <a:rPr lang="ko-KR" altLang="en-US" dirty="0"/>
              <a:t>온도나 </a:t>
            </a:r>
            <a:r>
              <a:rPr lang="en-US" altLang="ko-KR" dirty="0"/>
              <a:t>heatsink </a:t>
            </a:r>
            <a:r>
              <a:rPr lang="ko-KR" altLang="en-US" dirty="0"/>
              <a:t>온도를 사용자가 </a:t>
            </a:r>
            <a:r>
              <a:rPr lang="ko-KR" altLang="en-US" dirty="0" err="1"/>
              <a:t>고정값으로</a:t>
            </a:r>
            <a:r>
              <a:rPr lang="ko-KR" altLang="en-US" dirty="0"/>
              <a:t> 설정할 수 있습니다</a:t>
            </a:r>
            <a:r>
              <a:rPr lang="en-US" altLang="ko-KR" dirty="0"/>
              <a:t>. Heatsink </a:t>
            </a:r>
            <a:r>
              <a:rPr lang="ko-KR" altLang="en-US" dirty="0"/>
              <a:t>없이 </a:t>
            </a:r>
            <a:r>
              <a:rPr lang="ko-KR" altLang="en-US" dirty="0" err="1"/>
              <a:t>시뮬레이션하는</a:t>
            </a:r>
            <a:r>
              <a:rPr lang="ko-KR" altLang="en-US" dirty="0"/>
              <a:t> 옵션도 있고</a:t>
            </a:r>
            <a:r>
              <a:rPr lang="en-US" altLang="ko-KR" dirty="0"/>
              <a:t>, Fixed heatsink </a:t>
            </a:r>
            <a:r>
              <a:rPr lang="en-US" altLang="ko-KR" dirty="0" err="1"/>
              <a:t>Rth</a:t>
            </a:r>
            <a:r>
              <a:rPr lang="ko-KR" altLang="en-US" dirty="0"/>
              <a:t>를 선택하면 </a:t>
            </a:r>
            <a:r>
              <a:rPr lang="en-US" altLang="ko-KR" dirty="0"/>
              <a:t>heatsink</a:t>
            </a:r>
            <a:r>
              <a:rPr lang="ko-KR" altLang="en-US" dirty="0"/>
              <a:t>의 열저항을 사용자가 직접 정의할 수 있습니다</a:t>
            </a:r>
            <a:r>
              <a:rPr lang="en-US" altLang="ko-KR" dirty="0"/>
              <a:t>. </a:t>
            </a:r>
            <a:r>
              <a:rPr lang="ko-KR" altLang="en-US" dirty="0"/>
              <a:t>마지막으로 </a:t>
            </a:r>
            <a:r>
              <a:rPr lang="en-US" altLang="ko-KR" dirty="0" err="1"/>
              <a:t>Zth</a:t>
            </a:r>
            <a:r>
              <a:rPr lang="en-US" altLang="ko-KR" dirty="0"/>
              <a:t> heatsink </a:t>
            </a:r>
            <a:r>
              <a:rPr lang="ko-KR" altLang="en-US" dirty="0"/>
              <a:t>옵션에서는 열저항과 열용량을 포함한 </a:t>
            </a:r>
            <a:r>
              <a:rPr lang="en-US" altLang="ko-KR" dirty="0"/>
              <a:t>heatsink </a:t>
            </a:r>
            <a:r>
              <a:rPr lang="ko-KR" altLang="en-US" dirty="0"/>
              <a:t>열 임피던스를 정의할 수 있습니다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Mission profile </a:t>
            </a:r>
            <a:r>
              <a:rPr lang="ko-KR" altLang="en-US" dirty="0"/>
              <a:t>섹션에서는 다양한 입력에 따른 디바이스의 동작을 평가할 수 있습니다</a:t>
            </a:r>
            <a:r>
              <a:rPr lang="en-US" altLang="ko-KR" dirty="0"/>
              <a:t>. </a:t>
            </a:r>
            <a:r>
              <a:rPr lang="ko-KR" altLang="en-US" dirty="0"/>
              <a:t>시뮬레이션은 하나 또는 여러 개의 스텝으로 구성할 수 있는데</a:t>
            </a:r>
            <a:r>
              <a:rPr lang="en-US" altLang="ko-KR" dirty="0"/>
              <a:t>, </a:t>
            </a:r>
            <a:r>
              <a:rPr lang="ko-KR" altLang="en-US" dirty="0"/>
              <a:t>각 스텝마다 이름을 지정하고 구체적인 테스트 조건들을 정의할 수 있습니다</a:t>
            </a:r>
            <a:r>
              <a:rPr lang="en-US" altLang="ko-KR" dirty="0"/>
              <a:t>. </a:t>
            </a:r>
            <a:r>
              <a:rPr lang="ko-KR" altLang="en-US" dirty="0"/>
              <a:t>이를 통해 실제 동작 환경에서의 복잡한 시나리오를 정확하게 모델링할 수 있습니다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58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다음은 </a:t>
            </a:r>
            <a:r>
              <a:rPr lang="en-GB" altLang="ko-KR"/>
              <a:t>PCB Thermal Simulator</a:t>
            </a:r>
            <a:r>
              <a:rPr lang="ko-KR" altLang="en-US"/>
              <a:t>입니다</a:t>
            </a:r>
            <a:r>
              <a:rPr lang="en-GB" altLang="ko-KR"/>
              <a:t>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3126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70A8D82D-91A9-8FBD-CE42-E217FC035F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PCB</a:t>
            </a:r>
            <a:r>
              <a:rPr lang="ko-KR" altLang="en-US"/>
              <a:t> </a:t>
            </a:r>
            <a:r>
              <a:rPr lang="en-GB" altLang="ko-KR"/>
              <a:t>Thermal Simulator</a:t>
            </a:r>
            <a:r>
              <a:rPr lang="ko-KR" altLang="en-US"/>
              <a:t>는 </a:t>
            </a:r>
            <a:r>
              <a:rPr lang="en-GB" altLang="ko-KR"/>
              <a:t>PCB </a:t>
            </a:r>
            <a:r>
              <a:rPr lang="ko-KR" altLang="en-US" err="1"/>
              <a:t>거버</a:t>
            </a:r>
            <a:r>
              <a:rPr lang="ko-KR" altLang="en-US"/>
              <a:t> 파일을 직접 불러오거나</a:t>
            </a:r>
            <a:r>
              <a:rPr lang="en-GB" altLang="ko-KR"/>
              <a:t>, Tool</a:t>
            </a:r>
            <a:r>
              <a:rPr lang="ko-KR" altLang="en-US"/>
              <a:t>상에서 간단하게 보드를 설계해서 발열 시뮬레이션을 진행할 수 있습니다</a:t>
            </a:r>
            <a:r>
              <a:rPr lang="en-GB" altLang="ko-KR"/>
              <a:t>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109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다음은 </a:t>
            </a:r>
            <a:r>
              <a:rPr lang="en-US"/>
              <a:t>AC Switches, Rectifier </a:t>
            </a:r>
            <a:r>
              <a:rPr lang="ko-KR" altLang="en-US"/>
              <a:t>그리고</a:t>
            </a:r>
            <a:r>
              <a:rPr lang="en-US"/>
              <a:t> TVS</a:t>
            </a:r>
            <a:r>
              <a:rPr lang="ko-KR" altLang="en-US"/>
              <a:t>입니다</a:t>
            </a:r>
            <a:r>
              <a:rPr lang="en-GB" altLang="ko-KR"/>
              <a:t>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33023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AC Switches Simulator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는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AC Driving 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소자인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SCR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과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TRIAC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을 시뮬레이션 하는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Tool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입니다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입력 전압과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Load 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특성을 설정하면 소자의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Loss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와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Junction Temperature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를 확인할 수 있습니다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GB" altLang="ko-KR" b="0" i="0">
              <a:solidFill>
                <a:srgbClr val="74757C"/>
              </a:solidFill>
              <a:effectLst/>
              <a:latin typeface="Arial" panose="020B0604020202020204" pitchFamily="34" charset="0"/>
            </a:endParaRPr>
          </a:p>
          <a:p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Rectifier Diodes Simulator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는 마찬가지로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Diode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의 전류와 전압을 미리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Setting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해서 시뮬레이션 하는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Tool 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입니다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GB" altLang="ko-KR" b="0" i="0">
              <a:solidFill>
                <a:srgbClr val="74757C"/>
              </a:solidFill>
              <a:effectLst/>
              <a:latin typeface="Arial" panose="020B0604020202020204" pitchFamily="34" charset="0"/>
            </a:endParaRPr>
          </a:p>
          <a:p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TVS Simulator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는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Surge 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특성에 따른 적합한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TVS Diode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를 추천하는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Tool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입니다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US" b="0" i="0">
              <a:solidFill>
                <a:srgbClr val="74757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440946-B3FE-4062-9BAE-4125F5E6CB49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126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100" b="0" i="0" err="1">
                <a:solidFill>
                  <a:srgbClr val="000000"/>
                </a:solidFill>
                <a:effectLst/>
                <a:latin typeface="noto"/>
              </a:rPr>
              <a:t>eDesignSuite</a:t>
            </a:r>
            <a:r>
              <a:rPr lang="ko-KR" altLang="en-US" sz="1100" b="0" i="0">
                <a:solidFill>
                  <a:srgbClr val="000000"/>
                </a:solidFill>
                <a:effectLst/>
                <a:latin typeface="noto"/>
              </a:rPr>
              <a:t>는</a:t>
            </a:r>
            <a:r>
              <a:rPr lang="en-US" altLang="ko-KR" sz="1100" b="0" i="0">
                <a:solidFill>
                  <a:srgbClr val="000000"/>
                </a:solidFill>
                <a:effectLst/>
                <a:latin typeface="noto"/>
              </a:rPr>
              <a:t> </a:t>
            </a:r>
            <a:r>
              <a:rPr lang="ko-KR" altLang="en-US" sz="1100" b="0" i="0">
                <a:solidFill>
                  <a:srgbClr val="000000"/>
                </a:solidFill>
                <a:effectLst/>
                <a:latin typeface="noto"/>
              </a:rPr>
              <a:t>보시는 것처럼 다양한 애플리케이션에 대해 광범위한 </a:t>
            </a:r>
            <a:r>
              <a:rPr lang="en-US" altLang="ko-KR" sz="1100" b="0" i="0">
                <a:solidFill>
                  <a:srgbClr val="000000"/>
                </a:solidFill>
                <a:effectLst/>
                <a:latin typeface="noto"/>
              </a:rPr>
              <a:t>ST </a:t>
            </a:r>
            <a:r>
              <a:rPr lang="ko-KR" altLang="en-US" sz="1100" b="0" i="0">
                <a:solidFill>
                  <a:srgbClr val="000000"/>
                </a:solidFill>
                <a:effectLst/>
                <a:latin typeface="noto"/>
              </a:rPr>
              <a:t>제품 포트폴리오를 기반으로 디자인할 수 있도록 지원하고 있습니다</a:t>
            </a:r>
            <a:r>
              <a:rPr lang="en-US" altLang="ko-KR" sz="1100" b="0" i="0">
                <a:solidFill>
                  <a:srgbClr val="000000"/>
                </a:solidFill>
                <a:effectLst/>
                <a:latin typeface="noto"/>
              </a:rPr>
              <a:t>.</a:t>
            </a:r>
            <a:br>
              <a:rPr lang="ko-KR" altLang="en-US" sz="1100"/>
            </a:br>
            <a:br>
              <a:rPr lang="ko-KR" altLang="en-US" sz="1100"/>
            </a:br>
            <a:r>
              <a:rPr lang="en-US" altLang="ko-KR" sz="1600" b="1">
                <a:solidFill>
                  <a:schemeClr val="bg1"/>
                </a:solidFill>
              </a:rPr>
              <a:t>Power Management Design Center </a:t>
            </a: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및 </a:t>
            </a:r>
            <a:r>
              <a:rPr lang="en-US" altLang="ko-KR" sz="1600" b="1">
                <a:solidFill>
                  <a:srgbClr val="FFFFFF"/>
                </a:solidFill>
              </a:rPr>
              <a:t>NFC/RFID Calculators</a:t>
            </a:r>
            <a:r>
              <a:rPr lang="ko-KR" altLang="en-US" sz="1600" b="1">
                <a:solidFill>
                  <a:srgbClr val="FFFFFF"/>
                </a:solidFill>
              </a:rPr>
              <a:t>와 </a:t>
            </a: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같은 시스템 솔루션의 설계를 용이하게 하는 도구도 있고</a:t>
            </a:r>
            <a:r>
              <a:rPr lang="en-US" altLang="ko-KR" sz="1600" b="0" i="0">
                <a:solidFill>
                  <a:srgbClr val="000000"/>
                </a:solidFill>
                <a:effectLst/>
                <a:latin typeface="noto"/>
              </a:rPr>
              <a:t>, </a:t>
            </a: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부품 수준의 </a:t>
            </a:r>
            <a:r>
              <a:rPr lang="en-US" altLang="ko-KR" sz="1600" b="1">
                <a:solidFill>
                  <a:schemeClr val="bg1"/>
                </a:solidFill>
              </a:rPr>
              <a:t>Thermal-Electrical </a:t>
            </a: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시뮬레이션 또는 </a:t>
            </a:r>
            <a:r>
              <a:rPr lang="en-US" altLang="ko-KR" sz="1600" b="1">
                <a:solidFill>
                  <a:srgbClr val="FFFFFF"/>
                </a:solidFill>
              </a:rPr>
              <a:t>Signal Conditioning Design Tools</a:t>
            </a: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를 통해 </a:t>
            </a:r>
            <a:r>
              <a:rPr lang="en-US" altLang="ko-KR" sz="1600" b="0" i="0">
                <a:solidFill>
                  <a:srgbClr val="000000"/>
                </a:solidFill>
                <a:effectLst/>
                <a:latin typeface="noto"/>
              </a:rPr>
              <a:t>Active filter</a:t>
            </a: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와 </a:t>
            </a:r>
            <a:r>
              <a:rPr lang="en-US" altLang="ko-KR" sz="1600" b="0" i="0">
                <a:solidFill>
                  <a:srgbClr val="000000"/>
                </a:solidFill>
                <a:effectLst/>
                <a:latin typeface="noto"/>
              </a:rPr>
              <a:t>Comparator, Current Sensing </a:t>
            </a:r>
            <a:r>
              <a:rPr lang="ko-KR" altLang="en-US" sz="1600" b="0" i="0">
                <a:solidFill>
                  <a:srgbClr val="000000"/>
                </a:solidFill>
                <a:effectLst/>
                <a:latin typeface="noto"/>
              </a:rPr>
              <a:t>회로 설계를 지원 받을 수도 있습니다</a:t>
            </a:r>
            <a:r>
              <a:rPr lang="en-US" altLang="ko-KR" sz="1600" b="0" i="0">
                <a:solidFill>
                  <a:srgbClr val="000000"/>
                </a:solidFill>
                <a:effectLst/>
                <a:latin typeface="noto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ko-KR" altLang="en-US" sz="1100"/>
            </a:br>
            <a:r>
              <a:rPr lang="ko-KR" altLang="en-US" sz="1100" b="0" i="0">
                <a:solidFill>
                  <a:srgbClr val="000000"/>
                </a:solidFill>
                <a:effectLst/>
                <a:latin typeface="noto"/>
              </a:rPr>
              <a:t>제가 대표적인 예시로 보여드릴 </a:t>
            </a:r>
            <a:r>
              <a:rPr lang="en-US" altLang="ko-KR" sz="1100"/>
              <a:t>Power Management Design Center </a:t>
            </a:r>
            <a:r>
              <a:rPr lang="ko-KR" altLang="en-US" sz="1100" b="0" i="0">
                <a:solidFill>
                  <a:srgbClr val="000000"/>
                </a:solidFill>
                <a:effectLst/>
                <a:latin typeface="noto"/>
              </a:rPr>
              <a:t>는 설계자가 </a:t>
            </a:r>
            <a:r>
              <a:rPr lang="en-US" altLang="ko-KR" sz="1100" b="0" i="0">
                <a:solidFill>
                  <a:srgbClr val="000000"/>
                </a:solidFill>
                <a:effectLst/>
                <a:latin typeface="noto"/>
              </a:rPr>
              <a:t>ST</a:t>
            </a:r>
            <a:r>
              <a:rPr lang="ko-KR" altLang="en-US" sz="1100" b="0" i="0">
                <a:solidFill>
                  <a:srgbClr val="000000"/>
                </a:solidFill>
                <a:effectLst/>
                <a:latin typeface="noto"/>
              </a:rPr>
              <a:t>의 다양한 </a:t>
            </a:r>
            <a:r>
              <a:rPr lang="en-US" altLang="ko-KR" sz="1100" b="0" i="0">
                <a:solidFill>
                  <a:srgbClr val="000000"/>
                </a:solidFill>
                <a:effectLst/>
                <a:latin typeface="noto"/>
              </a:rPr>
              <a:t>IC </a:t>
            </a:r>
            <a:r>
              <a:rPr lang="ko-KR" altLang="en-US" sz="1100" b="0" i="0">
                <a:solidFill>
                  <a:srgbClr val="000000"/>
                </a:solidFill>
                <a:effectLst/>
                <a:latin typeface="noto"/>
              </a:rPr>
              <a:t>및 </a:t>
            </a:r>
            <a:r>
              <a:rPr lang="en-US" altLang="ko-KR" sz="1100" b="0" i="0">
                <a:solidFill>
                  <a:srgbClr val="000000"/>
                </a:solidFill>
                <a:effectLst/>
                <a:latin typeface="noto"/>
              </a:rPr>
              <a:t>Discrete </a:t>
            </a:r>
            <a:r>
              <a:rPr lang="ko-KR" altLang="en-US" sz="1100" b="0" i="0">
                <a:solidFill>
                  <a:srgbClr val="000000"/>
                </a:solidFill>
                <a:effectLst/>
                <a:latin typeface="noto"/>
              </a:rPr>
              <a:t>부품을 기반으로 전력 공급</a:t>
            </a:r>
            <a:r>
              <a:rPr lang="en-US" altLang="ko-KR" sz="1100" b="0" i="0">
                <a:solidFill>
                  <a:srgbClr val="000000"/>
                </a:solidFill>
                <a:effectLst/>
                <a:latin typeface="noto"/>
              </a:rPr>
              <a:t>, LED </a:t>
            </a:r>
            <a:r>
              <a:rPr lang="ko-KR" altLang="en-US" sz="1100" b="0" i="0">
                <a:solidFill>
                  <a:srgbClr val="000000"/>
                </a:solidFill>
                <a:effectLst/>
                <a:latin typeface="noto"/>
              </a:rPr>
              <a:t>조명 및 디지털 전력 애플리케이션에 적합한 다양한 토폴로지 및 </a:t>
            </a:r>
            <a:r>
              <a:rPr lang="en-US" altLang="ko-KR" sz="1100" b="0" i="0">
                <a:solidFill>
                  <a:srgbClr val="000000"/>
                </a:solidFill>
                <a:effectLst/>
                <a:latin typeface="noto"/>
              </a:rPr>
              <a:t>Switching Power Supply</a:t>
            </a:r>
            <a:r>
              <a:rPr lang="ko-KR" altLang="en-US" sz="1100" b="0" i="0">
                <a:solidFill>
                  <a:srgbClr val="000000"/>
                </a:solidFill>
                <a:effectLst/>
                <a:latin typeface="noto"/>
              </a:rPr>
              <a:t>의 설계를 지원합니다</a:t>
            </a:r>
            <a:r>
              <a:rPr lang="en-US" altLang="ko-KR" sz="1100" b="0" i="0">
                <a:solidFill>
                  <a:srgbClr val="000000"/>
                </a:solidFill>
                <a:effectLst/>
                <a:latin typeface="noto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440946-B3FE-4062-9BAE-4125F5E6CB49}" type="slidenum">
              <a:rPr lang="en-US" sz="1600">
                <a:latin typeface="Arial" panose="020B0604020202020204" pitchFamily="34" charset="0"/>
              </a:rPr>
              <a:t>4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4866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05838-E9DC-0BF9-F619-2F763AFAD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B696F0-C550-E99C-8D13-98A5E315F3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E16505-1D83-6844-B8B4-DCFC0F00F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600"/>
              <a:t>다음은 </a:t>
            </a:r>
            <a:r>
              <a:rPr lang="en-US" sz="1600" b="1" i="0">
                <a:solidFill>
                  <a:srgbClr val="03234B"/>
                </a:solidFill>
                <a:effectLst/>
                <a:latin typeface="Arial" panose="020B0604020202020204" pitchFamily="34" charset="0"/>
              </a:rPr>
              <a:t>Signal Conditioning Design Tool</a:t>
            </a:r>
            <a:r>
              <a:rPr lang="ko-KR" altLang="en-US" sz="1600" b="1" i="0">
                <a:solidFill>
                  <a:srgbClr val="03234B"/>
                </a:solidFill>
                <a:effectLst/>
                <a:latin typeface="Arial" panose="020B0604020202020204" pitchFamily="34" charset="0"/>
              </a:rPr>
              <a:t>입니다</a:t>
            </a:r>
            <a:r>
              <a:rPr lang="en-GB" altLang="ko-KR" sz="1600" b="1" i="0">
                <a:solidFill>
                  <a:srgbClr val="03234B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1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C4A85-D6B0-6C3B-916E-00AAE4B101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440946-B3FE-4062-9BAE-4125F5E6CB49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5906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이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Tool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에서는 </a:t>
            </a:r>
            <a:r>
              <a:rPr 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ST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의 다양한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OPAMP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와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Comparator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를 기반으로 다양한 종류의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Filter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회로와 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Comparator</a:t>
            </a:r>
            <a:r>
              <a:rPr lang="ko-KR" altLang="en-US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회로를 시뮬레이션 할 수 있습니다</a:t>
            </a:r>
            <a:r>
              <a:rPr lang="en-GB" altLang="ko-KR" b="0" i="0">
                <a:solidFill>
                  <a:srgbClr val="74757C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0" i="0">
              <a:solidFill>
                <a:srgbClr val="74757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440946-B3FE-4062-9BAE-4125F5E6CB49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18030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600"/>
              <a:t>마지막은 </a:t>
            </a:r>
            <a:r>
              <a:rPr lang="en-US" sz="1600" b="1" i="0">
                <a:solidFill>
                  <a:srgbClr val="03234B"/>
                </a:solidFill>
                <a:effectLst/>
                <a:latin typeface="Arial" panose="020B0604020202020204" pitchFamily="34" charset="0"/>
              </a:rPr>
              <a:t>NFC/RFID Calculators</a:t>
            </a:r>
            <a:r>
              <a:rPr lang="ko-KR" altLang="en-US" sz="1600" b="1" i="0">
                <a:solidFill>
                  <a:srgbClr val="03234B"/>
                </a:solidFill>
                <a:effectLst/>
                <a:latin typeface="Arial" panose="020B0604020202020204" pitchFamily="34" charset="0"/>
              </a:rPr>
              <a:t>입니다</a:t>
            </a:r>
            <a:r>
              <a:rPr lang="en-GB" altLang="ko-KR" sz="1600" b="1" i="0">
                <a:solidFill>
                  <a:srgbClr val="03234B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1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440946-B3FE-4062-9BAE-4125F5E6CB49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65812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03234B"/>
                </a:solidFill>
                <a:effectLst/>
                <a:latin typeface="Arial" panose="020B0604020202020204" pitchFamily="34" charset="0"/>
              </a:rPr>
              <a:t>NFC/RFID Calculators </a:t>
            </a:r>
            <a:r>
              <a:rPr lang="ko-KR" altLang="en-US" b="0" i="0">
                <a:solidFill>
                  <a:srgbClr val="03234B"/>
                </a:solidFill>
                <a:effectLst/>
                <a:latin typeface="Arial" panose="020B0604020202020204" pitchFamily="34" charset="0"/>
              </a:rPr>
              <a:t>에서는 보드 생산 전에 미리 안테나 설계와 분포정수를 계산할 수 있는 기능을 제공합니다</a:t>
            </a:r>
            <a:r>
              <a:rPr lang="en-GB" altLang="ko-KR" b="0" i="0">
                <a:solidFill>
                  <a:srgbClr val="03234B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GB" b="0" i="0">
              <a:solidFill>
                <a:srgbClr val="03234B"/>
              </a:solidFill>
              <a:effectLst/>
              <a:latin typeface="Arial" panose="020B0604020202020204" pitchFamily="34" charset="0"/>
            </a:endParaRPr>
          </a:p>
          <a:p>
            <a:r>
              <a:rPr lang="ko-KR" altLang="en-US" b="0" i="0">
                <a:solidFill>
                  <a:srgbClr val="03234B"/>
                </a:solidFill>
                <a:effectLst/>
                <a:latin typeface="Arial" panose="020B0604020202020204" pitchFamily="34" charset="0"/>
              </a:rPr>
              <a:t>간단하게 설계자가 원하는 임피던스 매칭이나 안테나 인덕턴스 값을 미리 알 수 있습니다</a:t>
            </a:r>
            <a:r>
              <a:rPr lang="en-GB" altLang="ko-KR" b="0" i="0">
                <a:solidFill>
                  <a:srgbClr val="03234B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0" i="0">
              <a:solidFill>
                <a:srgbClr val="74757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440946-B3FE-4062-9BAE-4125F5E6CB49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18030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>
                <a:latin typeface="Arial" panose="020B0604020202020204" pitchFamily="34" charset="0"/>
              </a:rPr>
              <a:t>지금까지 말씀드린 </a:t>
            </a:r>
            <a:r>
              <a:rPr lang="en-US" altLang="ko-KR" sz="1600" err="1">
                <a:latin typeface="Arial" panose="020B0604020202020204" pitchFamily="34" charset="0"/>
              </a:rPr>
              <a:t>eDesignSuite</a:t>
            </a:r>
            <a:r>
              <a:rPr lang="ko-KR" altLang="en-US" sz="1600">
                <a:latin typeface="Arial" panose="020B0604020202020204" pitchFamily="34" charset="0"/>
              </a:rPr>
              <a:t>의 여러 기능을 통해 고객 여러분들께서 더욱 빠르고 간편하게 </a:t>
            </a:r>
            <a:r>
              <a:rPr lang="en-US" altLang="ko-KR" sz="1600">
                <a:latin typeface="Arial" panose="020B0604020202020204" pitchFamily="34" charset="0"/>
              </a:rPr>
              <a:t>ST</a:t>
            </a:r>
            <a:r>
              <a:rPr lang="ko-KR" altLang="en-US" sz="1600">
                <a:latin typeface="Arial" panose="020B0604020202020204" pitchFamily="34" charset="0"/>
              </a:rPr>
              <a:t>의 제품을 이용할 수 있도록 저희 </a:t>
            </a:r>
            <a:r>
              <a:rPr lang="en-US" altLang="ko-KR" sz="1600">
                <a:latin typeface="Arial" panose="020B0604020202020204" pitchFamily="34" charset="0"/>
              </a:rPr>
              <a:t>ST</a:t>
            </a:r>
            <a:r>
              <a:rPr lang="ko-KR" altLang="en-US" sz="1600">
                <a:latin typeface="Arial" panose="020B0604020202020204" pitchFamily="34" charset="0"/>
              </a:rPr>
              <a:t>에서도 새로운 기능을 지속적으로 업데이트하고 있습니다</a:t>
            </a:r>
            <a:r>
              <a:rPr lang="en-US" altLang="ko-KR" sz="1600">
                <a:latin typeface="Arial" panose="020B0604020202020204" pitchFamily="34" charset="0"/>
              </a:rPr>
              <a:t>. </a:t>
            </a:r>
            <a:r>
              <a:rPr lang="ko-KR" altLang="en-US" sz="1600">
                <a:latin typeface="Arial" panose="020B0604020202020204" pitchFamily="34" charset="0"/>
              </a:rPr>
              <a:t>보다 도움이 되는 지원이 되도록 최선을 다하겠습니다</a:t>
            </a:r>
            <a:r>
              <a:rPr lang="en-US" altLang="ko-KR" sz="1600">
                <a:latin typeface="Arial" panose="020B0604020202020204" pitchFamily="34" charset="0"/>
              </a:rPr>
              <a:t>. </a:t>
            </a:r>
            <a:r>
              <a:rPr lang="ko-KR" altLang="en-US" sz="1600">
                <a:latin typeface="Arial" panose="020B0604020202020204" pitchFamily="34" charset="0"/>
              </a:rPr>
              <a:t>감사합니다</a:t>
            </a:r>
            <a:r>
              <a:rPr lang="en-US" altLang="ko-KR" sz="1600">
                <a:latin typeface="Arial" panose="020B0604020202020204" pitchFamily="34" charset="0"/>
              </a:rPr>
              <a:t>.</a:t>
            </a:r>
            <a:endParaRPr lang="en-US" sz="160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58E59B-3326-4FD4-8806-9EAC0DB7D60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339592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latin typeface="Arial" panose="020B0604020202020204" pitchFamily="34" charset="0"/>
              </a:rPr>
              <a:t>이상으로 </a:t>
            </a:r>
            <a:r>
              <a:rPr lang="ko-KR" altLang="en-US" sz="1200" err="1">
                <a:latin typeface="Arial" panose="020B0604020202020204" pitchFamily="34" charset="0"/>
              </a:rPr>
              <a:t>웨비나를</a:t>
            </a:r>
            <a:r>
              <a:rPr lang="ko-KR" altLang="en-US" sz="1200">
                <a:latin typeface="Arial" panose="020B0604020202020204" pitchFamily="34" charset="0"/>
              </a:rPr>
              <a:t> 마치겠습니다</a:t>
            </a:r>
            <a:r>
              <a:rPr lang="en-US" altLang="ko-KR" sz="1200"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latin typeface="Arial" panose="020B0604020202020204" pitchFamily="34" charset="0"/>
              </a:rPr>
              <a:t>지금까지 시청해주신 고객 여러분께 감사의 말씀드립니다</a:t>
            </a:r>
            <a:r>
              <a:rPr lang="en-US" altLang="ko-KR" sz="1200">
                <a:latin typeface="Arial" panose="020B0604020202020204" pitchFamily="34" charset="0"/>
              </a:rPr>
              <a:t>.</a:t>
            </a:r>
            <a:endParaRPr lang="en-US" sz="1200">
              <a:latin typeface="Arial" panose="020B060402020202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8E59B-3326-4FD4-8806-9EAC0DB7D60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600"/>
              <a:t>그럼</a:t>
            </a:r>
            <a:r>
              <a:rPr lang="en-US" altLang="ko-KR" sz="1600"/>
              <a:t>, </a:t>
            </a:r>
            <a:r>
              <a:rPr lang="en-US" altLang="ko-KR" sz="1600" err="1"/>
              <a:t>eDesignSuite</a:t>
            </a:r>
            <a:r>
              <a:rPr lang="ko-KR" altLang="en-US" sz="1600"/>
              <a:t>의 사용 방법에 대해서 알아보겠습니다</a:t>
            </a:r>
            <a:r>
              <a:rPr lang="en-US" altLang="ko-KR" sz="1600"/>
              <a:t>.</a:t>
            </a:r>
          </a:p>
          <a:p>
            <a:endParaRPr lang="en-US" altLang="ko-KR" sz="1600"/>
          </a:p>
          <a:p>
            <a:r>
              <a:rPr lang="ko-KR" altLang="en-US" sz="1600"/>
              <a:t>먼저 </a:t>
            </a:r>
            <a:r>
              <a:rPr lang="en-US" altLang="ko-KR" sz="1600" err="1"/>
              <a:t>eDesignSuite</a:t>
            </a:r>
            <a:r>
              <a:rPr lang="ko-KR" altLang="en-US" sz="1600"/>
              <a:t>를 사용하기 위해선 </a:t>
            </a:r>
            <a:r>
              <a:rPr lang="en-US" altLang="ko-KR" sz="1600"/>
              <a:t>ST </a:t>
            </a:r>
            <a:r>
              <a:rPr lang="ko-KR" altLang="en-US" sz="1600"/>
              <a:t>공식 홈페이지 회원가입 및 로그인이 필요합니다</a:t>
            </a:r>
            <a:r>
              <a:rPr lang="en-US" altLang="ko-KR" sz="1600"/>
              <a:t>. </a:t>
            </a:r>
            <a:r>
              <a:rPr lang="ko-KR" altLang="en-US" sz="1600"/>
              <a:t>그렇지 않으면 일부 기능들이 제한됩니다</a:t>
            </a:r>
            <a:r>
              <a:rPr lang="en-US" altLang="ko-KR" sz="1600"/>
              <a:t>.</a:t>
            </a:r>
          </a:p>
          <a:p>
            <a:endParaRPr lang="en-US" altLang="ko-KR" sz="1600"/>
          </a:p>
          <a:p>
            <a:r>
              <a:rPr lang="ko-KR" altLang="en-US" sz="1600"/>
              <a:t>로그인 완료 후 보여드리는 루트를 따라 이동하시고 </a:t>
            </a:r>
            <a:r>
              <a:rPr lang="en-US" altLang="ko-KR" sz="1600"/>
              <a:t>Start Design</a:t>
            </a:r>
            <a:r>
              <a:rPr lang="ko-KR" altLang="en-US" sz="1600"/>
              <a:t>을 눌러 </a:t>
            </a:r>
            <a:r>
              <a:rPr lang="en-US" altLang="ko-KR" sz="1600" err="1"/>
              <a:t>eDesignSuite</a:t>
            </a:r>
            <a:r>
              <a:rPr lang="en-US" altLang="ko-KR" sz="1600"/>
              <a:t> </a:t>
            </a:r>
            <a:r>
              <a:rPr lang="ko-KR" altLang="en-US" sz="1600"/>
              <a:t>설계를 시작할 수 있습니다</a:t>
            </a:r>
            <a:r>
              <a:rPr lang="en-US" altLang="ko-KR" sz="1600"/>
              <a:t>.</a:t>
            </a:r>
            <a:endParaRPr lang="en-US" sz="1600"/>
          </a:p>
          <a:p>
            <a:endParaRPr lang="en-US" sz="160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8E59B-3326-4FD4-8806-9EAC0DB7D607}" type="slidenum">
              <a:rPr lang="en-US" sz="1600" smtClean="0">
                <a:latin typeface="Arial" panose="020B0604020202020204" pitchFamily="34" charset="0"/>
              </a:rPr>
              <a:t>5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380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ko-KR" sz="1600" err="1"/>
              <a:t>eDesignSuite</a:t>
            </a:r>
            <a:r>
              <a:rPr lang="ko-KR" altLang="en-US" sz="1600"/>
              <a:t>는 </a:t>
            </a:r>
            <a:r>
              <a:rPr lang="en-GB" altLang="ko-KR" sz="1600"/>
              <a:t>ST </a:t>
            </a:r>
            <a:r>
              <a:rPr lang="ko-KR" altLang="en-US" sz="1600"/>
              <a:t>회원으로 로그인 하지 않으면</a:t>
            </a:r>
            <a:r>
              <a:rPr lang="en-GB" altLang="ko-KR" sz="1600"/>
              <a:t>, </a:t>
            </a:r>
            <a:r>
              <a:rPr lang="ko-KR" altLang="en-US" sz="1600"/>
              <a:t>보시는 것과 같이 </a:t>
            </a:r>
            <a:r>
              <a:rPr lang="en-GB" altLang="ko-KR" sz="1600"/>
              <a:t>Read Only Mode</a:t>
            </a:r>
            <a:r>
              <a:rPr lang="ko-KR" altLang="en-US" sz="1600"/>
              <a:t>로 진입하여 일부 기능들이 제한됩니다</a:t>
            </a:r>
            <a:r>
              <a:rPr lang="en-US" altLang="ko-KR" sz="1600"/>
              <a:t>.</a:t>
            </a:r>
          </a:p>
          <a:p>
            <a:endParaRPr lang="en-US" sz="160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z="1600" smtClean="0">
                <a:latin typeface="Arial" panose="020B0604020202020204" pitchFamily="34" charset="0"/>
              </a:rPr>
              <a:t>6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018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>
                <a:latin typeface="Arial" panose="020B0604020202020204" pitchFamily="34" charset="0"/>
              </a:rPr>
              <a:t>ST</a:t>
            </a:r>
            <a:r>
              <a:rPr lang="ko-KR" altLang="en-US" sz="1600">
                <a:latin typeface="Arial" panose="020B0604020202020204" pitchFamily="34" charset="0"/>
              </a:rPr>
              <a:t>에서는 </a:t>
            </a:r>
            <a:r>
              <a:rPr lang="en-US" sz="1600" err="1">
                <a:latin typeface="Arial" panose="020B0604020202020204" pitchFamily="34" charset="0"/>
              </a:rPr>
              <a:t>eDesignSuite</a:t>
            </a:r>
            <a:r>
              <a:rPr lang="ko-KR" altLang="en-US" sz="1600">
                <a:latin typeface="Arial" panose="020B0604020202020204" pitchFamily="34" charset="0"/>
              </a:rPr>
              <a:t>의 기본 사용 방법에 대한 교육 비디오도 제공하고 있습니다</a:t>
            </a:r>
            <a:r>
              <a:rPr lang="en-US" altLang="ko-KR" sz="1600">
                <a:latin typeface="Arial" panose="020B0604020202020204" pitchFamily="34" charset="0"/>
              </a:rPr>
              <a:t>.</a:t>
            </a:r>
          </a:p>
          <a:p>
            <a:endParaRPr lang="en-US" sz="1600">
              <a:latin typeface="Arial" panose="020B0604020202020204" pitchFamily="34" charset="0"/>
            </a:endParaRPr>
          </a:p>
          <a:p>
            <a:r>
              <a:rPr lang="ko-KR" altLang="en-US" sz="1600">
                <a:latin typeface="Arial" panose="020B0604020202020204" pitchFamily="34" charset="0"/>
              </a:rPr>
              <a:t>이 </a:t>
            </a:r>
            <a:r>
              <a:rPr lang="ko-KR" altLang="en-US" sz="1600" err="1">
                <a:latin typeface="Arial" panose="020B0604020202020204" pitchFamily="34" charset="0"/>
              </a:rPr>
              <a:t>웨비나를</a:t>
            </a:r>
            <a:r>
              <a:rPr lang="ko-KR" altLang="en-US" sz="1600">
                <a:latin typeface="Arial" panose="020B0604020202020204" pitchFamily="34" charset="0"/>
              </a:rPr>
              <a:t> 수강하신 이후에 이 영상들을 이용하시면 더욱 빠르고 정확하게 </a:t>
            </a:r>
            <a:r>
              <a:rPr lang="en-US" altLang="ko-KR" sz="1600" err="1">
                <a:latin typeface="Arial" panose="020B0604020202020204" pitchFamily="34" charset="0"/>
              </a:rPr>
              <a:t>eDesignSuite</a:t>
            </a:r>
            <a:r>
              <a:rPr lang="ko-KR" altLang="en-US" sz="1600">
                <a:latin typeface="Arial" panose="020B0604020202020204" pitchFamily="34" charset="0"/>
              </a:rPr>
              <a:t>을 사용하실 수 있습니다</a:t>
            </a:r>
            <a:r>
              <a:rPr lang="en-US" altLang="ko-KR" sz="1600">
                <a:latin typeface="Arial" panose="020B0604020202020204" pitchFamily="34" charset="0"/>
              </a:rPr>
              <a:t>.</a:t>
            </a:r>
            <a:endParaRPr lang="en-US" sz="1600">
              <a:latin typeface="Arial" panose="020B0604020202020204" pitchFamily="34" charset="0"/>
            </a:endParaRPr>
          </a:p>
          <a:p>
            <a:endParaRPr lang="en-US" sz="160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440946-B3FE-4062-9BAE-4125F5E6CB49}" type="slidenum">
              <a:rPr lang="en-US" sz="1600" smtClean="0">
                <a:latin typeface="Arial" panose="020B0604020202020204" pitchFamily="34" charset="0"/>
              </a:rPr>
              <a:t>7</a:t>
            </a:fld>
            <a:endParaRPr 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519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이제부터 </a:t>
            </a:r>
            <a:r>
              <a:rPr lang="en-GB" dirty="0"/>
              <a:t>Power</a:t>
            </a:r>
            <a:r>
              <a:rPr lang="ko-KR" altLang="en-US" dirty="0"/>
              <a:t> </a:t>
            </a:r>
            <a:r>
              <a:rPr lang="en-GB" altLang="ko-KR" dirty="0"/>
              <a:t>Management Design </a:t>
            </a:r>
            <a:r>
              <a:rPr lang="en-GB" altLang="ko-KR" dirty="0" err="1"/>
              <a:t>Center</a:t>
            </a:r>
            <a:r>
              <a:rPr lang="ko-KR" altLang="en-US" dirty="0"/>
              <a:t>에 대해 자세하게 소개해드리겠습니다</a:t>
            </a:r>
            <a:r>
              <a:rPr lang="en-GB" altLang="ko-KR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7A20C-0A41-4975-BF38-102D39C809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983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latin typeface="Arial" panose="020B0604020202020204" pitchFamily="34" charset="0"/>
            </a:endParaRPr>
          </a:p>
          <a:p>
            <a:r>
              <a:rPr lang="it-IT" dirty="0" err="1">
                <a:latin typeface="Arial" panose="020B0604020202020204" pitchFamily="34" charset="0"/>
              </a:rPr>
              <a:t>eDesignSuite</a:t>
            </a:r>
            <a:r>
              <a:rPr lang="it-IT" dirty="0">
                <a:latin typeface="Arial" panose="020B0604020202020204" pitchFamily="34" charset="0"/>
              </a:rPr>
              <a:t> Power Management Design Center</a:t>
            </a:r>
            <a:r>
              <a:rPr lang="ko-KR" altLang="en-US" dirty="0">
                <a:latin typeface="Arial" panose="020B0604020202020204" pitchFamily="34" charset="0"/>
              </a:rPr>
              <a:t>는 </a:t>
            </a:r>
            <a:r>
              <a:rPr lang="en-US" dirty="0">
                <a:latin typeface="Arial" panose="020B0604020202020204" pitchFamily="34" charset="0"/>
              </a:rPr>
              <a:t>Board</a:t>
            </a:r>
            <a:r>
              <a:rPr lang="ko-KR" altLang="en-US" dirty="0">
                <a:latin typeface="Arial" panose="020B0604020202020204" pitchFamily="34" charset="0"/>
              </a:rPr>
              <a:t> </a:t>
            </a:r>
            <a:r>
              <a:rPr lang="en-US" altLang="ko-KR" dirty="0">
                <a:latin typeface="Arial" panose="020B0604020202020204" pitchFamily="34" charset="0"/>
              </a:rPr>
              <a:t>Advisor </a:t>
            </a:r>
            <a:r>
              <a:rPr lang="ko-KR" altLang="en-US" dirty="0">
                <a:latin typeface="Arial" panose="020B0604020202020204" pitchFamily="34" charset="0"/>
              </a:rPr>
              <a:t>기능을 통해 설계자가 원하는 사양에 맞는 적절한 </a:t>
            </a:r>
            <a:r>
              <a:rPr lang="en-US" altLang="ko-KR" dirty="0">
                <a:latin typeface="Arial" panose="020B0604020202020204" pitchFamily="34" charset="0"/>
              </a:rPr>
              <a:t>ST</a:t>
            </a:r>
            <a:r>
              <a:rPr lang="ko-KR" altLang="en-US" dirty="0">
                <a:latin typeface="Arial" panose="020B0604020202020204" pitchFamily="34" charset="0"/>
              </a:rPr>
              <a:t>의 </a:t>
            </a:r>
            <a:r>
              <a:rPr lang="en-US" altLang="ko-KR" dirty="0">
                <a:latin typeface="Arial" panose="020B0604020202020204" pitchFamily="34" charset="0"/>
              </a:rPr>
              <a:t>Evaluation Board</a:t>
            </a:r>
            <a:r>
              <a:rPr lang="ko-KR" altLang="en-US" dirty="0">
                <a:latin typeface="Arial" panose="020B0604020202020204" pitchFamily="34" charset="0"/>
              </a:rPr>
              <a:t>를 추천해줍니다</a:t>
            </a:r>
            <a:r>
              <a:rPr lang="en-US" altLang="ko-KR" dirty="0">
                <a:latin typeface="Arial" panose="020B0604020202020204" pitchFamily="34" charset="0"/>
              </a:rPr>
              <a:t>.</a:t>
            </a:r>
          </a:p>
          <a:p>
            <a:endParaRPr lang="en-US" altLang="ko-KR" dirty="0">
              <a:latin typeface="Arial" panose="020B0604020202020204" pitchFamily="34" charset="0"/>
            </a:endParaRPr>
          </a:p>
          <a:p>
            <a:r>
              <a:rPr lang="it-IT" dirty="0">
                <a:latin typeface="Arial" panose="020B0604020202020204" pitchFamily="34" charset="0"/>
              </a:rPr>
              <a:t>Power Tree </a:t>
            </a:r>
            <a:r>
              <a:rPr lang="ko-KR" altLang="en-US" dirty="0">
                <a:latin typeface="Arial" panose="020B0604020202020204" pitchFamily="34" charset="0"/>
              </a:rPr>
              <a:t>기능을 통해서는 설계자가 설계한 여러 </a:t>
            </a:r>
            <a:r>
              <a:rPr lang="en-US" altLang="ko-KR" dirty="0">
                <a:latin typeface="Arial" panose="020B0604020202020204" pitchFamily="34" charset="0"/>
              </a:rPr>
              <a:t>Power Stage</a:t>
            </a:r>
            <a:r>
              <a:rPr lang="ko-KR" altLang="en-US" dirty="0">
                <a:latin typeface="Arial" panose="020B0604020202020204" pitchFamily="34" charset="0"/>
              </a:rPr>
              <a:t>를 </a:t>
            </a:r>
            <a:r>
              <a:rPr lang="en-US" altLang="ko-KR" dirty="0">
                <a:latin typeface="Arial" panose="020B0604020202020204" pitchFamily="34" charset="0"/>
              </a:rPr>
              <a:t>Diagram</a:t>
            </a:r>
            <a:r>
              <a:rPr lang="ko-KR" altLang="en-US" dirty="0">
                <a:latin typeface="Arial" panose="020B0604020202020204" pitchFamily="34" charset="0"/>
              </a:rPr>
              <a:t>으로 간단히 도식화 할 수 있습니다</a:t>
            </a:r>
            <a:r>
              <a:rPr lang="en-US" altLang="ko-KR" dirty="0">
                <a:latin typeface="Arial" panose="020B0604020202020204" pitchFamily="34" charset="0"/>
              </a:rPr>
              <a:t>.</a:t>
            </a:r>
            <a:r>
              <a:rPr lang="ko-KR" altLang="en-US" dirty="0">
                <a:latin typeface="Arial" panose="020B0604020202020204" pitchFamily="34" charset="0"/>
              </a:rPr>
              <a:t> </a:t>
            </a:r>
            <a:endParaRPr lang="en-GB" altLang="ko-KR" dirty="0">
              <a:latin typeface="Arial" panose="020B0604020202020204" pitchFamily="34" charset="0"/>
            </a:endParaRPr>
          </a:p>
          <a:p>
            <a:endParaRPr lang="it-IT" altLang="ko-KR" dirty="0">
              <a:latin typeface="Arial" panose="020B0604020202020204" pitchFamily="34" charset="0"/>
            </a:endParaRPr>
          </a:p>
          <a:p>
            <a:r>
              <a:rPr lang="it-IT" altLang="ko-KR" dirty="0" err="1">
                <a:latin typeface="Arial" panose="020B0604020202020204" pitchFamily="34" charset="0"/>
              </a:rPr>
              <a:t>eDesignSuite</a:t>
            </a:r>
            <a:r>
              <a:rPr lang="ko-KR" altLang="en-US" dirty="0">
                <a:latin typeface="Arial" panose="020B0604020202020204" pitchFamily="34" charset="0"/>
              </a:rPr>
              <a:t>에서 설계한 회로를 </a:t>
            </a:r>
            <a:r>
              <a:rPr lang="en-US" altLang="ko-KR" dirty="0" err="1">
                <a:latin typeface="Arial" panose="020B0604020202020204" pitchFamily="34" charset="0"/>
              </a:rPr>
              <a:t>Orcad</a:t>
            </a:r>
            <a:r>
              <a:rPr lang="en-US" altLang="ko-KR" dirty="0">
                <a:latin typeface="Arial" panose="020B0604020202020204" pitchFamily="34" charset="0"/>
              </a:rPr>
              <a:t>, Altium </a:t>
            </a:r>
            <a:r>
              <a:rPr lang="ko-KR" altLang="en-US" dirty="0">
                <a:latin typeface="Arial" panose="020B0604020202020204" pitchFamily="34" charset="0"/>
              </a:rPr>
              <a:t>그리고 </a:t>
            </a:r>
            <a:r>
              <a:rPr lang="en-GB" altLang="ko-KR" dirty="0">
                <a:latin typeface="Arial" panose="020B0604020202020204" pitchFamily="34" charset="0"/>
              </a:rPr>
              <a:t>Eagle Cad</a:t>
            </a:r>
            <a:r>
              <a:rPr lang="ko-KR" altLang="en-US" dirty="0">
                <a:latin typeface="Arial" panose="020B0604020202020204" pitchFamily="34" charset="0"/>
              </a:rPr>
              <a:t>에서 바로 열어 볼 수 있도록 </a:t>
            </a:r>
            <a:r>
              <a:rPr lang="en-US" altLang="ko-KR" dirty="0">
                <a:latin typeface="Arial" panose="020B0604020202020204" pitchFamily="34" charset="0"/>
              </a:rPr>
              <a:t>Export</a:t>
            </a:r>
            <a:r>
              <a:rPr lang="ko-KR" altLang="en-US" dirty="0">
                <a:latin typeface="Arial" panose="020B0604020202020204" pitchFamily="34" charset="0"/>
              </a:rPr>
              <a:t>할 수 있으며</a:t>
            </a:r>
            <a:r>
              <a:rPr lang="en-US" altLang="ko-KR" dirty="0">
                <a:latin typeface="Arial" panose="020B0604020202020204" pitchFamily="34" charset="0"/>
              </a:rPr>
              <a:t>,</a:t>
            </a:r>
          </a:p>
          <a:p>
            <a:r>
              <a:rPr lang="en-US" altLang="ko-KR" dirty="0" err="1">
                <a:latin typeface="Arial" panose="020B0604020202020204" pitchFamily="34" charset="0"/>
              </a:rPr>
              <a:t>eDSim</a:t>
            </a:r>
            <a:r>
              <a:rPr lang="ko-KR" altLang="en-US" dirty="0">
                <a:latin typeface="Arial" panose="020B0604020202020204" pitchFamily="34" charset="0"/>
              </a:rPr>
              <a:t>이라고 하는 회로 시뮬레이션 툴을 이용해서 회로를 수정해가며 시뮬레이션도 가능합니다</a:t>
            </a:r>
            <a:r>
              <a:rPr lang="en-US" altLang="ko-KR" dirty="0">
                <a:latin typeface="Arial" panose="020B0604020202020204" pitchFamily="34" charset="0"/>
              </a:rPr>
              <a:t>.</a:t>
            </a:r>
          </a:p>
          <a:p>
            <a:endParaRPr lang="en-US" altLang="ko-KR" dirty="0">
              <a:latin typeface="Arial" panose="020B0604020202020204" pitchFamily="34" charset="0"/>
            </a:endParaRPr>
          </a:p>
          <a:p>
            <a:r>
              <a:rPr lang="en-US" altLang="ko-KR" dirty="0">
                <a:latin typeface="Arial" panose="020B0604020202020204" pitchFamily="34" charset="0"/>
              </a:rPr>
              <a:t>STPOWER Studio</a:t>
            </a:r>
            <a:r>
              <a:rPr lang="ko-KR" altLang="en-US" dirty="0">
                <a:latin typeface="Arial" panose="020B0604020202020204" pitchFamily="34" charset="0"/>
              </a:rPr>
              <a:t>에서는 </a:t>
            </a:r>
            <a:r>
              <a:rPr lang="ko-KR" altLang="en-US" dirty="0" err="1">
                <a:latin typeface="Arial" panose="020B0604020202020204" pitchFamily="34" charset="0"/>
              </a:rPr>
              <a:t>스위칭소자의</a:t>
            </a:r>
            <a:r>
              <a:rPr lang="ko-KR" altLang="en-US" dirty="0">
                <a:latin typeface="Arial" panose="020B0604020202020204" pitchFamily="34" charset="0"/>
              </a:rPr>
              <a:t> 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electro-thermal simulation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이 가능합니다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.</a:t>
            </a:r>
          </a:p>
          <a:p>
            <a:endParaRPr kumimoji="0" lang="en-GB" altLang="ko-KR" sz="1200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  <a:p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마지막으로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, Digital Power Workbench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에서는 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MCU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를 필요로 하는 디지털 파워 솔루션의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펌웨어를 생성함으로써 디지털 파워 컨버터 개발을 위한 노력과 시간을 대폭 단축합니다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  <a:endParaRPr lang="en-US" altLang="ko-KR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440946-B3FE-4062-9BAE-4125F5E6CB49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979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.com/trademarks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">
    <p:bg>
      <p:bgPr>
        <a:solidFill>
          <a:srgbClr val="0023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BBC7E-853C-4EAC-941C-F7D4C872CE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2077965"/>
            <a:ext cx="5795963" cy="2702071"/>
          </a:xfrm>
        </p:spPr>
        <p:txBody>
          <a:bodyPr anchor="ctr"/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F8A67-080E-4CD5-8528-5627C41B2D7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5999" y="5015060"/>
            <a:ext cx="5795963" cy="10777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</a:t>
            </a:r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64B28F-A25E-4825-B94D-B2AD0EA2A9F6}"/>
              </a:ext>
            </a:extLst>
          </p:cNvPr>
          <p:cNvSpPr/>
          <p:nvPr/>
        </p:nvSpPr>
        <p:spPr>
          <a:xfrm>
            <a:off x="-228" y="0"/>
            <a:ext cx="43905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767B04-DB20-575B-553B-88ACD76553E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0038" y="0"/>
            <a:ext cx="5495544" cy="6858000"/>
          </a:xfrm>
          <a:custGeom>
            <a:avLst/>
            <a:gdLst>
              <a:gd name="connsiteX0" fmla="*/ 0 w 5495544"/>
              <a:gd name="connsiteY0" fmla="*/ 0 h 6858000"/>
              <a:gd name="connsiteX1" fmla="*/ 5495544 w 5495544"/>
              <a:gd name="connsiteY1" fmla="*/ 0 h 6858000"/>
              <a:gd name="connsiteX2" fmla="*/ 5495544 w 5495544"/>
              <a:gd name="connsiteY2" fmla="*/ 6858000 h 6858000"/>
              <a:gd name="connsiteX3" fmla="*/ 0 w 549554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95544" h="6858000">
                <a:moveTo>
                  <a:pt x="0" y="0"/>
                </a:moveTo>
                <a:lnTo>
                  <a:pt x="5495544" y="0"/>
                </a:lnTo>
                <a:lnTo>
                  <a:pt x="549554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Drag and drop </a:t>
            </a:r>
            <a:br>
              <a:rPr lang="en-US"/>
            </a:br>
            <a:r>
              <a:rPr lang="en-US"/>
              <a:t>a picture here</a:t>
            </a:r>
          </a:p>
        </p:txBody>
      </p:sp>
      <p:pic>
        <p:nvPicPr>
          <p:cNvPr id="6" name="Graphic 7">
            <a:extLst>
              <a:ext uri="{FF2B5EF4-FFF2-40B4-BE49-F238E27FC236}">
                <a16:creationId xmlns:a16="http://schemas.microsoft.com/office/drawing/2014/main" id="{0A935D2C-8C8E-184B-D8FC-8FF74926C0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6242" y="47623"/>
            <a:ext cx="1857226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79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516">
          <p15:clr>
            <a:srgbClr val="FBAE40"/>
          </p15:clr>
        </p15:guide>
        <p15:guide id="2" pos="7387">
          <p15:clr>
            <a:srgbClr val="FBAE40"/>
          </p15:clr>
        </p15:guide>
        <p15:guide id="3" orient="horz" pos="3067">
          <p15:clr>
            <a:srgbClr val="FBAE40"/>
          </p15:clr>
        </p15:guide>
        <p15:guide id="4" orient="horz" pos="393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in title without picture">
    <p:bg>
      <p:bgPr>
        <a:solidFill>
          <a:srgbClr val="0023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BBC7E-853C-4EAC-941C-F7D4C872CE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1470" y="1964458"/>
            <a:ext cx="7807324" cy="2929084"/>
          </a:xfrm>
        </p:spPr>
        <p:txBody>
          <a:bodyPr anchor="ctr"/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F8A67-080E-4CD5-8528-5627C41B2D7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1470" y="5015060"/>
            <a:ext cx="7807324" cy="10777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</a:t>
            </a:r>
            <a:endParaRPr lang="fr-FR"/>
          </a:p>
        </p:txBody>
      </p:sp>
      <p:pic>
        <p:nvPicPr>
          <p:cNvPr id="4" name="Graphic 14">
            <a:extLst>
              <a:ext uri="{FF2B5EF4-FFF2-40B4-BE49-F238E27FC236}">
                <a16:creationId xmlns:a16="http://schemas.microsoft.com/office/drawing/2014/main" id="{70CC30A6-5943-4618-79CD-9E122FDCAE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6242" y="47623"/>
            <a:ext cx="1857226" cy="12801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09F09FF-C8AF-EE46-958B-11187A34AAE5}"/>
              </a:ext>
            </a:extLst>
          </p:cNvPr>
          <p:cNvSpPr/>
          <p:nvPr userDrawn="1"/>
        </p:nvSpPr>
        <p:spPr>
          <a:xfrm>
            <a:off x="-228" y="0"/>
            <a:ext cx="30026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50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9">
          <p15:clr>
            <a:srgbClr val="FBAE40"/>
          </p15:clr>
        </p15:guide>
        <p15:guide id="2" orient="horz" pos="2615">
          <p15:clr>
            <a:srgbClr val="FBAE40"/>
          </p15:clr>
        </p15:guide>
        <p15:guide id="3" pos="5196">
          <p15:clr>
            <a:srgbClr val="FBAE40"/>
          </p15:clr>
        </p15:guide>
        <p15:guide id="4" pos="610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</a:lstStyle>
          <a:p>
            <a:pPr lvl="0"/>
            <a:r>
              <a:rPr lang="en-US"/>
              <a:t>First level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EF7C4-3513-40DF-91A6-018C8E9AC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52DD4-CDE3-4E33-AB80-AED4CE4AC39A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B796A-0B1E-46FA-AC86-9A7803DF8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8E223-380C-4295-85FF-7B9C2423B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B169-58CE-4E65-B1F9-ACF9E464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428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654">
          <p15:clr>
            <a:srgbClr val="FBAE40"/>
          </p15:clr>
        </p15:guide>
        <p15:guide id="2" pos="726">
          <p15:clr>
            <a:srgbClr val="FBAE40"/>
          </p15:clr>
        </p15:guide>
        <p15:guide id="3" orient="horz" pos="137">
          <p15:clr>
            <a:srgbClr val="FBAE40"/>
          </p15:clr>
        </p15:guide>
        <p15:guide id="4" orient="horz" pos="67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9399" y="419894"/>
            <a:ext cx="9372601" cy="1484312"/>
          </a:xfrm>
          <a:solidFill>
            <a:schemeClr val="accent4"/>
          </a:solidFill>
        </p:spPr>
        <p:txBody>
          <a:bodyPr vert="horz" lIns="91440" tIns="45720" rIns="288000" bIns="45720" rtlCol="0" anchor="ctr">
            <a:noAutofit/>
          </a:bodyPr>
          <a:lstStyle>
            <a:lvl1pPr marL="263525" indent="0" algn="l">
              <a:defRPr lang="en-US" sz="3600" b="1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pic>
        <p:nvPicPr>
          <p:cNvPr id="3" name="Graphic 5">
            <a:extLst>
              <a:ext uri="{FF2B5EF4-FFF2-40B4-BE49-F238E27FC236}">
                <a16:creationId xmlns:a16="http://schemas.microsoft.com/office/drawing/2014/main" id="{7B0BAF98-BF01-8628-815D-6C637563DA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1974" y="6155372"/>
            <a:ext cx="928614" cy="640080"/>
          </a:xfrm>
          <a:prstGeom prst="rect">
            <a:avLst/>
          </a:prstGeom>
        </p:spPr>
      </p:pic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C4CE3442-CD9D-76CA-881D-CEA1B2E3BE7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304925"/>
            <a:ext cx="12192000" cy="4787900"/>
          </a:xfrm>
          <a:custGeom>
            <a:avLst/>
            <a:gdLst>
              <a:gd name="connsiteX0" fmla="*/ 0 w 12192000"/>
              <a:gd name="connsiteY0" fmla="*/ 0 h 4787900"/>
              <a:gd name="connsiteX1" fmla="*/ 2819399 w 12192000"/>
              <a:gd name="connsiteY1" fmla="*/ 0 h 4787900"/>
              <a:gd name="connsiteX2" fmla="*/ 2819399 w 12192000"/>
              <a:gd name="connsiteY2" fmla="*/ 599281 h 4787900"/>
              <a:gd name="connsiteX3" fmla="*/ 12192000 w 12192000"/>
              <a:gd name="connsiteY3" fmla="*/ 599281 h 4787900"/>
              <a:gd name="connsiteX4" fmla="*/ 12192000 w 12192000"/>
              <a:gd name="connsiteY4" fmla="*/ 4787900 h 4787900"/>
              <a:gd name="connsiteX5" fmla="*/ 0 w 12192000"/>
              <a:gd name="connsiteY5" fmla="*/ 4787900 h 478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4787900">
                <a:moveTo>
                  <a:pt x="0" y="0"/>
                </a:moveTo>
                <a:lnTo>
                  <a:pt x="2819399" y="0"/>
                </a:lnTo>
                <a:lnTo>
                  <a:pt x="2819399" y="599281"/>
                </a:lnTo>
                <a:lnTo>
                  <a:pt x="12192000" y="599281"/>
                </a:lnTo>
                <a:lnTo>
                  <a:pt x="12192000" y="4787900"/>
                </a:lnTo>
                <a:lnTo>
                  <a:pt x="0" y="4787900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rgbClr val="C0C8D2"/>
                </a:solidFill>
              </a:defRPr>
            </a:lvl1pPr>
          </a:lstStyle>
          <a:p>
            <a:r>
              <a:rPr lang="en-US"/>
              <a:t>Drag and drop a picture here (optional)</a:t>
            </a:r>
          </a:p>
        </p:txBody>
      </p:sp>
    </p:spTree>
    <p:extLst>
      <p:ext uri="{BB962C8B-B14F-4D97-AF65-F5344CB8AC3E}">
        <p14:creationId xmlns:p14="http://schemas.microsoft.com/office/powerpoint/2010/main" val="686472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00037" y="1484313"/>
            <a:ext cx="5719763" cy="4608512"/>
          </a:xfrm>
        </p:spPr>
        <p:txBody>
          <a:bodyPr/>
          <a:lstStyle>
            <a:lvl1pPr marL="261938" indent="-261938">
              <a:buFont typeface="Arial" panose="020B0604020202020204" pitchFamily="34" charset="0"/>
              <a:buChar char="•"/>
              <a:defRPr/>
            </a:lvl1pPr>
            <a:lvl2pPr marL="536575" indent="-266700">
              <a:buFont typeface="Arial" panose="020B0604020202020204" pitchFamily="34" charset="0"/>
              <a:buChar char="•"/>
              <a:defRPr/>
            </a:lvl2pPr>
            <a:lvl3pPr marL="812800" indent="-273050">
              <a:buFont typeface="Arial" panose="020B0604020202020204" pitchFamily="34" charset="0"/>
              <a:buChar char="•"/>
              <a:defRPr/>
            </a:lvl3pPr>
            <a:lvl4pPr marL="987425" indent="-268288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en-US"/>
              <a:t>First level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6000" y="1484313"/>
            <a:ext cx="5720400" cy="46085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First level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788507-3E03-4FB3-A132-78A939782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52DD4-CDE3-4E33-AB80-AED4CE4AC39A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9E28F68-9BF2-4E8D-9900-2B961920C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468ACE-19CE-4D11-BE8C-BF854FA85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B169-58CE-4E65-B1F9-ACF9E464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552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4">
          <p15:clr>
            <a:srgbClr val="FBAE40"/>
          </p15:clr>
        </p15:guide>
        <p15:guide id="2" orient="horz" pos="137">
          <p15:clr>
            <a:srgbClr val="FBAE40"/>
          </p15:clr>
        </p15:guide>
        <p15:guide id="3" pos="726">
          <p15:clr>
            <a:srgbClr val="FBAE40"/>
          </p15:clr>
        </p15:guide>
        <p15:guide id="4" pos="565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297BAC-5561-499E-BBCB-6D6E1FD7D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52DD4-CDE3-4E33-AB80-AED4CE4AC39A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25733-58EA-4C07-864D-B4CB76D0D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75373-7992-498D-9AB1-3D8254424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B169-58CE-4E65-B1F9-ACF9E464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55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654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674">
          <p15:clr>
            <a:srgbClr val="FBAE40"/>
          </p15:clr>
        </p15:guide>
        <p15:guide id="4" orient="horz" pos="137">
          <p15:clr>
            <a:srgbClr val="FBAE40"/>
          </p15:clr>
        </p15:guide>
        <p15:guide id="5" pos="72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25953C-BDCE-466C-B5D1-10A5597F7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52DD4-CDE3-4E33-AB80-AED4CE4AC39A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093A61-3D0C-4D22-A38C-FED809C5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CFF57E-942B-4161-B1AA-AAC9C60FE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B169-58CE-4E65-B1F9-ACF9E46440C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BBDD1133-1F09-9335-6CFE-9565B175F6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7" y="-1"/>
            <a:ext cx="11609159" cy="13049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229620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674">
          <p15:clr>
            <a:srgbClr val="FBAE40"/>
          </p15:clr>
        </p15:guide>
        <p15:guide id="3" orient="horz" pos="137">
          <p15:clr>
            <a:srgbClr val="FBAE40"/>
          </p15:clr>
        </p15:guide>
        <p15:guide id="4" pos="72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D15AA452-2F5A-B772-945B-B0CFC5F3FD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0038" y="1487433"/>
            <a:ext cx="731520" cy="731520"/>
          </a:xfr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2800"/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89467D-4E3E-2E79-F1E3-71984118B3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30C536-79BA-88B1-166F-BD74971E5A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20DF25-812A-35DC-2783-1BC33FB9C8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A7B169-58CE-4E65-B1F9-ACF9E46440C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5D2CF-A487-DE9E-414F-462D62049E4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3052DD4-CDE3-4E33-AB80-AED4CE4AC39A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29F6FE6-9902-64DD-A000-F3C8D011E5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1649" y="1487433"/>
            <a:ext cx="4754880" cy="731520"/>
          </a:xfr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Topic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6E4D8103-4194-5038-5BB3-B27BD01622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0038" y="2624425"/>
            <a:ext cx="731520" cy="731520"/>
          </a:xfr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2800"/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B333E01B-74F4-BD5A-C789-5CB514934A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1649" y="2624425"/>
            <a:ext cx="4754880" cy="731520"/>
          </a:xfr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Topic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9017772-3244-6F37-2086-3BFA0683EA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0038" y="3761417"/>
            <a:ext cx="731520" cy="731520"/>
          </a:xfr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2800"/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0A08BA30-CC2E-1C99-57CB-92CBBB68B6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91649" y="3761417"/>
            <a:ext cx="4754880" cy="731520"/>
          </a:xfr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Topic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E74361AC-E7BF-9BB0-D531-28E15A7ED06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0038" y="4898408"/>
            <a:ext cx="731520" cy="731520"/>
          </a:xfr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2800"/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A2A63932-A9F1-75DE-B4ED-0D62394486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91649" y="4898408"/>
            <a:ext cx="4754880" cy="731520"/>
          </a:xfr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Topic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B2E5A9C1-A2AB-4259-82F1-2AE3DFFDBA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1487433"/>
            <a:ext cx="731520" cy="731520"/>
          </a:xfr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2800"/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461B435B-C211-8417-11B1-5F46A1AC59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87611" y="1487433"/>
            <a:ext cx="4754880" cy="731520"/>
          </a:xfr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Topic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23E32E66-08FD-72CE-DA85-9B3671D6D2E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96000" y="2624425"/>
            <a:ext cx="731520" cy="731520"/>
          </a:xfr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2800"/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E0F050B4-6ECE-8FF8-A1AA-3F4C2FBA89D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87611" y="2624425"/>
            <a:ext cx="4754880" cy="731520"/>
          </a:xfr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Topic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C57D1331-E3D7-C1FD-541B-C64045C742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6000" y="3761417"/>
            <a:ext cx="731520" cy="731520"/>
          </a:xfr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2800"/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FCBB95E6-B6D9-2B1A-115E-09D087D466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87611" y="3761417"/>
            <a:ext cx="4754880" cy="731520"/>
          </a:xfr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Topic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1AED3D0D-2221-0F28-6404-8DE7BBE3809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96000" y="4898408"/>
            <a:ext cx="731520" cy="731520"/>
          </a:xfr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2800"/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A72B0B48-D3AF-3DBD-FB54-005779ED399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87611" y="4898408"/>
            <a:ext cx="4754880" cy="731520"/>
          </a:xfr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Topic</a:t>
            </a:r>
          </a:p>
        </p:txBody>
      </p:sp>
    </p:spTree>
    <p:extLst>
      <p:ext uri="{BB962C8B-B14F-4D97-AF65-F5344CB8AC3E}">
        <p14:creationId xmlns:p14="http://schemas.microsoft.com/office/powerpoint/2010/main" val="366135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F8E72F1-E261-A4D3-03FD-FCC35198792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A1E53E3-FC79-490F-927D-EDA5C06E6818}"/>
                </a:ext>
              </a:extLst>
            </p:cNvPr>
            <p:cNvSpPr/>
            <p:nvPr userDrawn="1"/>
          </p:nvSpPr>
          <p:spPr>
            <a:xfrm>
              <a:off x="0" y="0"/>
              <a:ext cx="12192000" cy="6854862"/>
            </a:xfrm>
            <a:prstGeom prst="rect">
              <a:avLst/>
            </a:prstGeom>
            <a:solidFill>
              <a:srgbClr val="0023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7C8CE8D-FE25-40F5-A966-5717F85ACF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2959336" y="1565049"/>
              <a:ext cx="6273328" cy="228010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94F7AD-3707-136B-D04F-5BE5160AF4A4}"/>
                </a:ext>
              </a:extLst>
            </p:cNvPr>
            <p:cNvSpPr/>
            <p:nvPr userDrawn="1"/>
          </p:nvSpPr>
          <p:spPr>
            <a:xfrm>
              <a:off x="0" y="5580993"/>
              <a:ext cx="12192000" cy="127700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970C644-A64B-B0FF-7271-99A256079D04}"/>
                </a:ext>
              </a:extLst>
            </p:cNvPr>
            <p:cNvSpPr/>
            <p:nvPr userDrawn="1"/>
          </p:nvSpPr>
          <p:spPr>
            <a:xfrm>
              <a:off x="219558" y="5822714"/>
              <a:ext cx="939521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>
                  <a:solidFill>
                    <a:srgbClr val="00234B"/>
                  </a:solidFill>
                  <a:latin typeface="Arial" panose="020B0604020202020204" pitchFamily="34" charset="0"/>
                </a:rPr>
                <a:t>© STMicroelectronics - All rights reserved.</a:t>
              </a:r>
              <a:br>
                <a:rPr lang="en-US" sz="1200">
                  <a:solidFill>
                    <a:srgbClr val="00234B"/>
                  </a:solidFill>
                  <a:latin typeface="Arial" panose="020B0604020202020204" pitchFamily="34" charset="0"/>
                </a:rPr>
              </a:br>
              <a:r>
                <a:rPr lang="en-US" sz="1200" kern="1200">
                  <a:solidFill>
                    <a:srgbClr val="00234B"/>
                  </a:solidFill>
                  <a:latin typeface="Arial" panose="020B0604020202020204" pitchFamily="34" charset="0"/>
                  <a:ea typeface="+mn-ea"/>
                  <a:cs typeface="+mn-cs"/>
                </a:rPr>
                <a:t>ST logo is a trademark or a registered trademark of STMicroelectronics International NV or its affiliates in the EU and/or other countries. For additional information about ST trademarks, please refer to </a:t>
              </a:r>
              <a:r>
                <a:rPr lang="en-US" sz="1200" kern="1200">
                  <a:solidFill>
                    <a:srgbClr val="00234B"/>
                  </a:solidFill>
                  <a:latin typeface="Arial" panose="020B0604020202020204" pitchFamily="34" charset="0"/>
                  <a:ea typeface="+mn-ea"/>
                  <a:cs typeface="+mn-cs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www.st.com/trademarks</a:t>
              </a:r>
              <a:r>
                <a:rPr lang="en-US" sz="1200" kern="1200">
                  <a:solidFill>
                    <a:srgbClr val="00234B"/>
                  </a:solidFill>
                  <a:latin typeface="Arial" panose="020B0604020202020204" pitchFamily="34" charset="0"/>
                  <a:ea typeface="+mn-ea"/>
                  <a:cs typeface="+mn-cs"/>
                </a:rPr>
                <a:t>. </a:t>
              </a:r>
              <a:br>
                <a:rPr lang="en-US" sz="1200" kern="1200">
                  <a:solidFill>
                    <a:srgbClr val="00234B"/>
                  </a:solidFill>
                  <a:latin typeface="Arial" panose="020B0604020202020204" pitchFamily="34" charset="0"/>
                  <a:ea typeface="+mn-ea"/>
                  <a:cs typeface="+mn-cs"/>
                </a:rPr>
              </a:br>
              <a:r>
                <a:rPr lang="en-US" sz="1200" kern="1200">
                  <a:solidFill>
                    <a:srgbClr val="00234B"/>
                  </a:solidFill>
                  <a:latin typeface="Arial" panose="020B0604020202020204" pitchFamily="34" charset="0"/>
                  <a:ea typeface="+mn-ea"/>
                  <a:cs typeface="+mn-cs"/>
                </a:rPr>
                <a:t>All other product or service names are the property of their respective owners.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DF6297DC-F8E9-1EA8-8CF6-587BC0B48C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566753" y="5668010"/>
              <a:ext cx="1591910" cy="10972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0001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0037" y="-1"/>
            <a:ext cx="11609159" cy="1304925"/>
          </a:xfrm>
          <a:prstGeom prst="rect">
            <a:avLst/>
          </a:prstGeom>
        </p:spPr>
        <p:txBody>
          <a:bodyPr vert="horz" lIns="91440" tIns="45720" rIns="90000" bIns="45720" rtlCol="0" anchor="ctr">
            <a:noAutofit/>
          </a:bodyPr>
          <a:lstStyle/>
          <a:p>
            <a:pPr lvl="0" algn="r"/>
            <a:r>
              <a:rPr lang="en-US"/>
              <a:t>Slide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8" y="1484313"/>
            <a:ext cx="11591925" cy="4608512"/>
          </a:xfrm>
          <a:prstGeom prst="rect">
            <a:avLst/>
          </a:prstGeom>
        </p:spPr>
        <p:txBody>
          <a:bodyPr vert="horz" lIns="91440" tIns="45720" rIns="90000" bIns="45720" rtlCol="0">
            <a:noAutofit/>
          </a:bodyPr>
          <a:lstStyle/>
          <a:p>
            <a:pPr lvl="0"/>
            <a:r>
              <a:rPr lang="en-US"/>
              <a:t>First level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70600" y="6330968"/>
            <a:ext cx="5483314" cy="292554"/>
          </a:xfrm>
          <a:prstGeom prst="rect">
            <a:avLst/>
          </a:prstGeom>
        </p:spPr>
        <p:txBody>
          <a:bodyPr vert="horz" lIns="90000" tIns="45720" rIns="90000" bIns="45720" rtlCol="0" anchor="b"/>
          <a:lstStyle>
            <a:lvl1pPr algn="r">
              <a:defRPr lang="en-US" sz="1100" b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10261" y="6330968"/>
            <a:ext cx="411004" cy="292554"/>
          </a:xfrm>
          <a:prstGeom prst="rect">
            <a:avLst/>
          </a:prstGeom>
        </p:spPr>
        <p:txBody>
          <a:bodyPr vert="horz" lIns="0" tIns="46800" rIns="0" bIns="46800" rtlCol="0" anchor="b"/>
          <a:lstStyle>
            <a:lvl1pPr algn="r">
              <a:defRPr lang="en-US" sz="1100" b="0" smtClean="0">
                <a:solidFill>
                  <a:schemeClr val="tx2"/>
                </a:solidFill>
              </a:defRPr>
            </a:lvl1pPr>
          </a:lstStyle>
          <a:p>
            <a:fld id="{40A7B169-58CE-4E65-B1F9-ACF9E46440C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57517" y="6330968"/>
            <a:ext cx="1184909" cy="2925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 b="0">
                <a:solidFill>
                  <a:schemeClr val="tx2"/>
                </a:solidFill>
              </a:defRPr>
            </a:lvl1pPr>
          </a:lstStyle>
          <a:p>
            <a:fld id="{33052DD4-CDE3-4E33-AB80-AED4CE4AC39A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CD4E90-0AD7-41F7-BEF4-B339EC998E49}"/>
              </a:ext>
            </a:extLst>
          </p:cNvPr>
          <p:cNvSpPr/>
          <p:nvPr/>
        </p:nvSpPr>
        <p:spPr>
          <a:xfrm>
            <a:off x="12004894" y="0"/>
            <a:ext cx="187105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C1749DD-5CB4-BAFF-5C24-97F0F00F15F6}"/>
              </a:ext>
            </a:extLst>
          </p:cNvPr>
          <p:cNvGrpSpPr/>
          <p:nvPr userDrawn="1"/>
        </p:nvGrpSpPr>
        <p:grpSpPr>
          <a:xfrm>
            <a:off x="-350520" y="4319928"/>
            <a:ext cx="317500" cy="952500"/>
            <a:chOff x="-342900" y="4319928"/>
            <a:chExt cx="317500" cy="952500"/>
          </a:xfrm>
        </p:grpSpPr>
        <p:sp>
          <p:nvSpPr>
            <p:cNvPr id="43" name="ColorPatch">
              <a:extLst>
                <a:ext uri="{FF2B5EF4-FFF2-40B4-BE49-F238E27FC236}">
                  <a16:creationId xmlns:a16="http://schemas.microsoft.com/office/drawing/2014/main" id="{A2E2F886-C330-51CE-B5C9-AB46F1404BB1}"/>
                </a:ext>
              </a:extLst>
            </p:cNvPr>
            <p:cNvSpPr/>
            <p:nvPr userDrawn="1"/>
          </p:nvSpPr>
          <p:spPr>
            <a:xfrm>
              <a:off x="-342900" y="4954928"/>
              <a:ext cx="317500" cy="317500"/>
            </a:xfrm>
            <a:prstGeom prst="rect">
              <a:avLst/>
            </a:prstGeom>
            <a:solidFill>
              <a:srgbClr val="EEEFF1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  <p:sp>
          <p:nvSpPr>
            <p:cNvPr id="44" name="ColorPatch">
              <a:extLst>
                <a:ext uri="{FF2B5EF4-FFF2-40B4-BE49-F238E27FC236}">
                  <a16:creationId xmlns:a16="http://schemas.microsoft.com/office/drawing/2014/main" id="{FDB36328-023C-D8C1-7E6B-A648091D0ED0}"/>
                </a:ext>
              </a:extLst>
            </p:cNvPr>
            <p:cNvSpPr/>
            <p:nvPr userDrawn="1"/>
          </p:nvSpPr>
          <p:spPr>
            <a:xfrm>
              <a:off x="-342900" y="4637428"/>
              <a:ext cx="317500" cy="317500"/>
            </a:xfrm>
            <a:prstGeom prst="rect">
              <a:avLst/>
            </a:prstGeom>
            <a:solidFill>
              <a:srgbClr val="A6ADB5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  <p:sp>
          <p:nvSpPr>
            <p:cNvPr id="45" name="ColorPatch">
              <a:extLst>
                <a:ext uri="{FF2B5EF4-FFF2-40B4-BE49-F238E27FC236}">
                  <a16:creationId xmlns:a16="http://schemas.microsoft.com/office/drawing/2014/main" id="{9F8E65A1-0412-05F6-3F82-8EB79873A102}"/>
                </a:ext>
              </a:extLst>
            </p:cNvPr>
            <p:cNvSpPr/>
            <p:nvPr userDrawn="1"/>
          </p:nvSpPr>
          <p:spPr>
            <a:xfrm>
              <a:off x="-342900" y="4319928"/>
              <a:ext cx="317500" cy="317500"/>
            </a:xfrm>
            <a:prstGeom prst="rect">
              <a:avLst/>
            </a:prstGeom>
            <a:solidFill>
              <a:srgbClr val="525A63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732C244-0C14-30D0-0478-36AA2A9F0B44}"/>
              </a:ext>
            </a:extLst>
          </p:cNvPr>
          <p:cNvGrpSpPr/>
          <p:nvPr userDrawn="1"/>
        </p:nvGrpSpPr>
        <p:grpSpPr>
          <a:xfrm>
            <a:off x="-350520" y="2879952"/>
            <a:ext cx="317500" cy="1270000"/>
            <a:chOff x="-342900" y="2879952"/>
            <a:chExt cx="317500" cy="1270000"/>
          </a:xfrm>
        </p:grpSpPr>
        <p:sp>
          <p:nvSpPr>
            <p:cNvPr id="50" name="ColorPatch">
              <a:extLst>
                <a:ext uri="{FF2B5EF4-FFF2-40B4-BE49-F238E27FC236}">
                  <a16:creationId xmlns:a16="http://schemas.microsoft.com/office/drawing/2014/main" id="{31E1361B-325C-EE46-1B21-F5A3ABF1D2F3}"/>
                </a:ext>
              </a:extLst>
            </p:cNvPr>
            <p:cNvSpPr/>
            <p:nvPr userDrawn="1"/>
          </p:nvSpPr>
          <p:spPr>
            <a:xfrm>
              <a:off x="-342900" y="3832452"/>
              <a:ext cx="317500" cy="317500"/>
            </a:xfrm>
            <a:prstGeom prst="rect">
              <a:avLst/>
            </a:prstGeom>
            <a:solidFill>
              <a:srgbClr val="FFF4B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  <p:sp>
          <p:nvSpPr>
            <p:cNvPr id="51" name="ColorPatch">
              <a:extLst>
                <a:ext uri="{FF2B5EF4-FFF2-40B4-BE49-F238E27FC236}">
                  <a16:creationId xmlns:a16="http://schemas.microsoft.com/office/drawing/2014/main" id="{721D0BC2-53DB-3884-688A-247574811D85}"/>
                </a:ext>
              </a:extLst>
            </p:cNvPr>
            <p:cNvSpPr/>
            <p:nvPr userDrawn="1"/>
          </p:nvSpPr>
          <p:spPr>
            <a:xfrm>
              <a:off x="-342900" y="3515520"/>
              <a:ext cx="317500" cy="317500"/>
            </a:xfrm>
            <a:prstGeom prst="rect">
              <a:avLst/>
            </a:prstGeom>
            <a:solidFill>
              <a:srgbClr val="FFE87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  <p:sp>
          <p:nvSpPr>
            <p:cNvPr id="52" name="ColorPatch">
              <a:extLst>
                <a:ext uri="{FF2B5EF4-FFF2-40B4-BE49-F238E27FC236}">
                  <a16:creationId xmlns:a16="http://schemas.microsoft.com/office/drawing/2014/main" id="{3D10437D-D613-EB33-523B-3A294D6295FE}"/>
                </a:ext>
              </a:extLst>
            </p:cNvPr>
            <p:cNvSpPr/>
            <p:nvPr userDrawn="1"/>
          </p:nvSpPr>
          <p:spPr>
            <a:xfrm>
              <a:off x="-342900" y="3197452"/>
              <a:ext cx="317500" cy="317500"/>
            </a:xfrm>
            <a:prstGeom prst="rect">
              <a:avLst/>
            </a:prstGeom>
            <a:solidFill>
              <a:srgbClr val="FFDD40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  <p:sp>
          <p:nvSpPr>
            <p:cNvPr id="53" name="ColorPatch">
              <a:extLst>
                <a:ext uri="{FF2B5EF4-FFF2-40B4-BE49-F238E27FC236}">
                  <a16:creationId xmlns:a16="http://schemas.microsoft.com/office/drawing/2014/main" id="{7605F83F-A2B9-B477-973E-B28376961D98}"/>
                </a:ext>
              </a:extLst>
            </p:cNvPr>
            <p:cNvSpPr/>
            <p:nvPr userDrawn="1"/>
          </p:nvSpPr>
          <p:spPr>
            <a:xfrm>
              <a:off x="-342900" y="2879952"/>
              <a:ext cx="317500" cy="317500"/>
            </a:xfrm>
            <a:prstGeom prst="rect">
              <a:avLst/>
            </a:prstGeom>
            <a:solidFill>
              <a:srgbClr val="FFD200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75168C8-3C72-052F-C7C0-7CD4B023E7F9}"/>
              </a:ext>
            </a:extLst>
          </p:cNvPr>
          <p:cNvGrpSpPr/>
          <p:nvPr userDrawn="1"/>
        </p:nvGrpSpPr>
        <p:grpSpPr>
          <a:xfrm>
            <a:off x="-350520" y="1439976"/>
            <a:ext cx="317500" cy="1270000"/>
            <a:chOff x="-342900" y="1439976"/>
            <a:chExt cx="317500" cy="1270000"/>
          </a:xfrm>
        </p:grpSpPr>
        <p:sp>
          <p:nvSpPr>
            <p:cNvPr id="55" name="ColorPatch">
              <a:extLst>
                <a:ext uri="{FF2B5EF4-FFF2-40B4-BE49-F238E27FC236}">
                  <a16:creationId xmlns:a16="http://schemas.microsoft.com/office/drawing/2014/main" id="{4A6E12F2-EF64-A2CC-1E25-B6F6B23289F8}"/>
                </a:ext>
              </a:extLst>
            </p:cNvPr>
            <p:cNvSpPr/>
            <p:nvPr userDrawn="1"/>
          </p:nvSpPr>
          <p:spPr>
            <a:xfrm>
              <a:off x="-342900" y="2392476"/>
              <a:ext cx="317500" cy="317500"/>
            </a:xfrm>
            <a:prstGeom prst="rect">
              <a:avLst/>
            </a:prstGeom>
            <a:solidFill>
              <a:srgbClr val="CEECF9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  <p:sp>
          <p:nvSpPr>
            <p:cNvPr id="56" name="ColorPatch">
              <a:extLst>
                <a:ext uri="{FF2B5EF4-FFF2-40B4-BE49-F238E27FC236}">
                  <a16:creationId xmlns:a16="http://schemas.microsoft.com/office/drawing/2014/main" id="{DF4090A9-80E3-4F93-64FD-1A4F5C9704A1}"/>
                </a:ext>
              </a:extLst>
            </p:cNvPr>
            <p:cNvSpPr/>
            <p:nvPr userDrawn="1"/>
          </p:nvSpPr>
          <p:spPr>
            <a:xfrm>
              <a:off x="-342900" y="2074976"/>
              <a:ext cx="317500" cy="317500"/>
            </a:xfrm>
            <a:prstGeom prst="rect">
              <a:avLst/>
            </a:prstGeom>
            <a:solidFill>
              <a:srgbClr val="9DD9F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  <p:sp>
          <p:nvSpPr>
            <p:cNvPr id="57" name="ColorPatch">
              <a:extLst>
                <a:ext uri="{FF2B5EF4-FFF2-40B4-BE49-F238E27FC236}">
                  <a16:creationId xmlns:a16="http://schemas.microsoft.com/office/drawing/2014/main" id="{383C7A3C-7DEE-3289-0A64-6DC893E895F6}"/>
                </a:ext>
              </a:extLst>
            </p:cNvPr>
            <p:cNvSpPr/>
            <p:nvPr userDrawn="1"/>
          </p:nvSpPr>
          <p:spPr>
            <a:xfrm>
              <a:off x="-342900" y="1757476"/>
              <a:ext cx="317500" cy="317500"/>
            </a:xfrm>
            <a:prstGeom prst="rect">
              <a:avLst/>
            </a:prstGeom>
            <a:solidFill>
              <a:srgbClr val="6DC7EC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  <p:sp>
          <p:nvSpPr>
            <p:cNvPr id="58" name="ColorPatch">
              <a:extLst>
                <a:ext uri="{FF2B5EF4-FFF2-40B4-BE49-F238E27FC236}">
                  <a16:creationId xmlns:a16="http://schemas.microsoft.com/office/drawing/2014/main" id="{199B6E69-48B5-574D-A56E-8532B8036346}"/>
                </a:ext>
              </a:extLst>
            </p:cNvPr>
            <p:cNvSpPr/>
            <p:nvPr userDrawn="1"/>
          </p:nvSpPr>
          <p:spPr>
            <a:xfrm>
              <a:off x="-342900" y="1439976"/>
              <a:ext cx="317500" cy="317500"/>
            </a:xfrm>
            <a:prstGeom prst="rect">
              <a:avLst/>
            </a:prstGeom>
            <a:solidFill>
              <a:srgbClr val="3CB4E6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76E4B5F-4E90-DA3A-7C84-81947655F1ED}"/>
              </a:ext>
            </a:extLst>
          </p:cNvPr>
          <p:cNvGrpSpPr/>
          <p:nvPr userDrawn="1"/>
        </p:nvGrpSpPr>
        <p:grpSpPr>
          <a:xfrm>
            <a:off x="-350520" y="0"/>
            <a:ext cx="317500" cy="1271047"/>
            <a:chOff x="-342900" y="0"/>
            <a:chExt cx="317500" cy="1271047"/>
          </a:xfrm>
        </p:grpSpPr>
        <p:sp>
          <p:nvSpPr>
            <p:cNvPr id="60" name="ColorPatch">
              <a:extLst>
                <a:ext uri="{FF2B5EF4-FFF2-40B4-BE49-F238E27FC236}">
                  <a16:creationId xmlns:a16="http://schemas.microsoft.com/office/drawing/2014/main" id="{E8CC3E9E-61E4-65A9-2FB7-B210351E32AB}"/>
                </a:ext>
              </a:extLst>
            </p:cNvPr>
            <p:cNvSpPr/>
            <p:nvPr userDrawn="1"/>
          </p:nvSpPr>
          <p:spPr>
            <a:xfrm>
              <a:off x="-342900" y="953547"/>
              <a:ext cx="317500" cy="317500"/>
            </a:xfrm>
            <a:prstGeom prst="rect">
              <a:avLst/>
            </a:prstGeom>
            <a:solidFill>
              <a:srgbClr val="C0C8D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  <p:sp>
          <p:nvSpPr>
            <p:cNvPr id="61" name="ColorPatch">
              <a:extLst>
                <a:ext uri="{FF2B5EF4-FFF2-40B4-BE49-F238E27FC236}">
                  <a16:creationId xmlns:a16="http://schemas.microsoft.com/office/drawing/2014/main" id="{52979BF7-37B7-C9E0-012F-AF2421299EA0}"/>
                </a:ext>
              </a:extLst>
            </p:cNvPr>
            <p:cNvSpPr/>
            <p:nvPr userDrawn="1"/>
          </p:nvSpPr>
          <p:spPr>
            <a:xfrm>
              <a:off x="-342900" y="635000"/>
              <a:ext cx="317500" cy="317500"/>
            </a:xfrm>
            <a:prstGeom prst="rect">
              <a:avLst/>
            </a:prstGeom>
            <a:solidFill>
              <a:srgbClr val="8191A5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  <p:sp>
          <p:nvSpPr>
            <p:cNvPr id="62" name="ColorPatch">
              <a:extLst>
                <a:ext uri="{FF2B5EF4-FFF2-40B4-BE49-F238E27FC236}">
                  <a16:creationId xmlns:a16="http://schemas.microsoft.com/office/drawing/2014/main" id="{4F93A17E-06C6-9F0F-291B-C51A93E99B57}"/>
                </a:ext>
              </a:extLst>
            </p:cNvPr>
            <p:cNvSpPr/>
            <p:nvPr userDrawn="1"/>
          </p:nvSpPr>
          <p:spPr>
            <a:xfrm>
              <a:off x="-342900" y="317500"/>
              <a:ext cx="317500" cy="317500"/>
            </a:xfrm>
            <a:prstGeom prst="rect">
              <a:avLst/>
            </a:prstGeom>
            <a:solidFill>
              <a:srgbClr val="425A78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  <p:sp>
          <p:nvSpPr>
            <p:cNvPr id="63" name="ColorPatch">
              <a:extLst>
                <a:ext uri="{FF2B5EF4-FFF2-40B4-BE49-F238E27FC236}">
                  <a16:creationId xmlns:a16="http://schemas.microsoft.com/office/drawing/2014/main" id="{435540DC-615B-FEFF-859B-65830CAC8FD4}"/>
                </a:ext>
              </a:extLst>
            </p:cNvPr>
            <p:cNvSpPr/>
            <p:nvPr userDrawn="1"/>
          </p:nvSpPr>
          <p:spPr>
            <a:xfrm>
              <a:off x="-342900" y="0"/>
              <a:ext cx="317500" cy="317500"/>
            </a:xfrm>
            <a:prstGeom prst="rect">
              <a:avLst/>
            </a:prstGeom>
            <a:solidFill>
              <a:srgbClr val="03234B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1B25AE6E-5128-CFAA-FFCC-CE0BB6C809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1974" y="6155372"/>
            <a:ext cx="928614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531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9" r:id="rId8"/>
    <p:sldLayoutId id="2147483671" r:id="rId9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lang="en-US" sz="3600" b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1938" indent="-261938" algn="l" defTabSz="914400" rtl="0" eaLnBrk="1" latinLnBrk="0" hangingPunct="1">
        <a:lnSpc>
          <a:spcPct val="10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40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66700" algn="l" defTabSz="914400" rtl="0" eaLnBrk="1" latinLnBrk="0" hangingPunct="1">
        <a:lnSpc>
          <a:spcPct val="10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3050" algn="l" defTabSz="914400" rtl="0" eaLnBrk="1" latinLnBrk="0" hangingPunct="1">
        <a:lnSpc>
          <a:spcPct val="10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lang="en-US" sz="180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68288" algn="l" defTabSz="914400" rtl="0" eaLnBrk="1" latinLnBrk="0" hangingPunct="1">
        <a:lnSpc>
          <a:spcPct val="100000"/>
        </a:lnSpc>
        <a:spcBef>
          <a:spcPts val="400"/>
        </a:spcBef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2"/>
          </a:solidFill>
          <a:latin typeface="+mn-lt"/>
          <a:ea typeface="+mn-ea"/>
          <a:cs typeface="+mn-cs"/>
        </a:defRPr>
      </a:lvl4pPr>
      <a:lvl5pPr marL="1160463" indent="-261938" algn="l" defTabSz="914400" rtl="0" eaLnBrk="1" latinLnBrk="0" hangingPunct="1">
        <a:lnSpc>
          <a:spcPct val="100000"/>
        </a:lnSpc>
        <a:spcBef>
          <a:spcPts val="400"/>
        </a:spcBef>
        <a:buClr>
          <a:schemeClr val="tx2"/>
        </a:buClr>
        <a:buFont typeface="Arial" panose="020B0604020202020204" pitchFamily="34" charset="0"/>
        <a:buChar char="•"/>
        <a:defRPr lang="en-US"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9">
          <p15:clr>
            <a:srgbClr val="F26B43"/>
          </p15:clr>
        </p15:guide>
        <p15:guide id="2" pos="7491">
          <p15:clr>
            <a:srgbClr val="F26B43"/>
          </p15:clr>
        </p15:guide>
        <p15:guide id="3" orient="horz" pos="2160">
          <p15:clr>
            <a:srgbClr val="F26B43"/>
          </p15:clr>
        </p15:guide>
        <p15:guide id="4" orient="horz" pos="935">
          <p15:clr>
            <a:srgbClr val="F26B43"/>
          </p15:clr>
        </p15:guide>
        <p15:guide id="5" orient="horz" pos="3838">
          <p15:clr>
            <a:srgbClr val="F26B43"/>
          </p15:clr>
        </p15:guide>
        <p15:guide id="6" orient="horz" pos="822">
          <p15:clr>
            <a:srgbClr val="F26B43"/>
          </p15:clr>
        </p15:guide>
        <p15:guide id="7" pos="3840">
          <p15:clr>
            <a:srgbClr val="F26B43"/>
          </p15:clr>
        </p15:guide>
        <p15:guide id="8" orient="horz" pos="13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11" Type="http://schemas.openxmlformats.org/officeDocument/2006/relationships/image" Target="../media/image17.svg"/><Relationship Id="rId5" Type="http://schemas.openxmlformats.org/officeDocument/2006/relationships/image" Target="../media/image68.png"/><Relationship Id="rId10" Type="http://schemas.openxmlformats.org/officeDocument/2006/relationships/image" Target="../media/image16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10" Type="http://schemas.openxmlformats.org/officeDocument/2006/relationships/image" Target="../media/image17.svg"/><Relationship Id="rId4" Type="http://schemas.openxmlformats.org/officeDocument/2006/relationships/image" Target="../media/image75.png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0.png"/><Relationship Id="rId7" Type="http://schemas.openxmlformats.org/officeDocument/2006/relationships/image" Target="../media/image83.jpe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11" Type="http://schemas.openxmlformats.org/officeDocument/2006/relationships/image" Target="../media/image16.png"/><Relationship Id="rId5" Type="http://schemas.openxmlformats.org/officeDocument/2006/relationships/image" Target="../media/image82.png"/><Relationship Id="rId10" Type="http://schemas.openxmlformats.org/officeDocument/2006/relationships/image" Target="../media/image86.jpeg"/><Relationship Id="rId4" Type="http://schemas.openxmlformats.org/officeDocument/2006/relationships/image" Target="../media/image81.png"/><Relationship Id="rId9" Type="http://schemas.openxmlformats.org/officeDocument/2006/relationships/image" Target="../media/image8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sv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.png"/><Relationship Id="rId11" Type="http://schemas.openxmlformats.org/officeDocument/2006/relationships/image" Target="../media/image16.png"/><Relationship Id="rId5" Type="http://schemas.openxmlformats.org/officeDocument/2006/relationships/image" Target="../media/image90.png"/><Relationship Id="rId10" Type="http://schemas.openxmlformats.org/officeDocument/2006/relationships/image" Target="../media/image95.jpeg"/><Relationship Id="rId4" Type="http://schemas.openxmlformats.org/officeDocument/2006/relationships/image" Target="../media/image89.png"/><Relationship Id="rId9" Type="http://schemas.openxmlformats.org/officeDocument/2006/relationships/image" Target="../media/image9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8.jpeg"/><Relationship Id="rId7" Type="http://schemas.openxmlformats.org/officeDocument/2006/relationships/image" Target="../media/image111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5.jpeg"/><Relationship Id="rId11" Type="http://schemas.openxmlformats.org/officeDocument/2006/relationships/image" Target="../media/image16.png"/><Relationship Id="rId5" Type="http://schemas.openxmlformats.org/officeDocument/2006/relationships/image" Target="../media/image110.png"/><Relationship Id="rId10" Type="http://schemas.openxmlformats.org/officeDocument/2006/relationships/image" Target="../media/image114.svg"/><Relationship Id="rId4" Type="http://schemas.openxmlformats.org/officeDocument/2006/relationships/image" Target="../media/image109.png"/><Relationship Id="rId9" Type="http://schemas.openxmlformats.org/officeDocument/2006/relationships/image" Target="../media/image1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Relationship Id="rId9" Type="http://schemas.openxmlformats.org/officeDocument/2006/relationships/image" Target="../media/image17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9" Type="http://schemas.openxmlformats.org/officeDocument/2006/relationships/image" Target="../media/image1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9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3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3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ds.st.com/eds-console/" TargetMode="Externa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39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svg"/><Relationship Id="rId10" Type="http://schemas.openxmlformats.org/officeDocument/2006/relationships/image" Target="../media/image15.sv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svg"/><Relationship Id="rId13" Type="http://schemas.openxmlformats.org/officeDocument/2006/relationships/image" Target="../media/image15.svg"/><Relationship Id="rId3" Type="http://schemas.openxmlformats.org/officeDocument/2006/relationships/image" Target="../media/image144.jpeg"/><Relationship Id="rId7" Type="http://schemas.openxmlformats.org/officeDocument/2006/relationships/image" Target="../media/image147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6.sv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5" Type="http://schemas.openxmlformats.org/officeDocument/2006/relationships/image" Target="../media/image17.svg"/><Relationship Id="rId10" Type="http://schemas.openxmlformats.org/officeDocument/2006/relationships/image" Target="../media/image150.svg"/><Relationship Id="rId4" Type="http://schemas.openxmlformats.org/officeDocument/2006/relationships/hyperlink" Target="https://eds.st.com/console/#/app/digital_power/ic_digital_power/filter/%5B%5D/grid" TargetMode="External"/><Relationship Id="rId9" Type="http://schemas.openxmlformats.org/officeDocument/2006/relationships/image" Target="../media/image149.png"/><Relationship Id="rId1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jpeg"/><Relationship Id="rId3" Type="http://schemas.openxmlformats.org/officeDocument/2006/relationships/image" Target="../media/image152.jpeg"/><Relationship Id="rId7" Type="http://schemas.openxmlformats.org/officeDocument/2006/relationships/image" Target="../media/image156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5.jpeg"/><Relationship Id="rId11" Type="http://schemas.openxmlformats.org/officeDocument/2006/relationships/image" Target="../media/image16.png"/><Relationship Id="rId5" Type="http://schemas.openxmlformats.org/officeDocument/2006/relationships/image" Target="../media/image154.png"/><Relationship Id="rId10" Type="http://schemas.openxmlformats.org/officeDocument/2006/relationships/image" Target="../media/image159.png"/><Relationship Id="rId4" Type="http://schemas.openxmlformats.org/officeDocument/2006/relationships/image" Target="../media/image153.jpeg"/><Relationship Id="rId9" Type="http://schemas.openxmlformats.org/officeDocument/2006/relationships/image" Target="../media/image15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61.jpeg"/><Relationship Id="rId4" Type="http://schemas.openxmlformats.org/officeDocument/2006/relationships/image" Target="../media/image15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6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svg"/><Relationship Id="rId13" Type="http://schemas.openxmlformats.org/officeDocument/2006/relationships/image" Target="../media/image174.jpeg"/><Relationship Id="rId18" Type="http://schemas.openxmlformats.org/officeDocument/2006/relationships/image" Target="../media/image177.png"/><Relationship Id="rId3" Type="http://schemas.openxmlformats.org/officeDocument/2006/relationships/image" Target="../media/image164.png"/><Relationship Id="rId7" Type="http://schemas.openxmlformats.org/officeDocument/2006/relationships/image" Target="../media/image168.png"/><Relationship Id="rId12" Type="http://schemas.openxmlformats.org/officeDocument/2006/relationships/image" Target="../media/image173.svg"/><Relationship Id="rId17" Type="http://schemas.openxmlformats.org/officeDocument/2006/relationships/image" Target="../media/image176.sv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17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7.svg"/><Relationship Id="rId11" Type="http://schemas.openxmlformats.org/officeDocument/2006/relationships/image" Target="../media/image172.png"/><Relationship Id="rId5" Type="http://schemas.openxmlformats.org/officeDocument/2006/relationships/image" Target="../media/image166.png"/><Relationship Id="rId15" Type="http://schemas.openxmlformats.org/officeDocument/2006/relationships/image" Target="../media/image17.svg"/><Relationship Id="rId10" Type="http://schemas.openxmlformats.org/officeDocument/2006/relationships/image" Target="../media/image171.svg"/><Relationship Id="rId19" Type="http://schemas.openxmlformats.org/officeDocument/2006/relationships/image" Target="../media/image178.svg"/><Relationship Id="rId4" Type="http://schemas.openxmlformats.org/officeDocument/2006/relationships/image" Target="../media/image165.png"/><Relationship Id="rId9" Type="http://schemas.openxmlformats.org/officeDocument/2006/relationships/image" Target="../media/image170.png"/><Relationship Id="rId14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1.jpeg"/><Relationship Id="rId4" Type="http://schemas.openxmlformats.org/officeDocument/2006/relationships/image" Target="../media/image180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jpeg"/><Relationship Id="rId13" Type="http://schemas.openxmlformats.org/officeDocument/2006/relationships/image" Target="../media/image15.svg"/><Relationship Id="rId3" Type="http://schemas.openxmlformats.org/officeDocument/2006/relationships/image" Target="../media/image182.jpeg"/><Relationship Id="rId7" Type="http://schemas.openxmlformats.org/officeDocument/2006/relationships/image" Target="../media/image186.jpe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5.png"/><Relationship Id="rId11" Type="http://schemas.openxmlformats.org/officeDocument/2006/relationships/image" Target="../media/image190.jpeg"/><Relationship Id="rId5" Type="http://schemas.openxmlformats.org/officeDocument/2006/relationships/image" Target="../media/image184.png"/><Relationship Id="rId10" Type="http://schemas.openxmlformats.org/officeDocument/2006/relationships/image" Target="../media/image189.png"/><Relationship Id="rId4" Type="http://schemas.openxmlformats.org/officeDocument/2006/relationships/image" Target="../media/image183.png"/><Relationship Id="rId9" Type="http://schemas.openxmlformats.org/officeDocument/2006/relationships/image" Target="../media/image188.jpeg"/><Relationship Id="rId14" Type="http://schemas.openxmlformats.org/officeDocument/2006/relationships/image" Target="../media/image19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7" Type="http://schemas.openxmlformats.org/officeDocument/2006/relationships/image" Target="../media/image19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26" Type="http://schemas.openxmlformats.org/officeDocument/2006/relationships/image" Target="../media/image41.svg"/><Relationship Id="rId3" Type="http://schemas.openxmlformats.org/officeDocument/2006/relationships/image" Target="../media/image18.png"/><Relationship Id="rId21" Type="http://schemas.openxmlformats.org/officeDocument/2006/relationships/image" Target="../media/image36.png"/><Relationship Id="rId34" Type="http://schemas.openxmlformats.org/officeDocument/2006/relationships/image" Target="../media/image17.sv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5" Type="http://schemas.openxmlformats.org/officeDocument/2006/relationships/image" Target="../media/image40.png"/><Relationship Id="rId3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9.svg"/><Relationship Id="rId32" Type="http://schemas.openxmlformats.org/officeDocument/2006/relationships/image" Target="../media/image47.svg"/><Relationship Id="rId5" Type="http://schemas.openxmlformats.org/officeDocument/2006/relationships/image" Target="../media/image20.png"/><Relationship Id="rId15" Type="http://schemas.openxmlformats.org/officeDocument/2006/relationships/image" Target="../media/image30.svg"/><Relationship Id="rId23" Type="http://schemas.openxmlformats.org/officeDocument/2006/relationships/image" Target="../media/image38.png"/><Relationship Id="rId28" Type="http://schemas.openxmlformats.org/officeDocument/2006/relationships/image" Target="../media/image43.sv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31" Type="http://schemas.openxmlformats.org/officeDocument/2006/relationships/image" Target="../media/image46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svg"/><Relationship Id="rId27" Type="http://schemas.openxmlformats.org/officeDocument/2006/relationships/image" Target="../media/image42.png"/><Relationship Id="rId30" Type="http://schemas.openxmlformats.org/officeDocument/2006/relationships/image" Target="../media/image45.svg"/><Relationship Id="rId8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9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0.png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3" Type="http://schemas.openxmlformats.org/officeDocument/2006/relationships/image" Target="../media/image202.png"/><Relationship Id="rId7" Type="http://schemas.openxmlformats.org/officeDocument/2006/relationships/image" Target="../media/image206.sv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5.png"/><Relationship Id="rId5" Type="http://schemas.openxmlformats.org/officeDocument/2006/relationships/image" Target="../media/image204.png"/><Relationship Id="rId10" Type="http://schemas.openxmlformats.org/officeDocument/2006/relationships/image" Target="../media/image209.svg"/><Relationship Id="rId4" Type="http://schemas.openxmlformats.org/officeDocument/2006/relationships/image" Target="../media/image203.png"/><Relationship Id="rId9" Type="http://schemas.openxmlformats.org/officeDocument/2006/relationships/image" Target="../media/image20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2.jpeg"/><Relationship Id="rId4" Type="http://schemas.openxmlformats.org/officeDocument/2006/relationships/image" Target="../media/image211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13" Type="http://schemas.openxmlformats.org/officeDocument/2006/relationships/image" Target="../media/image30.svg"/><Relationship Id="rId18" Type="http://schemas.openxmlformats.org/officeDocument/2006/relationships/image" Target="../media/image46.png"/><Relationship Id="rId3" Type="http://schemas.openxmlformats.org/officeDocument/2006/relationships/image" Target="../media/image213.png"/><Relationship Id="rId7" Type="http://schemas.openxmlformats.org/officeDocument/2006/relationships/hyperlink" Target="https://eds.st.com/lscs/" TargetMode="External"/><Relationship Id="rId12" Type="http://schemas.openxmlformats.org/officeDocument/2006/relationships/image" Target="../media/image29.png"/><Relationship Id="rId17" Type="http://schemas.openxmlformats.org/officeDocument/2006/relationships/image" Target="../media/image220.sv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2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5.png"/><Relationship Id="rId11" Type="http://schemas.openxmlformats.org/officeDocument/2006/relationships/hyperlink" Target="https://eds.st.com/comparator/?msg=%7B%22data%22%3A%7B%22application%22%3A%22comparator_html%22%7D%2C%22action%22%3A%22new_design%22%7D" TargetMode="External"/><Relationship Id="rId5" Type="http://schemas.openxmlformats.org/officeDocument/2006/relationships/hyperlink" Target="https://eds.st.com/filter/?msg=%7b%22data%22:%7b%22application%22:%22filter_html%22%7d,%22action%22:%22new_design%22%7d" TargetMode="External"/><Relationship Id="rId15" Type="http://schemas.openxmlformats.org/officeDocument/2006/relationships/image" Target="../media/image32.svg"/><Relationship Id="rId10" Type="http://schemas.openxmlformats.org/officeDocument/2006/relationships/image" Target="../media/image218.png"/><Relationship Id="rId19" Type="http://schemas.openxmlformats.org/officeDocument/2006/relationships/image" Target="../media/image47.svg"/><Relationship Id="rId4" Type="http://schemas.openxmlformats.org/officeDocument/2006/relationships/image" Target="../media/image214.svg"/><Relationship Id="rId9" Type="http://schemas.openxmlformats.org/officeDocument/2006/relationships/image" Target="../media/image217.png"/><Relationship Id="rId14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3.jpeg"/><Relationship Id="rId4" Type="http://schemas.openxmlformats.org/officeDocument/2006/relationships/image" Target="../media/image222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3" Type="http://schemas.openxmlformats.org/officeDocument/2006/relationships/image" Target="../media/image224.png"/><Relationship Id="rId7" Type="http://schemas.openxmlformats.org/officeDocument/2006/relationships/image" Target="../media/image22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7.png"/><Relationship Id="rId5" Type="http://schemas.openxmlformats.org/officeDocument/2006/relationships/image" Target="../media/image226.png"/><Relationship Id="rId10" Type="http://schemas.openxmlformats.org/officeDocument/2006/relationships/image" Target="../media/image231.png"/><Relationship Id="rId4" Type="http://schemas.openxmlformats.org/officeDocument/2006/relationships/image" Target="../media/image225.svg"/><Relationship Id="rId9" Type="http://schemas.openxmlformats.org/officeDocument/2006/relationships/image" Target="../media/image23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3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.com/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5.svg"/><Relationship Id="rId4" Type="http://schemas.openxmlformats.org/officeDocument/2006/relationships/image" Target="../media/image2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17.svg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t.com/edesignsuite" TargetMode="External"/><Relationship Id="rId11" Type="http://schemas.openxmlformats.org/officeDocument/2006/relationships/image" Target="../media/image53.svg"/><Relationship Id="rId5" Type="http://schemas.openxmlformats.org/officeDocument/2006/relationships/hyperlink" Target="https://eds.st.com/" TargetMode="External"/><Relationship Id="rId10" Type="http://schemas.openxmlformats.org/officeDocument/2006/relationships/image" Target="../media/image52.png"/><Relationship Id="rId4" Type="http://schemas.openxmlformats.org/officeDocument/2006/relationships/image" Target="../media/image49.png"/><Relationship Id="rId9" Type="http://schemas.openxmlformats.org/officeDocument/2006/relationships/hyperlink" Target="https://st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st-videos.s3.amazonaws.com/Video/Q2-2022/edesignsuite-mooc-episode-4-720p.mp4" TargetMode="External"/><Relationship Id="rId13" Type="http://schemas.openxmlformats.org/officeDocument/2006/relationships/hyperlink" Target="https://st-videos.s3.amazonaws.com/Video/Q4-2022/edsim-edesignsuite-live-tutorial-correlate-simulation-data-with-L6983-bench-measurements.mp4" TargetMode="External"/><Relationship Id="rId3" Type="http://schemas.openxmlformats.org/officeDocument/2006/relationships/image" Target="../media/image56.png"/><Relationship Id="rId7" Type="http://schemas.openxmlformats.org/officeDocument/2006/relationships/hyperlink" Target="https://st-videos.s3.amazonaws.com/Video/Q2-2022/edesignsuite-mooc-episode-3-720p.mp4" TargetMode="External"/><Relationship Id="rId12" Type="http://schemas.openxmlformats.org/officeDocument/2006/relationships/hyperlink" Target="https://st-videos.s3.amazonaws.com/Video/Q3-2022/edesignsuite-mooc-part-8-digital-power-workbench-web.mp4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t-videos.s3.amazonaws.com/Video/Q2-2022/eDesignSuite-MOOC-part-2-specify-use-case-and-select-IC.mp4" TargetMode="External"/><Relationship Id="rId11" Type="http://schemas.openxmlformats.org/officeDocument/2006/relationships/hyperlink" Target="https://st-videos.s3.amazonaws.com/Video/Q3-2022/edesignsuite-howto-use-the-evaluation-board-selector-mooc-ep-7-720p.mp4" TargetMode="External"/><Relationship Id="rId5" Type="http://schemas.openxmlformats.org/officeDocument/2006/relationships/hyperlink" Target="https://st-videos.s3.amazonaws.com/Video/Q2-2022/eDesignSuite-MOOC-part-1-howto-access-the-tool.mp4" TargetMode="External"/><Relationship Id="rId15" Type="http://schemas.openxmlformats.org/officeDocument/2006/relationships/image" Target="../media/image17.svg"/><Relationship Id="rId10" Type="http://schemas.openxmlformats.org/officeDocument/2006/relationships/hyperlink" Target="https://st-videos.s3.amazonaws.com/Video/Q3-2022/eDesignSuite-MOOC-part-6-How-to-export-your-project-and-start-prototyping.mp4" TargetMode="External"/><Relationship Id="rId4" Type="http://schemas.openxmlformats.org/officeDocument/2006/relationships/image" Target="cid:image001.png@01DAB8E1.45EFB260" TargetMode="External"/><Relationship Id="rId9" Type="http://schemas.openxmlformats.org/officeDocument/2006/relationships/hyperlink" Target="https://st-videos.s3.amazonaws.com/Video/Q2-2022/edesignsuite-mooc-episode-5-720p.mp4" TargetMode="External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eg"/><Relationship Id="rId11" Type="http://schemas.openxmlformats.org/officeDocument/2006/relationships/image" Target="../media/image16.png"/><Relationship Id="rId5" Type="http://schemas.openxmlformats.org/officeDocument/2006/relationships/image" Target="../media/image60.png"/><Relationship Id="rId10" Type="http://schemas.openxmlformats.org/officeDocument/2006/relationships/image" Target="../media/image65.sv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45179-86D9-84A1-69F6-12624ACDC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306480BB-6BBD-9C6A-3D47-915204B5C6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Power management innovations with design tools: </a:t>
            </a:r>
            <a:r>
              <a:rPr lang="en-US" dirty="0" err="1"/>
              <a:t>eDesignSuite</a:t>
            </a:r>
            <a:endParaRPr lang="en-US" dirty="0"/>
          </a:p>
        </p:txBody>
      </p:sp>
      <p:pic>
        <p:nvPicPr>
          <p:cNvPr id="3" name="Picture Placeholder 2" descr="A person and person looking at a computer screen&#10;&#10;Description automatically generated">
            <a:extLst>
              <a:ext uri="{FF2B5EF4-FFF2-40B4-BE49-F238E27FC236}">
                <a16:creationId xmlns:a16="http://schemas.microsoft.com/office/drawing/2014/main" id="{1A461CFD-C1E8-D761-EE19-7F75EB93270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noFill/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1D919A23-2AE8-3114-9D5F-CC16E36951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>
                <a:solidFill>
                  <a:srgbClr val="FFFFFF"/>
                </a:solidFill>
              </a:rPr>
              <a:t>STMicroelectronics</a:t>
            </a:r>
          </a:p>
          <a:p>
            <a:r>
              <a:rPr lang="ko-KR" altLang="en-US" sz="180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권경회</a:t>
            </a:r>
            <a:r>
              <a:rPr lang="ko-KR" altLang="en-US" sz="180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대리</a:t>
            </a:r>
            <a:endParaRPr lang="en-US" sz="1800">
              <a:solidFill>
                <a:srgbClr val="FFFFFF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91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680C103-DC11-D4D9-9C0D-D394F99619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0790" y="1849916"/>
            <a:ext cx="3097528" cy="15790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C8162BE-0323-444A-B615-3DED69F8F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Streamline your design process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2B2F9F4-B515-B6AC-6A1B-BC80C2199180}"/>
              </a:ext>
            </a:extLst>
          </p:cNvPr>
          <p:cNvCxnSpPr>
            <a:cxnSpLocks/>
          </p:cNvCxnSpPr>
          <p:nvPr/>
        </p:nvCxnSpPr>
        <p:spPr>
          <a:xfrm flipH="1" flipV="1">
            <a:off x="1274445" y="3455592"/>
            <a:ext cx="0" cy="201168"/>
          </a:xfrm>
          <a:prstGeom prst="line">
            <a:avLst/>
          </a:prstGeom>
          <a:ln w="152400">
            <a:solidFill>
              <a:schemeClr val="accent4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F1D198C-4C83-F2A3-FE48-66F16D814017}"/>
              </a:ext>
            </a:extLst>
          </p:cNvPr>
          <p:cNvCxnSpPr>
            <a:cxnSpLocks/>
          </p:cNvCxnSpPr>
          <p:nvPr/>
        </p:nvCxnSpPr>
        <p:spPr>
          <a:xfrm flipH="1" flipV="1">
            <a:off x="5106516" y="3455592"/>
            <a:ext cx="0" cy="201168"/>
          </a:xfrm>
          <a:prstGeom prst="line">
            <a:avLst/>
          </a:prstGeom>
          <a:ln w="152400">
            <a:solidFill>
              <a:schemeClr val="accent4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F1D20B7-571D-CD16-F561-231A14C88782}"/>
              </a:ext>
            </a:extLst>
          </p:cNvPr>
          <p:cNvCxnSpPr>
            <a:cxnSpLocks/>
          </p:cNvCxnSpPr>
          <p:nvPr/>
        </p:nvCxnSpPr>
        <p:spPr>
          <a:xfrm flipH="1" flipV="1">
            <a:off x="8893656" y="3455592"/>
            <a:ext cx="0" cy="201168"/>
          </a:xfrm>
          <a:prstGeom prst="line">
            <a:avLst/>
          </a:prstGeom>
          <a:ln w="152400">
            <a:solidFill>
              <a:schemeClr val="accent4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D732F3C-A30F-3370-2429-9EE6B6E3E397}"/>
              </a:ext>
            </a:extLst>
          </p:cNvPr>
          <p:cNvCxnSpPr/>
          <p:nvPr/>
        </p:nvCxnSpPr>
        <p:spPr>
          <a:xfrm flipH="1" flipV="1">
            <a:off x="3193896" y="4174927"/>
            <a:ext cx="0" cy="201168"/>
          </a:xfrm>
          <a:prstGeom prst="line">
            <a:avLst/>
          </a:prstGeom>
          <a:ln w="152400">
            <a:solidFill>
              <a:schemeClr val="accent4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645DDDD-8202-33FE-31FB-A8C845339085}"/>
              </a:ext>
            </a:extLst>
          </p:cNvPr>
          <p:cNvCxnSpPr/>
          <p:nvPr/>
        </p:nvCxnSpPr>
        <p:spPr>
          <a:xfrm flipH="1" flipV="1">
            <a:off x="7053126" y="4174927"/>
            <a:ext cx="0" cy="201168"/>
          </a:xfrm>
          <a:prstGeom prst="line">
            <a:avLst/>
          </a:prstGeom>
          <a:ln w="152400">
            <a:solidFill>
              <a:schemeClr val="accent4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F04A067-1AC5-022E-E302-78EC21609B62}"/>
              </a:ext>
            </a:extLst>
          </p:cNvPr>
          <p:cNvCxnSpPr/>
          <p:nvPr/>
        </p:nvCxnSpPr>
        <p:spPr>
          <a:xfrm flipH="1" flipV="1">
            <a:off x="10901226" y="4174927"/>
            <a:ext cx="0" cy="201168"/>
          </a:xfrm>
          <a:prstGeom prst="line">
            <a:avLst/>
          </a:prstGeom>
          <a:ln w="152400">
            <a:solidFill>
              <a:schemeClr val="accent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Arrow: Chevron 90">
            <a:extLst>
              <a:ext uri="{FF2B5EF4-FFF2-40B4-BE49-F238E27FC236}">
                <a16:creationId xmlns:a16="http://schemas.microsoft.com/office/drawing/2014/main" id="{8F14335F-B3B8-5BEA-007A-C0255ACE9FA7}"/>
              </a:ext>
            </a:extLst>
          </p:cNvPr>
          <p:cNvSpPr/>
          <p:nvPr/>
        </p:nvSpPr>
        <p:spPr>
          <a:xfrm>
            <a:off x="305283" y="3646615"/>
            <a:ext cx="2011680" cy="54864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b="1">
                <a:solidFill>
                  <a:schemeClr val="tx1"/>
                </a:solidFill>
              </a:rPr>
              <a:t>Specify</a:t>
            </a:r>
          </a:p>
        </p:txBody>
      </p:sp>
      <p:sp>
        <p:nvSpPr>
          <p:cNvPr id="92" name="Arrow: Chevron 91">
            <a:extLst>
              <a:ext uri="{FF2B5EF4-FFF2-40B4-BE49-F238E27FC236}">
                <a16:creationId xmlns:a16="http://schemas.microsoft.com/office/drawing/2014/main" id="{B7B1BAEB-A1DD-A5EA-A837-A6129EA3AAFA}"/>
              </a:ext>
            </a:extLst>
          </p:cNvPr>
          <p:cNvSpPr/>
          <p:nvPr/>
        </p:nvSpPr>
        <p:spPr>
          <a:xfrm>
            <a:off x="9880283" y="3646615"/>
            <a:ext cx="2011680" cy="54864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b="1">
                <a:solidFill>
                  <a:schemeClr val="tx1"/>
                </a:solidFill>
              </a:rPr>
              <a:t>Prototype</a:t>
            </a:r>
          </a:p>
        </p:txBody>
      </p:sp>
      <p:sp>
        <p:nvSpPr>
          <p:cNvPr id="93" name="Arrow: Chevron 92">
            <a:extLst>
              <a:ext uri="{FF2B5EF4-FFF2-40B4-BE49-F238E27FC236}">
                <a16:creationId xmlns:a16="http://schemas.microsoft.com/office/drawing/2014/main" id="{CC680439-9C20-05CA-3369-CDF01BA566FD}"/>
              </a:ext>
            </a:extLst>
          </p:cNvPr>
          <p:cNvSpPr/>
          <p:nvPr/>
        </p:nvSpPr>
        <p:spPr>
          <a:xfrm>
            <a:off x="4135283" y="3646615"/>
            <a:ext cx="2011680" cy="54864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b="1">
                <a:solidFill>
                  <a:schemeClr val="tx1"/>
                </a:solidFill>
              </a:rPr>
              <a:t>Analyze</a:t>
            </a:r>
          </a:p>
        </p:txBody>
      </p:sp>
      <p:sp>
        <p:nvSpPr>
          <p:cNvPr id="94" name="Arrow: Chevron 93">
            <a:extLst>
              <a:ext uri="{FF2B5EF4-FFF2-40B4-BE49-F238E27FC236}">
                <a16:creationId xmlns:a16="http://schemas.microsoft.com/office/drawing/2014/main" id="{23711294-3AFB-C80F-DFD9-C6B57E0B1B52}"/>
              </a:ext>
            </a:extLst>
          </p:cNvPr>
          <p:cNvSpPr/>
          <p:nvPr/>
        </p:nvSpPr>
        <p:spPr>
          <a:xfrm>
            <a:off x="2220283" y="3646615"/>
            <a:ext cx="2011680" cy="54864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b="1">
                <a:solidFill>
                  <a:schemeClr val="tx1"/>
                </a:solidFill>
              </a:rPr>
              <a:t>Select</a:t>
            </a:r>
          </a:p>
        </p:txBody>
      </p:sp>
      <p:sp>
        <p:nvSpPr>
          <p:cNvPr id="95" name="Arrow: Chevron 94">
            <a:extLst>
              <a:ext uri="{FF2B5EF4-FFF2-40B4-BE49-F238E27FC236}">
                <a16:creationId xmlns:a16="http://schemas.microsoft.com/office/drawing/2014/main" id="{EF78A65A-6722-3B05-311E-1202A643A429}"/>
              </a:ext>
            </a:extLst>
          </p:cNvPr>
          <p:cNvSpPr/>
          <p:nvPr/>
        </p:nvSpPr>
        <p:spPr>
          <a:xfrm>
            <a:off x="6050283" y="3646615"/>
            <a:ext cx="2011680" cy="54864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b="1">
                <a:solidFill>
                  <a:schemeClr val="tx1"/>
                </a:solidFill>
              </a:rPr>
              <a:t>Refine</a:t>
            </a:r>
          </a:p>
        </p:txBody>
      </p:sp>
      <p:sp>
        <p:nvSpPr>
          <p:cNvPr id="96" name="Arrow: Chevron 95">
            <a:extLst>
              <a:ext uri="{FF2B5EF4-FFF2-40B4-BE49-F238E27FC236}">
                <a16:creationId xmlns:a16="http://schemas.microsoft.com/office/drawing/2014/main" id="{04FDAB66-AC5F-A503-BAD8-F39299B85B20}"/>
              </a:ext>
            </a:extLst>
          </p:cNvPr>
          <p:cNvSpPr/>
          <p:nvPr/>
        </p:nvSpPr>
        <p:spPr>
          <a:xfrm>
            <a:off x="7965283" y="3646615"/>
            <a:ext cx="2011680" cy="54864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b="1">
                <a:solidFill>
                  <a:schemeClr val="tx1"/>
                </a:solidFill>
              </a:rPr>
              <a:t>Simulate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582CE4E-72AF-137F-4758-C41CC2B5B12D}"/>
              </a:ext>
            </a:extLst>
          </p:cNvPr>
          <p:cNvGrpSpPr/>
          <p:nvPr/>
        </p:nvGrpSpPr>
        <p:grpSpPr>
          <a:xfrm>
            <a:off x="300038" y="1306492"/>
            <a:ext cx="3108960" cy="2149101"/>
            <a:chOff x="300038" y="1306492"/>
            <a:chExt cx="3108960" cy="214910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4EFFBC4-D652-483A-BC2D-36E81B0ABC78}"/>
                </a:ext>
              </a:extLst>
            </p:cNvPr>
            <p:cNvSpPr txBox="1"/>
            <p:nvPr/>
          </p:nvSpPr>
          <p:spPr bwMode="auto">
            <a:xfrm>
              <a:off x="300038" y="1306492"/>
              <a:ext cx="3108960" cy="548640"/>
            </a:xfrm>
            <a:prstGeom prst="rect">
              <a:avLst/>
            </a:prstGeom>
            <a:solidFill>
              <a:srgbClr val="03234B"/>
            </a:solidFill>
            <a:ln w="12700">
              <a:solidFill>
                <a:schemeClr val="accent1"/>
              </a:solidFill>
            </a:ln>
          </p:spPr>
          <p:txBody>
            <a:bodyPr wrap="square" lIns="548640" rtlCol="0" anchor="ctr" anchorCtr="0">
              <a:noAutofit/>
            </a:bodyPr>
            <a:lstStyle/>
            <a:p>
              <a:r>
                <a:rPr lang="en-US" sz="1200" b="1">
                  <a:solidFill>
                    <a:srgbClr val="FFD200"/>
                  </a:solidFill>
                </a:rPr>
                <a:t>Specify</a:t>
              </a:r>
              <a:r>
                <a:rPr lang="en-US" sz="1200" b="1">
                  <a:solidFill>
                    <a:schemeClr val="bg1"/>
                  </a:solidFill>
                </a:rPr>
                <a:t> the application</a:t>
              </a:r>
            </a:p>
            <a:p>
              <a:r>
                <a:rPr lang="en-US" sz="1200" b="1">
                  <a:solidFill>
                    <a:schemeClr val="bg1"/>
                  </a:solidFill>
                </a:rPr>
                <a:t>use-case</a:t>
              </a: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7931F893-B7B6-9CCC-3DB1-AB5622ADC0F1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0038" y="1845757"/>
              <a:ext cx="3108960" cy="1609836"/>
            </a:xfrm>
            <a:prstGeom prst="rect">
              <a:avLst/>
            </a:prstGeom>
            <a:ln w="9525">
              <a:solidFill>
                <a:schemeClr val="accent1"/>
              </a:solidFill>
            </a:ln>
          </p:spPr>
        </p:pic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ECAA1C-ABD5-2C46-43FE-995544B782A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2663" y="1341696"/>
              <a:ext cx="457200" cy="457200"/>
            </a:xfrm>
            <a:prstGeom prst="ellipse">
              <a:avLst/>
            </a:prstGeom>
            <a:solidFill>
              <a:srgbClr val="FFD2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14:hiddenEffects>
              </a:ext>
            </a:extLst>
          </p:spPr>
          <p:txBody>
            <a:bodyPr vert="horz" wrap="square" lIns="91440" tIns="91440" rIns="9144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293388" indent="-293388" algn="ctr" defTabSz="781886">
                <a:spcBef>
                  <a:spcPct val="20000"/>
                </a:spcBef>
                <a:buClr>
                  <a:srgbClr val="FF9900"/>
                </a:buClr>
              </a:pPr>
              <a:r>
                <a:rPr lang="en-US" sz="1600" b="1">
                  <a:cs typeface="Arial" charset="0"/>
                </a:rPr>
                <a:t>1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DE7248C-0E48-66BF-795A-48263484A408}"/>
              </a:ext>
            </a:extLst>
          </p:cNvPr>
          <p:cNvGrpSpPr/>
          <p:nvPr/>
        </p:nvGrpSpPr>
        <p:grpSpPr>
          <a:xfrm>
            <a:off x="3695074" y="1306492"/>
            <a:ext cx="3108960" cy="548640"/>
            <a:chOff x="7089978" y="1306492"/>
            <a:chExt cx="3108960" cy="54864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D1228E-C85C-4783-A4FE-D8E0D2B3050B}"/>
                </a:ext>
              </a:extLst>
            </p:cNvPr>
            <p:cNvSpPr txBox="1"/>
            <p:nvPr/>
          </p:nvSpPr>
          <p:spPr bwMode="auto">
            <a:xfrm>
              <a:off x="7089978" y="1306492"/>
              <a:ext cx="3108960" cy="54864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accent1"/>
              </a:solidFill>
            </a:ln>
          </p:spPr>
          <p:txBody>
            <a:bodyPr wrap="square" lIns="548640" rtlCol="0" anchor="ctr" anchorCtr="0">
              <a:noAutofit/>
            </a:bodyPr>
            <a:lstStyle/>
            <a:p>
              <a:pPr>
                <a:buClr>
                  <a:srgbClr val="03234B"/>
                </a:buClr>
              </a:pPr>
              <a:r>
                <a:rPr lang="en-US" sz="1200" b="1">
                  <a:solidFill>
                    <a:srgbClr val="FFD200"/>
                  </a:solidFill>
                </a:rPr>
                <a:t>Analyze</a:t>
              </a:r>
              <a:r>
                <a:rPr lang="en-US" sz="1200" b="1">
                  <a:solidFill>
                    <a:schemeClr val="bg1"/>
                  </a:solidFill>
                </a:rPr>
                <a:t> time &amp; frequency domain results, efficiency and losses</a:t>
              </a:r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A299F21C-AAB4-1BAD-66D0-9481DD2BD6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125410" y="1341696"/>
              <a:ext cx="457200" cy="457200"/>
            </a:xfrm>
            <a:prstGeom prst="ellipse">
              <a:avLst/>
            </a:prstGeom>
            <a:solidFill>
              <a:srgbClr val="FFD2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14:hiddenEffects>
              </a:ext>
            </a:extLst>
          </p:spPr>
          <p:txBody>
            <a:bodyPr vert="horz" wrap="square" lIns="91440" tIns="91440" rIns="9144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293388" indent="-293388" algn="ctr" defTabSz="781886">
                <a:spcBef>
                  <a:spcPct val="20000"/>
                </a:spcBef>
                <a:buClr>
                  <a:srgbClr val="FF9900"/>
                </a:buClr>
              </a:pPr>
              <a:r>
                <a:rPr lang="en-US" sz="1600" b="1">
                  <a:cs typeface="Arial" charset="0"/>
                </a:rPr>
                <a:t>3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8DB62DC-AAD3-0E4A-5324-04506BA991A0}"/>
              </a:ext>
            </a:extLst>
          </p:cNvPr>
          <p:cNvGrpSpPr/>
          <p:nvPr/>
        </p:nvGrpSpPr>
        <p:grpSpPr>
          <a:xfrm>
            <a:off x="5319706" y="4392544"/>
            <a:ext cx="3108960" cy="548640"/>
            <a:chOff x="1997022" y="4383556"/>
            <a:chExt cx="3108960" cy="54864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2B24A80-6A8F-4107-8A74-1DB4075F21B6}"/>
                </a:ext>
              </a:extLst>
            </p:cNvPr>
            <p:cNvSpPr txBox="1"/>
            <p:nvPr/>
          </p:nvSpPr>
          <p:spPr bwMode="auto">
            <a:xfrm>
              <a:off x="1997022" y="4383556"/>
              <a:ext cx="3108960" cy="54864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accent1"/>
              </a:solidFill>
            </a:ln>
          </p:spPr>
          <p:txBody>
            <a:bodyPr wrap="square" lIns="548640" rtlCol="0" anchor="ctr" anchorCtr="0">
              <a:noAutofit/>
            </a:bodyPr>
            <a:lstStyle/>
            <a:p>
              <a:pPr defTabSz="1945240">
                <a:defRPr/>
              </a:pPr>
              <a:r>
                <a:rPr lang="en-US" sz="1200" b="1">
                  <a:solidFill>
                    <a:srgbClr val="FFD200"/>
                  </a:solidFill>
                </a:rPr>
                <a:t>Refine</a:t>
              </a:r>
              <a:r>
                <a:rPr lang="en-US" sz="1200" b="1">
                  <a:solidFill>
                    <a:schemeClr val="bg1"/>
                  </a:solidFill>
                </a:rPr>
                <a:t> the specifications </a:t>
              </a:r>
              <a:br>
                <a:rPr lang="en-US" sz="1200" b="1">
                  <a:solidFill>
                    <a:schemeClr val="bg1"/>
                  </a:solidFill>
                </a:rPr>
              </a:br>
              <a:r>
                <a:rPr lang="en-US" sz="1200" b="1">
                  <a:solidFill>
                    <a:schemeClr val="bg1"/>
                  </a:solidFill>
                </a:rPr>
                <a:t>of the project</a:t>
              </a: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0438B9B2-7A8D-4A0F-89D6-76039E46B7C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37241" y="4425384"/>
              <a:ext cx="457200" cy="457200"/>
            </a:xfrm>
            <a:prstGeom prst="ellipse">
              <a:avLst/>
            </a:prstGeom>
            <a:solidFill>
              <a:srgbClr val="FFD2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14:hiddenEffects>
              </a:ext>
            </a:extLst>
          </p:spPr>
          <p:txBody>
            <a:bodyPr vert="horz" wrap="square" lIns="91440" tIns="91440" rIns="9144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293388" indent="-293388" algn="ctr" defTabSz="781886">
                <a:spcBef>
                  <a:spcPct val="20000"/>
                </a:spcBef>
                <a:buClr>
                  <a:srgbClr val="FF9900"/>
                </a:buClr>
              </a:pPr>
              <a:r>
                <a:rPr lang="en-US" sz="1600" b="1">
                  <a:cs typeface="Arial" charset="0"/>
                </a:rPr>
                <a:t>4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835302A-8923-E00A-9DF6-34E1D243A79D}"/>
              </a:ext>
            </a:extLst>
          </p:cNvPr>
          <p:cNvGrpSpPr/>
          <p:nvPr/>
        </p:nvGrpSpPr>
        <p:grpSpPr>
          <a:xfrm>
            <a:off x="7090110" y="1323980"/>
            <a:ext cx="3108960" cy="548640"/>
            <a:chOff x="5392326" y="4383556"/>
            <a:chExt cx="3108960" cy="54864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0CD8924-C62A-448E-AC27-742CB4EC71F3}"/>
                </a:ext>
              </a:extLst>
            </p:cNvPr>
            <p:cNvSpPr txBox="1"/>
            <p:nvPr/>
          </p:nvSpPr>
          <p:spPr bwMode="auto">
            <a:xfrm>
              <a:off x="5392326" y="4383556"/>
              <a:ext cx="3108960" cy="54864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accent1"/>
              </a:solidFill>
            </a:ln>
          </p:spPr>
          <p:txBody>
            <a:bodyPr wrap="square" lIns="548640" rtlCol="0" anchor="ctr" anchorCtr="0">
              <a:noAutofit/>
            </a:bodyPr>
            <a:lstStyle/>
            <a:p>
              <a:r>
                <a:rPr lang="en-US" sz="1200" b="1">
                  <a:solidFill>
                    <a:srgbClr val="FFD200"/>
                  </a:solidFill>
                </a:rPr>
                <a:t>Simulate</a:t>
              </a:r>
              <a:r>
                <a:rPr lang="en-US" sz="1200" b="1">
                  <a:solidFill>
                    <a:schemeClr val="bg1"/>
                  </a:solidFill>
                </a:rPr>
                <a:t> the circuit with:</a:t>
              </a:r>
            </a:p>
            <a:p>
              <a:r>
                <a:rPr lang="en-US" sz="1200" b="1">
                  <a:solidFill>
                    <a:schemeClr val="bg1"/>
                  </a:solidFill>
                </a:rPr>
                <a:t>Online simulations &amp; </a:t>
              </a:r>
              <a:r>
                <a:rPr lang="en-US" sz="1200" b="1" err="1">
                  <a:solidFill>
                    <a:srgbClr val="FFC000"/>
                  </a:solidFill>
                </a:rPr>
                <a:t>eDSim</a:t>
              </a:r>
              <a:endParaRPr lang="en-US" sz="1200" b="1">
                <a:solidFill>
                  <a:srgbClr val="FFC000"/>
                </a:solidFill>
              </a:endParaRPr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F90D37B3-FE9D-2DC8-437B-095C6059373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40996" y="4425384"/>
              <a:ext cx="457200" cy="457200"/>
            </a:xfrm>
            <a:prstGeom prst="ellipse">
              <a:avLst/>
            </a:prstGeom>
            <a:solidFill>
              <a:srgbClr val="FFD200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14:hiddenEffects>
              </a:ext>
            </a:extLst>
          </p:spPr>
          <p:txBody>
            <a:bodyPr vert="horz" wrap="square" lIns="91440" tIns="91440" rIns="9144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293388" indent="-293388" algn="ctr" defTabSz="781886">
                <a:spcBef>
                  <a:spcPct val="20000"/>
                </a:spcBef>
                <a:buClr>
                  <a:srgbClr val="FF9900"/>
                </a:buClr>
              </a:pPr>
              <a:r>
                <a:rPr lang="en-US" sz="1600" b="1">
                  <a:cs typeface="Arial" charset="0"/>
                </a:rPr>
                <a:t>5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8514039-F8CD-6D86-1318-9EF9806B772C}"/>
              </a:ext>
            </a:extLst>
          </p:cNvPr>
          <p:cNvGrpSpPr/>
          <p:nvPr/>
        </p:nvGrpSpPr>
        <p:grpSpPr>
          <a:xfrm>
            <a:off x="8714742" y="4392544"/>
            <a:ext cx="3108960" cy="2131884"/>
            <a:chOff x="8787628" y="4383556"/>
            <a:chExt cx="3108960" cy="2131884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2BBE7671-6936-E16D-00CE-4ABDC2A14670}"/>
                </a:ext>
              </a:extLst>
            </p:cNvPr>
            <p:cNvGrpSpPr/>
            <p:nvPr/>
          </p:nvGrpSpPr>
          <p:grpSpPr>
            <a:xfrm>
              <a:off x="8787628" y="4383556"/>
              <a:ext cx="3108960" cy="2131884"/>
              <a:chOff x="8787628" y="4383556"/>
              <a:chExt cx="3108960" cy="2131884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A5196F6-9A45-4303-9746-6BE361C3DBFF}"/>
                  </a:ext>
                </a:extLst>
              </p:cNvPr>
              <p:cNvSpPr txBox="1"/>
              <p:nvPr/>
            </p:nvSpPr>
            <p:spPr bwMode="auto">
              <a:xfrm>
                <a:off x="8787628" y="4383556"/>
                <a:ext cx="3108960" cy="548640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chemeClr val="accent1"/>
                </a:solidFill>
              </a:ln>
            </p:spPr>
            <p:txBody>
              <a:bodyPr wrap="square" lIns="548640" rtlCol="0" anchor="ctr" anchorCtr="0">
                <a:noAutofit/>
              </a:bodyPr>
              <a:lstStyle/>
              <a:p>
                <a:pPr defTabSz="1945240">
                  <a:defRPr/>
                </a:pPr>
                <a:r>
                  <a:rPr lang="en-US" sz="1200" b="1" dirty="0">
                    <a:solidFill>
                      <a:schemeClr val="bg1"/>
                    </a:solidFill>
                  </a:rPr>
                  <a:t>Export the </a:t>
                </a:r>
                <a:r>
                  <a:rPr lang="en-US" sz="1200" b="1" dirty="0" err="1">
                    <a:solidFill>
                      <a:schemeClr val="bg1"/>
                    </a:solidFill>
                  </a:rPr>
                  <a:t>eCAD</a:t>
                </a:r>
                <a:r>
                  <a:rPr lang="en-US" sz="1200" b="1" dirty="0">
                    <a:solidFill>
                      <a:schemeClr val="bg1"/>
                    </a:solidFill>
                  </a:rPr>
                  <a:t> file to start </a:t>
                </a:r>
                <a:br>
                  <a:rPr lang="en-US" sz="1200" b="1" dirty="0">
                    <a:solidFill>
                      <a:schemeClr val="bg1"/>
                    </a:solidFill>
                  </a:rPr>
                </a:br>
                <a:r>
                  <a:rPr lang="en-US" sz="1200" b="1" dirty="0">
                    <a:solidFill>
                      <a:schemeClr val="bg1"/>
                    </a:solidFill>
                  </a:rPr>
                  <a:t>the </a:t>
                </a:r>
                <a:r>
                  <a:rPr lang="en-US" sz="1200" b="1" dirty="0">
                    <a:solidFill>
                      <a:srgbClr val="3CB4E6"/>
                    </a:solidFill>
                  </a:rPr>
                  <a:t>prototyping</a:t>
                </a:r>
                <a:r>
                  <a:rPr lang="en-US" sz="1200" b="1" dirty="0">
                    <a:solidFill>
                      <a:schemeClr val="bg1"/>
                    </a:solidFill>
                  </a:rPr>
                  <a:t> phase</a:t>
                </a:r>
              </a:p>
            </p:txBody>
          </p:sp>
          <p:pic>
            <p:nvPicPr>
              <p:cNvPr id="90" name="Picture 3">
                <a:extLst>
                  <a:ext uri="{FF2B5EF4-FFF2-40B4-BE49-F238E27FC236}">
                    <a16:creationId xmlns:a16="http://schemas.microsoft.com/office/drawing/2014/main" id="{D69FC048-F372-06F5-02C1-9A3BA8CF0A6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8787628" y="4933917"/>
                <a:ext cx="3108960" cy="1581523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</p:pic>
        </p:grp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A2E6C543-7708-E470-26F6-9FC1A9E3FC2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823096" y="4425384"/>
              <a:ext cx="457200" cy="457200"/>
            </a:xfrm>
            <a:prstGeom prst="ellipse">
              <a:avLst/>
            </a:prstGeom>
            <a:solidFill>
              <a:srgbClr val="FFD2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14:hiddenEffects>
              </a:ext>
            </a:extLst>
          </p:spPr>
          <p:txBody>
            <a:bodyPr vert="horz" wrap="square" lIns="91440" tIns="91440" rIns="9144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293388" indent="-293388" algn="ctr" defTabSz="781886">
                <a:spcBef>
                  <a:spcPct val="20000"/>
                </a:spcBef>
                <a:buClr>
                  <a:srgbClr val="FF9900"/>
                </a:buClr>
              </a:pPr>
              <a:r>
                <a:rPr lang="en-US" sz="1600" b="1">
                  <a:cs typeface="Arial" charset="0"/>
                </a:rPr>
                <a:t>6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4E8B7C4-FC4A-D752-3857-ACD01CFEA293}"/>
              </a:ext>
            </a:extLst>
          </p:cNvPr>
          <p:cNvGrpSpPr/>
          <p:nvPr/>
        </p:nvGrpSpPr>
        <p:grpSpPr>
          <a:xfrm>
            <a:off x="1924670" y="4392544"/>
            <a:ext cx="3108960" cy="2131884"/>
            <a:chOff x="1997556" y="4392544"/>
            <a:chExt cx="3108960" cy="2131884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EDA5080-DD4C-C2D7-B797-6BE20964AE1C}"/>
                </a:ext>
              </a:extLst>
            </p:cNvPr>
            <p:cNvGrpSpPr/>
            <p:nvPr/>
          </p:nvGrpSpPr>
          <p:grpSpPr>
            <a:xfrm>
              <a:off x="1997556" y="4392544"/>
              <a:ext cx="3108960" cy="548640"/>
              <a:chOff x="3694674" y="1306492"/>
              <a:chExt cx="3108960" cy="548640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22A251B-7EB6-4E6C-8D3E-3732E31B9E05}"/>
                  </a:ext>
                </a:extLst>
              </p:cNvPr>
              <p:cNvSpPr txBox="1"/>
              <p:nvPr/>
            </p:nvSpPr>
            <p:spPr bwMode="auto">
              <a:xfrm>
                <a:off x="3694674" y="1306492"/>
                <a:ext cx="3108960" cy="548640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chemeClr val="accent1"/>
                </a:solidFill>
              </a:ln>
            </p:spPr>
            <p:txBody>
              <a:bodyPr wrap="square" lIns="548640" rtlCol="0" anchor="ctr" anchorCtr="0">
                <a:noAutofit/>
              </a:bodyPr>
              <a:lstStyle/>
              <a:p>
                <a:r>
                  <a:rPr lang="en-US" sz="1200" b="1">
                    <a:solidFill>
                      <a:srgbClr val="FFD200"/>
                    </a:solidFill>
                  </a:rPr>
                  <a:t>Select</a:t>
                </a:r>
                <a:r>
                  <a:rPr lang="en-US" sz="1200" b="1">
                    <a:solidFill>
                      <a:schemeClr val="bg1"/>
                    </a:solidFill>
                  </a:rPr>
                  <a:t>  among the suggested ICs, </a:t>
                </a:r>
                <a:br>
                  <a:rPr lang="en-US" sz="1200" b="1">
                    <a:solidFill>
                      <a:schemeClr val="bg1"/>
                    </a:solidFill>
                  </a:rPr>
                </a:br>
                <a:r>
                  <a:rPr lang="en-US" sz="1200" b="1">
                    <a:solidFill>
                      <a:schemeClr val="bg1"/>
                    </a:solidFill>
                  </a:rPr>
                  <a:t>the ones with specific features</a:t>
                </a:r>
                <a:endParaRPr lang="en-US" sz="1200" b="1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9CC52FCF-6A66-7220-7EF1-D589A9A8DD7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726488" y="1341696"/>
                <a:ext cx="457200" cy="457200"/>
              </a:xfrm>
              <a:prstGeom prst="ellipse">
                <a:avLst/>
              </a:prstGeom>
              <a:solidFill>
                <a:srgbClr val="FFD2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91440" rIns="91440" bIns="9144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293388" indent="-293388" algn="ctr" defTabSz="781886">
                  <a:spcBef>
                    <a:spcPct val="20000"/>
                  </a:spcBef>
                  <a:buClr>
                    <a:srgbClr val="FF9900"/>
                  </a:buClr>
                </a:pPr>
                <a:r>
                  <a:rPr lang="en-US" sz="1600" b="1">
                    <a:cs typeface="Arial" charset="0"/>
                  </a:rPr>
                  <a:t>2</a:t>
                </a:r>
              </a:p>
            </p:txBody>
          </p:sp>
        </p:grp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D2DA94B-3715-988C-3949-A5C30F7EC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7556" y="4957633"/>
              <a:ext cx="3108960" cy="1566795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649DDB7-29B4-0FBD-B3B3-E300D400E09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2160" y="5283740"/>
            <a:ext cx="1388839" cy="1052765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91404C5-328E-CD9B-2800-091FA911F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0261" y="6330968"/>
            <a:ext cx="411004" cy="29255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1B9E4-8E4D-4C86-BFD7-412B282B373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4646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4646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F3ECDC-C1CD-26AB-4707-5E76AE92E63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1546" y="1849916"/>
            <a:ext cx="3097524" cy="159723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86F59F0-5027-81D5-7F2E-C30D4F98C19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9706" y="4948295"/>
            <a:ext cx="3115198" cy="15886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15">
            <a:extLst>
              <a:ext uri="{FF2B5EF4-FFF2-40B4-BE49-F238E27FC236}">
                <a16:creationId xmlns:a16="http://schemas.microsoft.com/office/drawing/2014/main" id="{75086117-F7C2-C363-5F98-157F09CD58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1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DF1843C-28A8-B9DA-4EDB-B66B16D4DB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6440" y="2085858"/>
            <a:ext cx="8678235" cy="37587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All circuit parameters at a glance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6332648-1D14-9352-F900-6B501BEDC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 flipH="1">
            <a:off x="0" y="5361305"/>
            <a:ext cx="1763078" cy="731520"/>
          </a:xfrm>
          <a:prstGeom prst="accentCallout2">
            <a:avLst>
              <a:gd name="adj1" fmla="val 17448"/>
              <a:gd name="adj2" fmla="val -3651"/>
              <a:gd name="adj3" fmla="val 17882"/>
              <a:gd name="adj4" fmla="val -12525"/>
              <a:gd name="adj5" fmla="val 18081"/>
              <a:gd name="adj6" fmla="val -13200"/>
            </a:avLst>
          </a:prstGeom>
          <a:solidFill>
            <a:srgbClr val="E9E9EA"/>
          </a:solidFill>
          <a:ln w="19050">
            <a:solidFill>
              <a:schemeClr val="tx1"/>
            </a:solidFill>
          </a:ln>
        </p:spPr>
        <p:txBody>
          <a:bodyPr wrap="square" lIns="0" rtlCol="0" anchor="ctr" anchorCtr="0">
            <a:noAutofit/>
          </a:bodyPr>
          <a:lstStyle/>
          <a:p>
            <a:pPr algn="r">
              <a:buClr>
                <a:srgbClr val="03234B"/>
              </a:buClr>
            </a:pPr>
            <a:r>
              <a:rPr lang="en-US" sz="1500">
                <a:solidFill>
                  <a:srgbClr val="03234B"/>
                </a:solidFill>
                <a:latin typeface="+mj-lt"/>
              </a:rPr>
              <a:t>Full set of analysis diagrams</a:t>
            </a:r>
          </a:p>
        </p:txBody>
      </p:sp>
      <p:sp>
        <p:nvSpPr>
          <p:cNvPr id="41" name="TextBox 40"/>
          <p:cNvSpPr txBox="1"/>
          <p:nvPr/>
        </p:nvSpPr>
        <p:spPr>
          <a:xfrm flipH="1">
            <a:off x="0" y="4068975"/>
            <a:ext cx="1763078" cy="731520"/>
          </a:xfrm>
          <a:prstGeom prst="accentCallout2">
            <a:avLst>
              <a:gd name="adj1" fmla="val 19184"/>
              <a:gd name="adj2" fmla="val -4011"/>
              <a:gd name="adj3" fmla="val 8441"/>
              <a:gd name="adj4" fmla="val -13994"/>
              <a:gd name="adj5" fmla="val 14388"/>
              <a:gd name="adj6" fmla="val -14861"/>
            </a:avLst>
          </a:prstGeom>
          <a:solidFill>
            <a:srgbClr val="E9E9EA"/>
          </a:solidFill>
          <a:ln w="19050">
            <a:solidFill>
              <a:srgbClr val="8C0078"/>
            </a:solidFill>
          </a:ln>
        </p:spPr>
        <p:txBody>
          <a:bodyPr wrap="square" rtlCol="0" anchor="ctr" anchorCtr="0">
            <a:noAutofit/>
          </a:bodyPr>
          <a:lstStyle/>
          <a:p>
            <a:pPr algn="r">
              <a:buClr>
                <a:srgbClr val="03234B"/>
              </a:buClr>
            </a:pPr>
            <a:r>
              <a:rPr lang="en-US" sz="1500">
                <a:solidFill>
                  <a:srgbClr val="03234B"/>
                </a:solidFill>
                <a:latin typeface="+mj-lt"/>
              </a:rPr>
              <a:t>Operating conditions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306717" y="1298601"/>
            <a:ext cx="1585246" cy="731520"/>
          </a:xfrm>
          <a:prstGeom prst="accentCallout2">
            <a:avLst>
              <a:gd name="adj1" fmla="val 20833"/>
              <a:gd name="adj2" fmla="val -4488"/>
              <a:gd name="adj3" fmla="val 29167"/>
              <a:gd name="adj4" fmla="val -7534"/>
              <a:gd name="adj5" fmla="val 150399"/>
              <a:gd name="adj6" fmla="val -55524"/>
            </a:avLst>
          </a:prstGeom>
          <a:solidFill>
            <a:srgbClr val="E9E9EA"/>
          </a:solidFill>
          <a:ln w="19050">
            <a:solidFill>
              <a:srgbClr val="EC409E"/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buClr>
                <a:srgbClr val="03234B"/>
              </a:buClr>
            </a:pPr>
            <a:r>
              <a:rPr lang="en-US" sz="1500" dirty="0">
                <a:solidFill>
                  <a:srgbClr val="03234B"/>
                </a:solidFill>
                <a:latin typeface="+mj-lt"/>
              </a:rPr>
              <a:t>Fully annotated &amp;</a:t>
            </a:r>
          </a:p>
          <a:p>
            <a:pPr>
              <a:buClr>
                <a:srgbClr val="03234B"/>
              </a:buClr>
            </a:pPr>
            <a:r>
              <a:rPr lang="en-US" sz="1500" dirty="0">
                <a:solidFill>
                  <a:srgbClr val="03234B"/>
                </a:solidFill>
                <a:latin typeface="+mj-lt"/>
              </a:rPr>
              <a:t>interactive BOM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9518D7-16A9-4B30-B78F-45570F4A815A}"/>
              </a:ext>
            </a:extLst>
          </p:cNvPr>
          <p:cNvSpPr txBox="1"/>
          <p:nvPr/>
        </p:nvSpPr>
        <p:spPr>
          <a:xfrm flipH="1">
            <a:off x="0" y="2633769"/>
            <a:ext cx="1763078" cy="731520"/>
          </a:xfrm>
          <a:prstGeom prst="accentCallout2">
            <a:avLst>
              <a:gd name="adj1" fmla="val 29930"/>
              <a:gd name="adj2" fmla="val -4185"/>
              <a:gd name="adj3" fmla="val 10190"/>
              <a:gd name="adj4" fmla="val -14517"/>
              <a:gd name="adj5" fmla="val 7327"/>
              <a:gd name="adj6" fmla="val -14350"/>
            </a:avLst>
          </a:prstGeom>
          <a:solidFill>
            <a:srgbClr val="E9E9EA"/>
          </a:solidFill>
          <a:ln w="19050">
            <a:solidFill>
              <a:srgbClr val="FFD200"/>
            </a:solidFill>
          </a:ln>
        </p:spPr>
        <p:txBody>
          <a:bodyPr wrap="square" rtlCol="0" anchor="ctr" anchorCtr="0">
            <a:noAutofit/>
          </a:bodyPr>
          <a:lstStyle/>
          <a:p>
            <a:pPr algn="r">
              <a:buClr>
                <a:srgbClr val="03234B"/>
              </a:buClr>
            </a:pPr>
            <a:r>
              <a:rPr lang="en-US" sz="1500">
                <a:solidFill>
                  <a:srgbClr val="03234B"/>
                </a:solidFill>
                <a:latin typeface="+mj-lt"/>
              </a:rPr>
              <a:t>Project specifications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2BA820-046A-4E45-B861-DCD7CAD417A7}"/>
              </a:ext>
            </a:extLst>
          </p:cNvPr>
          <p:cNvSpPr txBox="1"/>
          <p:nvPr/>
        </p:nvSpPr>
        <p:spPr>
          <a:xfrm flipH="1">
            <a:off x="0" y="1484313"/>
            <a:ext cx="1763078" cy="731520"/>
          </a:xfrm>
          <a:prstGeom prst="accentCallout2">
            <a:avLst>
              <a:gd name="adj1" fmla="val 18750"/>
              <a:gd name="adj2" fmla="val -3471"/>
              <a:gd name="adj3" fmla="val 18750"/>
              <a:gd name="adj4" fmla="val -16667"/>
              <a:gd name="adj5" fmla="val 80732"/>
              <a:gd name="adj6" fmla="val -28519"/>
            </a:avLst>
          </a:prstGeom>
          <a:solidFill>
            <a:srgbClr val="E9E9EA"/>
          </a:solidFill>
          <a:ln w="19050">
            <a:solidFill>
              <a:schemeClr val="accent5"/>
            </a:solidFill>
          </a:ln>
        </p:spPr>
        <p:txBody>
          <a:bodyPr wrap="square" rtlCol="0" anchor="ctr" anchorCtr="0">
            <a:noAutofit/>
          </a:bodyPr>
          <a:lstStyle/>
          <a:p>
            <a:pPr algn="r">
              <a:buClr>
                <a:srgbClr val="03234B"/>
              </a:buClr>
            </a:pPr>
            <a:r>
              <a:rPr lang="en-US" sz="1500">
                <a:solidFill>
                  <a:srgbClr val="03234B"/>
                </a:solidFill>
                <a:latin typeface="+mj-lt"/>
              </a:rPr>
              <a:t>Full set of commands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26D9AE-1366-4830-94AC-BEE2FFE6EF04}"/>
              </a:ext>
            </a:extLst>
          </p:cNvPr>
          <p:cNvSpPr txBox="1"/>
          <p:nvPr/>
        </p:nvSpPr>
        <p:spPr>
          <a:xfrm>
            <a:off x="6876243" y="1303779"/>
            <a:ext cx="2105125" cy="731520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50595"/>
              <a:gd name="adj6" fmla="val -54494"/>
            </a:avLst>
          </a:prstGeom>
          <a:solidFill>
            <a:srgbClr val="E9E9EA"/>
          </a:solidFill>
          <a:ln w="19050">
            <a:solidFill>
              <a:srgbClr val="8191A5"/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buClr>
                <a:srgbClr val="03234B"/>
              </a:buClr>
            </a:pPr>
            <a:r>
              <a:rPr lang="en-US" sz="1500">
                <a:solidFill>
                  <a:srgbClr val="03234B"/>
                </a:solidFill>
                <a:latin typeface="+mj-lt"/>
              </a:rPr>
              <a:t>Fully annotated &amp;</a:t>
            </a:r>
          </a:p>
          <a:p>
            <a:pPr>
              <a:buClr>
                <a:srgbClr val="03234B"/>
              </a:buClr>
            </a:pPr>
            <a:r>
              <a:rPr lang="en-US" sz="1500">
                <a:solidFill>
                  <a:srgbClr val="03234B"/>
                </a:solidFill>
                <a:latin typeface="+mj-lt"/>
              </a:rPr>
              <a:t>interactive schematic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EBE04D-92DF-B91D-6225-A260F1A1A296}"/>
              </a:ext>
            </a:extLst>
          </p:cNvPr>
          <p:cNvSpPr/>
          <p:nvPr/>
        </p:nvSpPr>
        <p:spPr bwMode="auto">
          <a:xfrm>
            <a:off x="2056439" y="2085975"/>
            <a:ext cx="5495243" cy="231605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ash"/>
            <a:miter lim="800000"/>
            <a:headEnd/>
            <a:tailEnd/>
          </a:ln>
        </p:spPr>
        <p:txBody>
          <a:bodyPr wrap="none" rtlCol="0" anchor="ctr">
            <a:noAutofit/>
          </a:bodyPr>
          <a:lstStyle/>
          <a:p>
            <a:pPr marL="322263" indent="-322263" algn="ctr" defTabSz="858838">
              <a:spcBef>
                <a:spcPct val="20000"/>
              </a:spcBef>
              <a:buClr>
                <a:srgbClr val="FF9900"/>
              </a:buClr>
            </a:pPr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764577-1212-942D-73B6-60836DAC93C4}"/>
              </a:ext>
            </a:extLst>
          </p:cNvPr>
          <p:cNvSpPr/>
          <p:nvPr/>
        </p:nvSpPr>
        <p:spPr bwMode="auto">
          <a:xfrm>
            <a:off x="2038180" y="2368139"/>
            <a:ext cx="1524827" cy="887681"/>
          </a:xfrm>
          <a:prstGeom prst="rect">
            <a:avLst/>
          </a:prstGeom>
          <a:solidFill>
            <a:srgbClr val="FFDB30">
              <a:alpha val="14000"/>
            </a:srgbClr>
          </a:solidFill>
          <a:ln w="38100">
            <a:solidFill>
              <a:srgbClr val="FFD200"/>
            </a:solidFill>
            <a:prstDash val="sysDash"/>
            <a:miter lim="800000"/>
            <a:headEnd/>
            <a:tailEnd/>
          </a:ln>
        </p:spPr>
        <p:txBody>
          <a:bodyPr wrap="none" rtlCol="0" anchor="ctr">
            <a:noAutofit/>
          </a:bodyPr>
          <a:lstStyle/>
          <a:p>
            <a:pPr marL="322263" indent="-322263" algn="ctr" defTabSz="858838">
              <a:spcBef>
                <a:spcPct val="20000"/>
              </a:spcBef>
              <a:buClr>
                <a:srgbClr val="FF9900"/>
              </a:buClr>
            </a:pPr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8790B1-04E8-ADCF-8A56-EE6655697893}"/>
              </a:ext>
            </a:extLst>
          </p:cNvPr>
          <p:cNvSpPr/>
          <p:nvPr/>
        </p:nvSpPr>
        <p:spPr bwMode="auto">
          <a:xfrm>
            <a:off x="2046224" y="3306380"/>
            <a:ext cx="1524827" cy="1062443"/>
          </a:xfrm>
          <a:prstGeom prst="rect">
            <a:avLst/>
          </a:prstGeom>
          <a:solidFill>
            <a:srgbClr val="8C0078">
              <a:alpha val="10000"/>
            </a:srgbClr>
          </a:solidFill>
          <a:ln w="38100">
            <a:solidFill>
              <a:srgbClr val="8C0078"/>
            </a:solidFill>
            <a:prstDash val="sysDash"/>
            <a:miter lim="800000"/>
            <a:headEnd/>
            <a:tailEnd/>
          </a:ln>
        </p:spPr>
        <p:txBody>
          <a:bodyPr wrap="none" rtlCol="0" anchor="ctr">
            <a:noAutofit/>
          </a:bodyPr>
          <a:lstStyle/>
          <a:p>
            <a:pPr marL="322263" indent="-322263" algn="ctr" defTabSz="858838">
              <a:spcBef>
                <a:spcPct val="20000"/>
              </a:spcBef>
              <a:buClr>
                <a:srgbClr val="FF9900"/>
              </a:buClr>
            </a:pPr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1A46EE-2CEC-02D4-4FA7-EF511B28C725}"/>
              </a:ext>
            </a:extLst>
          </p:cNvPr>
          <p:cNvSpPr/>
          <p:nvPr/>
        </p:nvSpPr>
        <p:spPr bwMode="auto">
          <a:xfrm>
            <a:off x="2056440" y="4368823"/>
            <a:ext cx="8678234" cy="1521525"/>
          </a:xfrm>
          <a:prstGeom prst="rect">
            <a:avLst/>
          </a:prstGeom>
          <a:solidFill>
            <a:srgbClr val="425A78">
              <a:alpha val="10000"/>
            </a:srgbClr>
          </a:solidFill>
          <a:ln w="34925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wrap="none" rtlCol="0" anchor="ctr">
            <a:noAutofit/>
          </a:bodyPr>
          <a:lstStyle/>
          <a:p>
            <a:pPr marL="322263" indent="-322263" algn="ctr" defTabSz="858838">
              <a:spcBef>
                <a:spcPct val="20000"/>
              </a:spcBef>
              <a:buClr>
                <a:srgbClr val="FF9900"/>
              </a:buClr>
            </a:pPr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627FF4-FA60-0CD5-773B-3CDDB9A3DF02}"/>
              </a:ext>
            </a:extLst>
          </p:cNvPr>
          <p:cNvSpPr/>
          <p:nvPr/>
        </p:nvSpPr>
        <p:spPr bwMode="auto">
          <a:xfrm>
            <a:off x="3618186" y="2409037"/>
            <a:ext cx="4310620" cy="1909228"/>
          </a:xfrm>
          <a:prstGeom prst="rect">
            <a:avLst/>
          </a:prstGeom>
          <a:solidFill>
            <a:srgbClr val="8191A5">
              <a:alpha val="10000"/>
            </a:srgbClr>
          </a:solidFill>
          <a:ln w="38100">
            <a:solidFill>
              <a:srgbClr val="8191A5"/>
            </a:solidFill>
            <a:prstDash val="sysDash"/>
            <a:miter lim="800000"/>
            <a:headEnd/>
            <a:tailEnd/>
          </a:ln>
        </p:spPr>
        <p:txBody>
          <a:bodyPr wrap="none" rtlCol="0" anchor="ctr">
            <a:noAutofit/>
          </a:bodyPr>
          <a:lstStyle/>
          <a:p>
            <a:pPr marL="322263" indent="-322263" algn="ctr" defTabSz="858838">
              <a:spcBef>
                <a:spcPct val="20000"/>
              </a:spcBef>
              <a:buClr>
                <a:srgbClr val="FF9900"/>
              </a:buClr>
            </a:pPr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484AC7E-153B-CA35-E9EB-6049263A9093}"/>
              </a:ext>
            </a:extLst>
          </p:cNvPr>
          <p:cNvSpPr/>
          <p:nvPr/>
        </p:nvSpPr>
        <p:spPr bwMode="auto">
          <a:xfrm>
            <a:off x="7975941" y="2409037"/>
            <a:ext cx="2758734" cy="1904050"/>
          </a:xfrm>
          <a:prstGeom prst="rect">
            <a:avLst/>
          </a:prstGeom>
          <a:solidFill>
            <a:srgbClr val="E6007E">
              <a:alpha val="10000"/>
            </a:srgbClr>
          </a:solidFill>
          <a:ln w="38100">
            <a:solidFill>
              <a:srgbClr val="E6007E"/>
            </a:solidFill>
            <a:prstDash val="sysDot"/>
            <a:miter lim="800000"/>
            <a:headEnd/>
            <a:tailEnd/>
          </a:ln>
        </p:spPr>
        <p:txBody>
          <a:bodyPr wrap="none" rtlCol="0" anchor="ctr">
            <a:noAutofit/>
          </a:bodyPr>
          <a:lstStyle/>
          <a:p>
            <a:pPr marL="322263" indent="-322263" algn="ctr" defTabSz="858838">
              <a:spcBef>
                <a:spcPct val="20000"/>
              </a:spcBef>
              <a:buClr>
                <a:srgbClr val="FF9900"/>
              </a:buClr>
            </a:pPr>
            <a:endParaRPr lang="en-US" sz="1200" b="1">
              <a:solidFill>
                <a:schemeClr val="bg1"/>
              </a:solidFill>
            </a:endParaRPr>
          </a:p>
        </p:txBody>
      </p:sp>
      <p:pic>
        <p:nvPicPr>
          <p:cNvPr id="4" name="Picture 15">
            <a:extLst>
              <a:ext uri="{FF2B5EF4-FFF2-40B4-BE49-F238E27FC236}">
                <a16:creationId xmlns:a16="http://schemas.microsoft.com/office/drawing/2014/main" id="{C5541C54-6235-CBF5-A0B6-4AEC51522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38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6A07EAF2-91EF-6314-22BE-B11A0E0B93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534" y="1636290"/>
            <a:ext cx="10611383" cy="27292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798AC6-DFA2-9C06-5BD9-1E7E5A872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Interactive dashboard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EB8AED-9B57-495F-4313-267914854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E0753CF-1CA7-61D7-B560-E7C7DED554D3}"/>
              </a:ext>
            </a:extLst>
          </p:cNvPr>
          <p:cNvSpPr/>
          <p:nvPr/>
        </p:nvSpPr>
        <p:spPr>
          <a:xfrm>
            <a:off x="3940720" y="2392082"/>
            <a:ext cx="182880" cy="182880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81E2995-32B9-E7CA-4E42-B3F3E4F6BCEC}"/>
              </a:ext>
            </a:extLst>
          </p:cNvPr>
          <p:cNvSpPr/>
          <p:nvPr/>
        </p:nvSpPr>
        <p:spPr>
          <a:xfrm>
            <a:off x="5129955" y="1785217"/>
            <a:ext cx="182880" cy="182880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DF244A3-2AB4-0358-3627-2AC706C9520E}"/>
              </a:ext>
            </a:extLst>
          </p:cNvPr>
          <p:cNvSpPr/>
          <p:nvPr/>
        </p:nvSpPr>
        <p:spPr>
          <a:xfrm>
            <a:off x="1898554" y="2784762"/>
            <a:ext cx="182880" cy="182880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FED40E-842B-FFA3-4585-CDCE314928BD}"/>
              </a:ext>
            </a:extLst>
          </p:cNvPr>
          <p:cNvCxnSpPr>
            <a:cxnSpLocks/>
            <a:stCxn id="41" idx="7"/>
            <a:endCxn id="13" idx="3"/>
          </p:cNvCxnSpPr>
          <p:nvPr/>
        </p:nvCxnSpPr>
        <p:spPr>
          <a:xfrm flipV="1">
            <a:off x="2054652" y="1404533"/>
            <a:ext cx="2431264" cy="1407011"/>
          </a:xfrm>
          <a:prstGeom prst="line">
            <a:avLst/>
          </a:prstGeom>
          <a:ln w="12700">
            <a:solidFill>
              <a:srgbClr val="E600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 40">
            <a:extLst>
              <a:ext uri="{FF2B5EF4-FFF2-40B4-BE49-F238E27FC236}">
                <a16:creationId xmlns:a16="http://schemas.microsoft.com/office/drawing/2014/main" id="{0DAA7A6A-112E-B23F-6812-403414BFBF31}"/>
              </a:ext>
            </a:extLst>
          </p:cNvPr>
          <p:cNvSpPr/>
          <p:nvPr/>
        </p:nvSpPr>
        <p:spPr>
          <a:xfrm>
            <a:off x="4811629" y="1480192"/>
            <a:ext cx="339610" cy="322450"/>
          </a:xfrm>
          <a:custGeom>
            <a:avLst/>
            <a:gdLst>
              <a:gd name="connsiteX0" fmla="*/ 347918 w 347918"/>
              <a:gd name="connsiteY0" fmla="*/ 847493 h 847493"/>
              <a:gd name="connsiteX1" fmla="*/ 0 w 347918"/>
              <a:gd name="connsiteY1" fmla="*/ 0 h 84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47918" h="847493">
                <a:moveTo>
                  <a:pt x="347918" y="847493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9A9A4A0-0A42-015C-AB6A-9871B736064E}"/>
              </a:ext>
            </a:extLst>
          </p:cNvPr>
          <p:cNvSpPr/>
          <p:nvPr/>
        </p:nvSpPr>
        <p:spPr bwMode="auto">
          <a:xfrm>
            <a:off x="7109967" y="1762247"/>
            <a:ext cx="3757970" cy="2603248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sysDash"/>
            <a:miter lim="800000"/>
            <a:headEnd/>
            <a:tailEnd/>
          </a:ln>
        </p:spPr>
        <p:txBody>
          <a:bodyPr wrap="none" rtlCol="0" anchor="ctr">
            <a:noAutofit/>
          </a:bodyPr>
          <a:lstStyle/>
          <a:p>
            <a:pPr marL="322263" indent="-322263" algn="ctr" defTabSz="858838">
              <a:spcBef>
                <a:spcPct val="20000"/>
              </a:spcBef>
              <a:buClr>
                <a:srgbClr val="FF9900"/>
              </a:buClr>
            </a:pPr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42DE341-19FD-8220-1B06-0F251A3C7E49}"/>
              </a:ext>
            </a:extLst>
          </p:cNvPr>
          <p:cNvSpPr/>
          <p:nvPr/>
        </p:nvSpPr>
        <p:spPr>
          <a:xfrm>
            <a:off x="5882570" y="2007786"/>
            <a:ext cx="182880" cy="182880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Freeform 40">
            <a:extLst>
              <a:ext uri="{FF2B5EF4-FFF2-40B4-BE49-F238E27FC236}">
                <a16:creationId xmlns:a16="http://schemas.microsoft.com/office/drawing/2014/main" id="{630FFFFD-3184-1D86-7543-28CD93FD3744}"/>
              </a:ext>
            </a:extLst>
          </p:cNvPr>
          <p:cNvSpPr/>
          <p:nvPr/>
        </p:nvSpPr>
        <p:spPr>
          <a:xfrm>
            <a:off x="4950246" y="1408314"/>
            <a:ext cx="709192" cy="387848"/>
          </a:xfrm>
          <a:custGeom>
            <a:avLst/>
            <a:gdLst>
              <a:gd name="connsiteX0" fmla="*/ 347918 w 347918"/>
              <a:gd name="connsiteY0" fmla="*/ 847493 h 847493"/>
              <a:gd name="connsiteX1" fmla="*/ 0 w 347918"/>
              <a:gd name="connsiteY1" fmla="*/ 0 h 84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47918" h="847493">
                <a:moveTo>
                  <a:pt x="347918" y="847493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C1F4E3BB-6773-9B3D-2496-515121113C9A}"/>
              </a:ext>
            </a:extLst>
          </p:cNvPr>
          <p:cNvSpPr/>
          <p:nvPr/>
        </p:nvSpPr>
        <p:spPr>
          <a:xfrm>
            <a:off x="3445667" y="3474720"/>
            <a:ext cx="182880" cy="182880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B6E38A7-9B8B-691B-B77E-6FE84FB044DD}"/>
              </a:ext>
            </a:extLst>
          </p:cNvPr>
          <p:cNvSpPr/>
          <p:nvPr/>
        </p:nvSpPr>
        <p:spPr>
          <a:xfrm>
            <a:off x="5398791" y="1802642"/>
            <a:ext cx="585240" cy="182880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32E24191-9ADE-D247-4FB7-D7EFDC1E1306}"/>
              </a:ext>
            </a:extLst>
          </p:cNvPr>
          <p:cNvSpPr/>
          <p:nvPr/>
        </p:nvSpPr>
        <p:spPr>
          <a:xfrm>
            <a:off x="5009794" y="1327188"/>
            <a:ext cx="1292563" cy="730212"/>
          </a:xfrm>
          <a:custGeom>
            <a:avLst/>
            <a:gdLst>
              <a:gd name="connsiteX0" fmla="*/ 0 w 1315490"/>
              <a:gd name="connsiteY0" fmla="*/ 0 h 673100"/>
              <a:gd name="connsiteX1" fmla="*/ 1265766 w 1315490"/>
              <a:gd name="connsiteY1" fmla="*/ 469900 h 673100"/>
              <a:gd name="connsiteX2" fmla="*/ 1079500 w 1315490"/>
              <a:gd name="connsiteY2" fmla="*/ 673100 h 673100"/>
              <a:gd name="connsiteX3" fmla="*/ 1079500 w 1315490"/>
              <a:gd name="connsiteY3" fmla="*/ 673100 h 673100"/>
              <a:gd name="connsiteX4" fmla="*/ 1079500 w 1315490"/>
              <a:gd name="connsiteY4" fmla="*/ 673100 h 67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490" h="673100">
                <a:moveTo>
                  <a:pt x="0" y="0"/>
                </a:moveTo>
                <a:cubicBezTo>
                  <a:pt x="542924" y="178858"/>
                  <a:pt x="1085849" y="357717"/>
                  <a:pt x="1265766" y="469900"/>
                </a:cubicBezTo>
                <a:cubicBezTo>
                  <a:pt x="1445683" y="582083"/>
                  <a:pt x="1079500" y="673100"/>
                  <a:pt x="1079500" y="673100"/>
                </a:cubicBezTo>
                <a:lnTo>
                  <a:pt x="1079500" y="673100"/>
                </a:lnTo>
                <a:lnTo>
                  <a:pt x="1079500" y="673100"/>
                </a:lnTo>
              </a:path>
            </a:pathLst>
          </a:custGeom>
          <a:noFill/>
          <a:ln w="127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F49ABBE5-1DA3-8305-D4FB-3FE740181F07}"/>
              </a:ext>
            </a:extLst>
          </p:cNvPr>
          <p:cNvSpPr/>
          <p:nvPr/>
        </p:nvSpPr>
        <p:spPr>
          <a:xfrm>
            <a:off x="9214987" y="1829389"/>
            <a:ext cx="2926080" cy="292608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99F951B-CD64-E0D8-A98C-07C67BBAD63A}"/>
              </a:ext>
            </a:extLst>
          </p:cNvPr>
          <p:cNvSpPr txBox="1"/>
          <p:nvPr/>
        </p:nvSpPr>
        <p:spPr>
          <a:xfrm>
            <a:off x="9560415" y="2707241"/>
            <a:ext cx="2592288" cy="1569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The user can refine</a:t>
            </a:r>
          </a:p>
          <a:p>
            <a:r>
              <a:rPr lang="en-US" sz="1600">
                <a:solidFill>
                  <a:schemeClr val="bg1"/>
                </a:solidFill>
              </a:rPr>
              <a:t>sections of the circuit </a:t>
            </a:r>
          </a:p>
          <a:p>
            <a:r>
              <a:rPr lang="en-US" sz="1600">
                <a:solidFill>
                  <a:schemeClr val="bg1"/>
                </a:solidFill>
              </a:rPr>
              <a:t>(clamper net, transformer,  passive components, compensation net, MOSFETs, diodes, </a:t>
            </a:r>
            <a:r>
              <a:rPr lang="en-US" sz="1600" err="1">
                <a:solidFill>
                  <a:schemeClr val="bg1"/>
                </a:solidFill>
              </a:rPr>
              <a:t>etc</a:t>
            </a:r>
            <a:r>
              <a:rPr lang="en-US" sz="160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E6785C64-9F43-53EF-CB45-252EEE6DCD4F}"/>
              </a:ext>
            </a:extLst>
          </p:cNvPr>
          <p:cNvSpPr/>
          <p:nvPr/>
        </p:nvSpPr>
        <p:spPr>
          <a:xfrm>
            <a:off x="10038504" y="2086309"/>
            <a:ext cx="1606530" cy="5847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INTERACTIVE </a:t>
            </a:r>
          </a:p>
          <a:p>
            <a:r>
              <a:rPr lang="en-US" sz="1600" b="1">
                <a:solidFill>
                  <a:schemeClr val="bg1"/>
                </a:solidFill>
              </a:rPr>
              <a:t>DASHBOARD</a:t>
            </a:r>
          </a:p>
        </p:txBody>
      </p:sp>
      <p:pic>
        <p:nvPicPr>
          <p:cNvPr id="66" name="Picture 2">
            <a:extLst>
              <a:ext uri="{FF2B5EF4-FFF2-40B4-BE49-F238E27FC236}">
                <a16:creationId xmlns:a16="http://schemas.microsoft.com/office/drawing/2014/main" id="{E04A71D8-54A7-441A-5D3A-0B2E16F836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73242" y="4254488"/>
            <a:ext cx="3181626" cy="1815990"/>
          </a:xfrm>
          <a:prstGeom prst="rect">
            <a:avLst/>
          </a:prstGeom>
          <a:noFill/>
          <a:ln w="9525">
            <a:solidFill>
              <a:srgbClr val="A2A2A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29810DEE-1D0C-590F-CB4D-F554BAA98DE2}"/>
              </a:ext>
            </a:extLst>
          </p:cNvPr>
          <p:cNvGrpSpPr/>
          <p:nvPr/>
        </p:nvGrpSpPr>
        <p:grpSpPr>
          <a:xfrm>
            <a:off x="9588990" y="2125179"/>
            <a:ext cx="502920" cy="502920"/>
            <a:chOff x="9081742" y="4835311"/>
            <a:chExt cx="502920" cy="502920"/>
          </a:xfrm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0513A667-70BE-C8C7-0D71-8BC53EA15F91}"/>
                </a:ext>
              </a:extLst>
            </p:cNvPr>
            <p:cNvSpPr/>
            <p:nvPr/>
          </p:nvSpPr>
          <p:spPr>
            <a:xfrm>
              <a:off x="9081742" y="4835311"/>
              <a:ext cx="502920" cy="50292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E600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/>
            </a:p>
          </p:txBody>
        </p:sp>
        <p:pic>
          <p:nvPicPr>
            <p:cNvPr id="69" name="Picture 4">
              <a:extLst>
                <a:ext uri="{FF2B5EF4-FFF2-40B4-BE49-F238E27FC236}">
                  <a16:creationId xmlns:a16="http://schemas.microsoft.com/office/drawing/2014/main" id="{887892EC-EF80-7B49-4BC3-FE1CF2A2D0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62016" y="4923579"/>
              <a:ext cx="330943" cy="3466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0750864-9A9E-DBAE-EB2F-43D9D915C8D3}"/>
              </a:ext>
            </a:extLst>
          </p:cNvPr>
          <p:cNvGrpSpPr/>
          <p:nvPr/>
        </p:nvGrpSpPr>
        <p:grpSpPr>
          <a:xfrm>
            <a:off x="149203" y="4452571"/>
            <a:ext cx="1524039" cy="1384995"/>
            <a:chOff x="2185506" y="1798804"/>
            <a:chExt cx="3816424" cy="1384995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A0C60E1C-5205-B3B6-0F30-A618BF536470}"/>
                </a:ext>
              </a:extLst>
            </p:cNvPr>
            <p:cNvSpPr/>
            <p:nvPr/>
          </p:nvSpPr>
          <p:spPr>
            <a:xfrm>
              <a:off x="2185506" y="1798804"/>
              <a:ext cx="3816424" cy="1384995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r>
                <a:rPr lang="en-US" sz="1200" b="1"/>
                <a:t>TRANSFORMER</a:t>
              </a:r>
            </a:p>
            <a:p>
              <a:r>
                <a:rPr lang="en-US" sz="1200"/>
                <a:t>You can change the proposed specifications for the transformer</a:t>
              </a:r>
            </a:p>
            <a:p>
              <a:r>
                <a:rPr lang="en-US" sz="1200"/>
                <a:t>based on your needs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61812BBA-5AA5-8E8D-0235-E411B66EB4FF}"/>
                </a:ext>
              </a:extLst>
            </p:cNvPr>
            <p:cNvSpPr/>
            <p:nvPr/>
          </p:nvSpPr>
          <p:spPr>
            <a:xfrm>
              <a:off x="2248548" y="2842888"/>
              <a:ext cx="3744417" cy="276999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endParaRPr lang="en-US" sz="12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7B6602FA-FCEF-FA6D-A4C6-C7BD1CCBE4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1475" y="4906135"/>
            <a:ext cx="3340881" cy="1862862"/>
          </a:xfrm>
          <a:prstGeom prst="rect">
            <a:avLst/>
          </a:prstGeom>
          <a:noFill/>
          <a:ln w="9525">
            <a:solidFill>
              <a:srgbClr val="A2A2A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0C719A-2D21-11AB-1902-E7892676897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7474" y="4868364"/>
            <a:ext cx="4650776" cy="1862861"/>
          </a:xfrm>
          <a:prstGeom prst="rect">
            <a:avLst/>
          </a:prstGeom>
          <a:noFill/>
          <a:ln w="9525">
            <a:solidFill>
              <a:srgbClr val="A2A2A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14:hiddenEffects>
            </a:ext>
          </a:extLst>
        </p:spPr>
      </p:pic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2D2C5796-D80F-9EE3-6205-E26EF0339EDA}"/>
              </a:ext>
            </a:extLst>
          </p:cNvPr>
          <p:cNvCxnSpPr>
            <a:cxnSpLocks/>
            <a:stCxn id="13" idx="6"/>
            <a:endCxn id="46" idx="0"/>
          </p:cNvCxnSpPr>
          <p:nvPr/>
        </p:nvCxnSpPr>
        <p:spPr>
          <a:xfrm>
            <a:off x="4926886" y="1221878"/>
            <a:ext cx="4062066" cy="540369"/>
          </a:xfrm>
          <a:prstGeom prst="bentConnector2">
            <a:avLst/>
          </a:prstGeom>
          <a:ln w="22225">
            <a:solidFill>
              <a:srgbClr val="E6007E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E67C51C-A2D6-80E0-A6AD-BE5723382484}"/>
              </a:ext>
            </a:extLst>
          </p:cNvPr>
          <p:cNvGrpSpPr/>
          <p:nvPr/>
        </p:nvGrpSpPr>
        <p:grpSpPr>
          <a:xfrm>
            <a:off x="4410257" y="963563"/>
            <a:ext cx="544957" cy="516629"/>
            <a:chOff x="2732266" y="963563"/>
            <a:chExt cx="544957" cy="51662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917BDE0-9985-BC24-CC27-630924ACDF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32266" y="963563"/>
              <a:ext cx="516629" cy="516629"/>
            </a:xfrm>
            <a:prstGeom prst="ellipse">
              <a:avLst/>
            </a:prstGeom>
            <a:noFill/>
            <a:ln w="25400">
              <a:solidFill>
                <a:srgbClr val="E600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5EBA1AB-E986-9081-A4F5-1D4E35463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796863" y="979614"/>
              <a:ext cx="480360" cy="490367"/>
            </a:xfrm>
            <a:prstGeom prst="rect">
              <a:avLst/>
            </a:prstGeom>
          </p:spPr>
        </p:pic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28A988D-30DE-FE69-D2C8-C5ED355405CC}"/>
              </a:ext>
            </a:extLst>
          </p:cNvPr>
          <p:cNvSpPr/>
          <p:nvPr/>
        </p:nvSpPr>
        <p:spPr>
          <a:xfrm>
            <a:off x="4073691" y="1452467"/>
            <a:ext cx="507819" cy="913488"/>
          </a:xfrm>
          <a:custGeom>
            <a:avLst/>
            <a:gdLst>
              <a:gd name="connsiteX0" fmla="*/ 0 w 531223"/>
              <a:gd name="connsiteY0" fmla="*/ 914400 h 914400"/>
              <a:gd name="connsiteX1" fmla="*/ 174171 w 531223"/>
              <a:gd name="connsiteY1" fmla="*/ 400594 h 914400"/>
              <a:gd name="connsiteX2" fmla="*/ 531223 w 531223"/>
              <a:gd name="connsiteY2" fmla="*/ 0 h 914400"/>
              <a:gd name="connsiteX3" fmla="*/ 531223 w 531223"/>
              <a:gd name="connsiteY3" fmla="*/ 0 h 914400"/>
              <a:gd name="connsiteX4" fmla="*/ 531223 w 531223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1223" h="914400">
                <a:moveTo>
                  <a:pt x="0" y="914400"/>
                </a:moveTo>
                <a:cubicBezTo>
                  <a:pt x="42817" y="733697"/>
                  <a:pt x="85634" y="552994"/>
                  <a:pt x="174171" y="400594"/>
                </a:cubicBezTo>
                <a:cubicBezTo>
                  <a:pt x="262708" y="248194"/>
                  <a:pt x="531223" y="0"/>
                  <a:pt x="531223" y="0"/>
                </a:cubicBezTo>
                <a:lnTo>
                  <a:pt x="531223" y="0"/>
                </a:lnTo>
                <a:lnTo>
                  <a:pt x="531223" y="0"/>
                </a:lnTo>
              </a:path>
            </a:pathLst>
          </a:custGeom>
          <a:noFill/>
          <a:ln>
            <a:solidFill>
              <a:srgbClr val="E6007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D740C59-90F3-0AAF-849D-48D78BAAA30F}"/>
              </a:ext>
            </a:extLst>
          </p:cNvPr>
          <p:cNvSpPr/>
          <p:nvPr/>
        </p:nvSpPr>
        <p:spPr>
          <a:xfrm>
            <a:off x="3631474" y="1489166"/>
            <a:ext cx="1062446" cy="1985554"/>
          </a:xfrm>
          <a:custGeom>
            <a:avLst/>
            <a:gdLst>
              <a:gd name="connsiteX0" fmla="*/ 0 w 1062446"/>
              <a:gd name="connsiteY0" fmla="*/ 1985554 h 1985554"/>
              <a:gd name="connsiteX1" fmla="*/ 818606 w 1062446"/>
              <a:gd name="connsiteY1" fmla="*/ 818605 h 1985554"/>
              <a:gd name="connsiteX2" fmla="*/ 1062446 w 1062446"/>
              <a:gd name="connsiteY2" fmla="*/ 0 h 1985554"/>
              <a:gd name="connsiteX3" fmla="*/ 1062446 w 1062446"/>
              <a:gd name="connsiteY3" fmla="*/ 0 h 19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446" h="1985554">
                <a:moveTo>
                  <a:pt x="0" y="1985554"/>
                </a:moveTo>
                <a:cubicBezTo>
                  <a:pt x="320766" y="1567542"/>
                  <a:pt x="641532" y="1149531"/>
                  <a:pt x="818606" y="818605"/>
                </a:cubicBezTo>
                <a:cubicBezTo>
                  <a:pt x="995680" y="487679"/>
                  <a:pt x="1062446" y="0"/>
                  <a:pt x="1062446" y="0"/>
                </a:cubicBezTo>
                <a:lnTo>
                  <a:pt x="1062446" y="0"/>
                </a:lnTo>
              </a:path>
            </a:pathLst>
          </a:custGeom>
          <a:noFill/>
          <a:ln>
            <a:solidFill>
              <a:srgbClr val="E6007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15">
            <a:extLst>
              <a:ext uri="{FF2B5EF4-FFF2-40B4-BE49-F238E27FC236}">
                <a16:creationId xmlns:a16="http://schemas.microsoft.com/office/drawing/2014/main" id="{9537150A-8E40-DBE1-4E6C-D941328086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237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8162BE-0323-444A-B615-3DED69F8F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Your design gets portable and exportable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A943F9-8F56-959B-96BC-2751CFF4B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24144970-FE65-4F3C-BA34-2A8BEF2636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" r="-347" b="-1"/>
          <a:stretch/>
        </p:blipFill>
        <p:spPr>
          <a:xfrm>
            <a:off x="2255884" y="2115951"/>
            <a:ext cx="7523362" cy="3294249"/>
          </a:xfrm>
          <a:prstGeom prst="rect">
            <a:avLst/>
          </a:prstGeom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7D9DDD0-A6D5-3796-CB4F-95E0CF0E3E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9867" y="1433874"/>
            <a:ext cx="8259328" cy="35585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D5E069C-D228-2BAA-E15D-F99697AB3CC1}"/>
              </a:ext>
            </a:extLst>
          </p:cNvPr>
          <p:cNvSpPr/>
          <p:nvPr/>
        </p:nvSpPr>
        <p:spPr bwMode="auto">
          <a:xfrm>
            <a:off x="2255884" y="2061124"/>
            <a:ext cx="3963941" cy="234722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sysDash"/>
            <a:miter lim="800000"/>
            <a:headEnd/>
            <a:tailEnd/>
          </a:ln>
        </p:spPr>
        <p:txBody>
          <a:bodyPr wrap="none" rtlCol="0" anchor="ctr">
            <a:noAutofit/>
          </a:bodyPr>
          <a:lstStyle/>
          <a:p>
            <a:pPr marL="322263" indent="-322263" algn="ctr" defTabSz="858838">
              <a:spcBef>
                <a:spcPct val="20000"/>
              </a:spcBef>
              <a:buClr>
                <a:srgbClr val="FF9900"/>
              </a:buClr>
            </a:pPr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E54897-614A-E4D7-8BFD-B38DF1DB8942}"/>
              </a:ext>
            </a:extLst>
          </p:cNvPr>
          <p:cNvSpPr/>
          <p:nvPr/>
        </p:nvSpPr>
        <p:spPr>
          <a:xfrm>
            <a:off x="75303" y="1971230"/>
            <a:ext cx="2105125" cy="1846716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t">
            <a:noAutofit/>
          </a:bodyPr>
          <a:lstStyle/>
          <a:p>
            <a:r>
              <a:rPr lang="en-US" sz="1800" b="1">
                <a:solidFill>
                  <a:schemeClr val="tx1"/>
                </a:solidFill>
              </a:rPr>
              <a:t>Save </a:t>
            </a:r>
          </a:p>
          <a:p>
            <a:r>
              <a:rPr lang="en-US" sz="1600">
                <a:solidFill>
                  <a:schemeClr val="tx1"/>
                </a:solidFill>
              </a:rPr>
              <a:t>Save your project on </a:t>
            </a:r>
          </a:p>
          <a:p>
            <a:r>
              <a:rPr lang="en-US" sz="1600">
                <a:solidFill>
                  <a:schemeClr val="tx1"/>
                </a:solidFill>
              </a:rPr>
              <a:t>ST server. Open it from any machine. Your design gets portable!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5D077A2-B464-73C3-3153-279FE4CAD0E9}"/>
              </a:ext>
            </a:extLst>
          </p:cNvPr>
          <p:cNvSpPr/>
          <p:nvPr/>
        </p:nvSpPr>
        <p:spPr>
          <a:xfrm>
            <a:off x="72361" y="4115938"/>
            <a:ext cx="2105125" cy="1526212"/>
          </a:xfrm>
          <a:prstGeom prst="rect">
            <a:avLst/>
          </a:prstGeom>
          <a:solidFill>
            <a:srgbClr val="C0C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b">
            <a:no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Export</a:t>
            </a:r>
          </a:p>
          <a:p>
            <a:r>
              <a:rPr lang="en-US" sz="1600" dirty="0">
                <a:solidFill>
                  <a:schemeClr val="tx1"/>
                </a:solidFill>
              </a:rPr>
              <a:t>Export the schematic and bill of material</a:t>
            </a:r>
          </a:p>
        </p:txBody>
      </p:sp>
      <p:pic>
        <p:nvPicPr>
          <p:cNvPr id="23" name="Picture 22" descr="A picture containing screenshot, graphics, symbol, electric blue&#10;&#10;Description automatically generated">
            <a:extLst>
              <a:ext uri="{FF2B5EF4-FFF2-40B4-BE49-F238E27FC236}">
                <a16:creationId xmlns:a16="http://schemas.microsoft.com/office/drawing/2014/main" id="{55452917-3B1C-0F11-A5B5-C2CF7E6B7B3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1463" y="1912620"/>
            <a:ext cx="505992" cy="509632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FF9D1785-838F-D4E9-15A7-ED921035AFA4}"/>
              </a:ext>
            </a:extLst>
          </p:cNvPr>
          <p:cNvSpPr/>
          <p:nvPr/>
        </p:nvSpPr>
        <p:spPr>
          <a:xfrm>
            <a:off x="9821976" y="1950523"/>
            <a:ext cx="1973982" cy="1526213"/>
          </a:xfrm>
          <a:prstGeom prst="rect">
            <a:avLst/>
          </a:prstGeom>
          <a:solidFill>
            <a:srgbClr val="C0C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b">
            <a:noAutofit/>
          </a:bodyPr>
          <a:lstStyle/>
          <a:p>
            <a:r>
              <a:rPr lang="en-US" b="1">
                <a:solidFill>
                  <a:schemeClr val="tx1"/>
                </a:solidFill>
              </a:rPr>
              <a:t>Export</a:t>
            </a:r>
            <a:r>
              <a:rPr lang="en-US" sz="180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US" sz="1600">
                <a:solidFill>
                  <a:schemeClr val="tx1"/>
                </a:solidFill>
              </a:rPr>
              <a:t>CAD files of your project to start the prototyping phase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02867F1-7952-E953-E4DB-822AAC91BD9C}"/>
              </a:ext>
            </a:extLst>
          </p:cNvPr>
          <p:cNvSpPr/>
          <p:nvPr/>
        </p:nvSpPr>
        <p:spPr>
          <a:xfrm>
            <a:off x="9823259" y="3566102"/>
            <a:ext cx="1973982" cy="1526212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b">
            <a:no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Export and customize </a:t>
            </a:r>
          </a:p>
          <a:p>
            <a:r>
              <a:rPr lang="en-US" sz="1600" dirty="0">
                <a:solidFill>
                  <a:schemeClr val="tx1"/>
                </a:solidFill>
              </a:rPr>
              <a:t>the </a:t>
            </a:r>
            <a:r>
              <a:rPr lang="en-US" sz="1600" dirty="0" err="1">
                <a:solidFill>
                  <a:schemeClr val="tx1"/>
                </a:solidFill>
              </a:rPr>
              <a:t>eDesignSuite</a:t>
            </a:r>
            <a:r>
              <a:rPr lang="en-US" sz="1600" dirty="0">
                <a:solidFill>
                  <a:schemeClr val="tx1"/>
                </a:solidFill>
              </a:rPr>
              <a:t> project on </a:t>
            </a:r>
            <a:r>
              <a:rPr lang="en-US" sz="1600" dirty="0" err="1">
                <a:solidFill>
                  <a:schemeClr val="tx1"/>
                </a:solidFill>
              </a:rPr>
              <a:t>eDSim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3869546-9A90-7929-7497-67B28240D43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032" y="2020091"/>
            <a:ext cx="774201" cy="452610"/>
          </a:xfrm>
          <a:prstGeom prst="rect">
            <a:avLst/>
          </a:prstGeom>
        </p:spPr>
      </p:pic>
      <p:pic>
        <p:nvPicPr>
          <p:cNvPr id="49" name="Picture 2">
            <a:extLst>
              <a:ext uri="{FF2B5EF4-FFF2-40B4-BE49-F238E27FC236}">
                <a16:creationId xmlns:a16="http://schemas.microsoft.com/office/drawing/2014/main" id="{2715EAB2-3273-B5C4-508F-14BD4318C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19833" y="3673512"/>
            <a:ext cx="1082345" cy="259763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4195EDF-A6FD-872F-B6C1-342FB1E42B54}"/>
              </a:ext>
            </a:extLst>
          </p:cNvPr>
          <p:cNvSpPr txBox="1"/>
          <p:nvPr/>
        </p:nvSpPr>
        <p:spPr>
          <a:xfrm>
            <a:off x="3781074" y="1279743"/>
            <a:ext cx="2105125" cy="731520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97815"/>
              <a:gd name="adj6" fmla="val -50740"/>
            </a:avLst>
          </a:prstGeom>
          <a:noFill/>
          <a:ln w="19050">
            <a:solidFill>
              <a:srgbClr val="E6007E"/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buClr>
                <a:srgbClr val="03234B"/>
              </a:buClr>
            </a:pPr>
            <a:endParaRPr lang="en-US" sz="1500">
              <a:solidFill>
                <a:srgbClr val="03234B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F9748D-6747-E099-A1EF-C47F12752B55}"/>
              </a:ext>
            </a:extLst>
          </p:cNvPr>
          <p:cNvSpPr/>
          <p:nvPr/>
        </p:nvSpPr>
        <p:spPr>
          <a:xfrm>
            <a:off x="9823258" y="5199724"/>
            <a:ext cx="1973984" cy="1526213"/>
          </a:xfrm>
          <a:prstGeom prst="rect">
            <a:avLst/>
          </a:prstGeom>
          <a:solidFill>
            <a:srgbClr val="C0C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b">
            <a:noAutofit/>
          </a:bodyPr>
          <a:lstStyle/>
          <a:p>
            <a:r>
              <a:rPr lang="en-US" b="1">
                <a:solidFill>
                  <a:schemeClr val="tx1"/>
                </a:solidFill>
              </a:rPr>
              <a:t>Online simulations</a:t>
            </a:r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US" sz="1600">
                <a:solidFill>
                  <a:schemeClr val="tx1"/>
                </a:solidFill>
              </a:rPr>
              <a:t>Run online simulations for your design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F093F34-C237-86ED-4DBF-0F8943075B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10621" y="5181680"/>
            <a:ext cx="549885" cy="549885"/>
          </a:xfrm>
          <a:prstGeom prst="rect">
            <a:avLst/>
          </a:prstGeom>
        </p:spPr>
      </p:pic>
      <p:pic>
        <p:nvPicPr>
          <p:cNvPr id="4" name="Picture 3" descr="A blue arrow in a square&#10;&#10;AI-generated content may be incorrect.">
            <a:extLst>
              <a:ext uri="{FF2B5EF4-FFF2-40B4-BE49-F238E27FC236}">
                <a16:creationId xmlns:a16="http://schemas.microsoft.com/office/drawing/2014/main" id="{B1592E42-B4EA-B654-7B03-751C91796CB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0242" y="4115938"/>
            <a:ext cx="605768" cy="605768"/>
          </a:xfrm>
          <a:prstGeom prst="rect">
            <a:avLst/>
          </a:prstGeom>
        </p:spPr>
      </p:pic>
      <p:pic>
        <p:nvPicPr>
          <p:cNvPr id="6" name="Picture 15">
            <a:extLst>
              <a:ext uri="{FF2B5EF4-FFF2-40B4-BE49-F238E27FC236}">
                <a16:creationId xmlns:a16="http://schemas.microsoft.com/office/drawing/2014/main" id="{BF18160F-38F7-B467-86FE-E1CB11A12E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610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F4C3E74C-2F98-1678-FF72-CD48C62E6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399" y="419894"/>
            <a:ext cx="9372601" cy="1484312"/>
          </a:xfrm>
        </p:spPr>
        <p:txBody>
          <a:bodyPr/>
          <a:lstStyle/>
          <a:p>
            <a:r>
              <a:rPr lang="en-US"/>
              <a:t>New features</a:t>
            </a:r>
          </a:p>
        </p:txBody>
      </p:sp>
      <p:pic>
        <p:nvPicPr>
          <p:cNvPr id="9" name="Picture Placeholder 8" descr="A person standing on a rock with a telescope in the water&#10;&#10;Description automatically generated">
            <a:extLst>
              <a:ext uri="{FF2B5EF4-FFF2-40B4-BE49-F238E27FC236}">
                <a16:creationId xmlns:a16="http://schemas.microsoft.com/office/drawing/2014/main" id="{C839FA27-990C-BACE-6ABC-5428F88223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304925"/>
            <a:ext cx="12191980" cy="4787900"/>
          </a:xfrm>
          <a:noFill/>
        </p:spPr>
      </p:pic>
    </p:spTree>
    <p:extLst>
      <p:ext uri="{BB962C8B-B14F-4D97-AF65-F5344CB8AC3E}">
        <p14:creationId xmlns:p14="http://schemas.microsoft.com/office/powerpoint/2010/main" val="256478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6CFDCB-95C8-4673-A1D6-046D7ED40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A complete powerful tool</a:t>
            </a:r>
            <a:br>
              <a:rPr lang="en-US"/>
            </a:br>
            <a:r>
              <a:rPr lang="en-US"/>
              <a:t>to reduce risks in hardware prototyping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15CD94E-6593-B30C-970A-AD12DBDB6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D2C5097-4153-F132-E7DE-887EAA5576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037" y="3894369"/>
            <a:ext cx="2803418" cy="148864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B8201DA-F933-7D81-CE44-05A5B349FCE5}"/>
              </a:ext>
            </a:extLst>
          </p:cNvPr>
          <p:cNvSpPr txBox="1"/>
          <p:nvPr/>
        </p:nvSpPr>
        <p:spPr>
          <a:xfrm>
            <a:off x="202870" y="5439343"/>
            <a:ext cx="3276314" cy="762012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noAutofit/>
          </a:bodyPr>
          <a:lstStyle/>
          <a:p>
            <a:pPr>
              <a:spcBef>
                <a:spcPts val="600"/>
              </a:spcBef>
            </a:pPr>
            <a:r>
              <a:rPr lang="en-US" sz="1400" dirty="0"/>
              <a:t>Simulates the four different state behaviors of an SMPS: Startup, Load Step, Steady State, and Line Transient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6B39E97-A2C5-C72E-D932-66BA6356C90E}"/>
              </a:ext>
            </a:extLst>
          </p:cNvPr>
          <p:cNvGrpSpPr/>
          <p:nvPr/>
        </p:nvGrpSpPr>
        <p:grpSpPr>
          <a:xfrm>
            <a:off x="8569619" y="1304924"/>
            <a:ext cx="3187000" cy="2408132"/>
            <a:chOff x="4931980" y="1484313"/>
            <a:chExt cx="7166765" cy="5076084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21E4480B-C41E-B32F-2752-0426FB004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67521" y="1484313"/>
              <a:ext cx="5898308" cy="2533135"/>
            </a:xfrm>
            <a:prstGeom prst="rect">
              <a:avLst/>
            </a:prstGeom>
            <a:ln>
              <a:noFil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292100" dist="139700" dir="2700000" algn="tl" rotWithShape="0">
                      <a:srgbClr val="333333">
                        <a:alpha val="65000"/>
                      </a:srgbClr>
                    </a:outerShdw>
                  </a:effectLst>
                </a14:hiddenEffects>
              </a:ext>
            </a:extLst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7258767F-BEE7-4AEB-EFFA-3C8980BA5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8262" y="4186978"/>
              <a:ext cx="5380483" cy="2373419"/>
            </a:xfrm>
            <a:prstGeom prst="rect">
              <a:avLst/>
            </a:prstGeom>
            <a:ln>
              <a:noFil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292100" dist="139700" dir="2700000" algn="tl" rotWithShape="0">
                      <a:srgbClr val="333333">
                        <a:alpha val="65000"/>
                      </a:srgbClr>
                    </a:outerShdw>
                  </a:effectLst>
                </a14:hiddenEffects>
              </a:ext>
            </a:extLst>
          </p:spPr>
        </p:pic>
        <p:pic>
          <p:nvPicPr>
            <p:cNvPr id="44" name="Picture 6">
              <a:extLst>
                <a:ext uri="{FF2B5EF4-FFF2-40B4-BE49-F238E27FC236}">
                  <a16:creationId xmlns:a16="http://schemas.microsoft.com/office/drawing/2014/main" id="{F67BAFA1-854B-784C-5941-8ADF433119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 bwMode="auto">
            <a:xfrm>
              <a:off x="4931980" y="4088440"/>
              <a:ext cx="1373413" cy="128738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Graphic 44" descr="Arrow: Clockwise curve with solid fill">
              <a:extLst>
                <a:ext uri="{FF2B5EF4-FFF2-40B4-BE49-F238E27FC236}">
                  <a16:creationId xmlns:a16="http://schemas.microsoft.com/office/drawing/2014/main" id="{D6E2D1E8-F984-CDAE-539D-F8DCC7F6E9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787767" flipV="1">
              <a:off x="5857751" y="1773471"/>
              <a:ext cx="914400" cy="2785659"/>
            </a:xfrm>
            <a:prstGeom prst="rect">
              <a:avLst/>
            </a:prstGeom>
          </p:spPr>
        </p:pic>
        <p:pic>
          <p:nvPicPr>
            <p:cNvPr id="46" name="Graphic 45" descr="Arrow: Clockwise curve with solid fill">
              <a:extLst>
                <a:ext uri="{FF2B5EF4-FFF2-40B4-BE49-F238E27FC236}">
                  <a16:creationId xmlns:a16="http://schemas.microsoft.com/office/drawing/2014/main" id="{92EC6666-AC4A-2405-3885-BCA02A765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5400000" flipH="1">
              <a:off x="5957854" y="5034253"/>
              <a:ext cx="914400" cy="914400"/>
            </a:xfrm>
            <a:prstGeom prst="rect">
              <a:avLst/>
            </a:prstGeom>
          </p:spPr>
        </p:pic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8EA343A8-EB2E-C5C9-27DB-BC019EB57149}"/>
              </a:ext>
            </a:extLst>
          </p:cNvPr>
          <p:cNvSpPr txBox="1"/>
          <p:nvPr/>
        </p:nvSpPr>
        <p:spPr>
          <a:xfrm>
            <a:off x="8979387" y="3831319"/>
            <a:ext cx="3217244" cy="5762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400"/>
              <a:t>Export in real time eDesignSuite schematics into three files format: </a:t>
            </a:r>
          </a:p>
          <a:p>
            <a:r>
              <a:rPr lang="en-US" sz="1400"/>
              <a:t>OrCAD Capture, Altium &amp; Eagle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6A839CD3-DB46-1743-27AB-13D4052116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269" y="1469235"/>
            <a:ext cx="2297291" cy="551350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5AB7FD20-625C-BFC1-3121-392DE8DD7A33}"/>
              </a:ext>
            </a:extLst>
          </p:cNvPr>
          <p:cNvSpPr txBox="1"/>
          <p:nvPr/>
        </p:nvSpPr>
        <p:spPr>
          <a:xfrm>
            <a:off x="206799" y="2043499"/>
            <a:ext cx="3185704" cy="13879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Fine tune your IC behavior and related best configuration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Extend the analysis in Time/frequency domain.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Dive in specific usage case condition (mission profile)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4B0EAC4-845C-7D95-6D0D-2BD64B95D5BC}"/>
              </a:ext>
            </a:extLst>
          </p:cNvPr>
          <p:cNvGrpSpPr/>
          <p:nvPr/>
        </p:nvGrpSpPr>
        <p:grpSpPr>
          <a:xfrm>
            <a:off x="3382016" y="1276919"/>
            <a:ext cx="5016887" cy="5054049"/>
            <a:chOff x="3734056" y="1544223"/>
            <a:chExt cx="4510528" cy="449605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D407D04-2989-7BA5-7548-7E22D5DEA3F8}"/>
                </a:ext>
              </a:extLst>
            </p:cNvPr>
            <p:cNvSpPr/>
            <p:nvPr/>
          </p:nvSpPr>
          <p:spPr>
            <a:xfrm>
              <a:off x="4133472" y="1783866"/>
              <a:ext cx="3871150" cy="3871150"/>
            </a:xfrm>
            <a:custGeom>
              <a:avLst/>
              <a:gdLst>
                <a:gd name="connsiteX0" fmla="*/ 1935575 w 3871150"/>
                <a:gd name="connsiteY0" fmla="*/ 0 h 3871150"/>
                <a:gd name="connsiteX1" fmla="*/ 3611832 w 3871150"/>
                <a:gd name="connsiteY1" fmla="*/ 967787 h 3871150"/>
                <a:gd name="connsiteX2" fmla="*/ 3611832 w 3871150"/>
                <a:gd name="connsiteY2" fmla="*/ 2903362 h 3871150"/>
                <a:gd name="connsiteX3" fmla="*/ 1935575 w 3871150"/>
                <a:gd name="connsiteY3" fmla="*/ 1935575 h 3871150"/>
                <a:gd name="connsiteX4" fmla="*/ 1935575 w 3871150"/>
                <a:gd name="connsiteY4" fmla="*/ 0 h 387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71150" h="3871150">
                  <a:moveTo>
                    <a:pt x="1935575" y="0"/>
                  </a:moveTo>
                  <a:cubicBezTo>
                    <a:pt x="2627089" y="0"/>
                    <a:pt x="3266075" y="368919"/>
                    <a:pt x="3611832" y="967787"/>
                  </a:cubicBezTo>
                  <a:cubicBezTo>
                    <a:pt x="3957589" y="1566656"/>
                    <a:pt x="3957589" y="2304493"/>
                    <a:pt x="3611832" y="2903362"/>
                  </a:cubicBezTo>
                  <a:lnTo>
                    <a:pt x="1935575" y="1935575"/>
                  </a:lnTo>
                  <a:lnTo>
                    <a:pt x="1935575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69398" tIns="849525" rIns="477619" bIns="1927917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/>
                <a:t>Export to </a:t>
              </a:r>
              <a:r>
                <a:rPr lang="en-US" sz="2300" kern="1200" err="1"/>
                <a:t>eCAD</a:t>
              </a:r>
              <a:endParaRPr lang="en-US" sz="2300" kern="120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F969595-741C-31B1-A869-EE067866833A}"/>
                </a:ext>
              </a:extLst>
            </p:cNvPr>
            <p:cNvSpPr/>
            <p:nvPr/>
          </p:nvSpPr>
          <p:spPr>
            <a:xfrm>
              <a:off x="4053745" y="1922121"/>
              <a:ext cx="3871150" cy="3871150"/>
            </a:xfrm>
            <a:custGeom>
              <a:avLst/>
              <a:gdLst>
                <a:gd name="connsiteX0" fmla="*/ 3611832 w 3871150"/>
                <a:gd name="connsiteY0" fmla="*/ 2903363 h 3871150"/>
                <a:gd name="connsiteX1" fmla="*/ 1935575 w 3871150"/>
                <a:gd name="connsiteY1" fmla="*/ 3871151 h 3871150"/>
                <a:gd name="connsiteX2" fmla="*/ 259318 w 3871150"/>
                <a:gd name="connsiteY2" fmla="*/ 2903364 h 3871150"/>
                <a:gd name="connsiteX3" fmla="*/ 1935575 w 3871150"/>
                <a:gd name="connsiteY3" fmla="*/ 1935575 h 3871150"/>
                <a:gd name="connsiteX4" fmla="*/ 3611832 w 3871150"/>
                <a:gd name="connsiteY4" fmla="*/ 2903363 h 387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71150" h="3871150">
                  <a:moveTo>
                    <a:pt x="3611832" y="2903363"/>
                  </a:moveTo>
                  <a:cubicBezTo>
                    <a:pt x="3266075" y="3502232"/>
                    <a:pt x="2627089" y="3871151"/>
                    <a:pt x="1935575" y="3871151"/>
                  </a:cubicBezTo>
                  <a:cubicBezTo>
                    <a:pt x="1244061" y="3871151"/>
                    <a:pt x="605075" y="3502232"/>
                    <a:pt x="259318" y="2903364"/>
                  </a:cubicBezTo>
                  <a:lnTo>
                    <a:pt x="1935575" y="1935575"/>
                  </a:lnTo>
                  <a:lnTo>
                    <a:pt x="3611832" y="290336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0912" tIns="2540849" rIns="904828" bIns="374849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/>
                <a:t>Online simulations</a:t>
              </a: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571E921-5FEF-59B5-603C-83FB4B78C887}"/>
                </a:ext>
              </a:extLst>
            </p:cNvPr>
            <p:cNvSpPr/>
            <p:nvPr/>
          </p:nvSpPr>
          <p:spPr>
            <a:xfrm>
              <a:off x="3974018" y="1783866"/>
              <a:ext cx="3871150" cy="3871150"/>
            </a:xfrm>
            <a:custGeom>
              <a:avLst/>
              <a:gdLst>
                <a:gd name="connsiteX0" fmla="*/ 259318 w 3871150"/>
                <a:gd name="connsiteY0" fmla="*/ 2903363 h 3871150"/>
                <a:gd name="connsiteX1" fmla="*/ 259318 w 3871150"/>
                <a:gd name="connsiteY1" fmla="*/ 967788 h 3871150"/>
                <a:gd name="connsiteX2" fmla="*/ 1935575 w 3871150"/>
                <a:gd name="connsiteY2" fmla="*/ 0 h 3871150"/>
                <a:gd name="connsiteX3" fmla="*/ 1935575 w 3871150"/>
                <a:gd name="connsiteY3" fmla="*/ 1935575 h 3871150"/>
                <a:gd name="connsiteX4" fmla="*/ 259318 w 3871150"/>
                <a:gd name="connsiteY4" fmla="*/ 2903363 h 387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71150" h="3871150">
                  <a:moveTo>
                    <a:pt x="259318" y="2903363"/>
                  </a:moveTo>
                  <a:cubicBezTo>
                    <a:pt x="-86439" y="2304494"/>
                    <a:pt x="-86439" y="1566657"/>
                    <a:pt x="259318" y="967788"/>
                  </a:cubicBezTo>
                  <a:cubicBezTo>
                    <a:pt x="605075" y="368919"/>
                    <a:pt x="1244061" y="0"/>
                    <a:pt x="1935575" y="0"/>
                  </a:cubicBezTo>
                  <a:lnTo>
                    <a:pt x="1935575" y="1935575"/>
                  </a:lnTo>
                  <a:lnTo>
                    <a:pt x="259318" y="290336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77618" tIns="849525" rIns="2069399" bIns="1927917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defTabSz="102235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2300" kern="1200"/>
                <a:t>eDSim</a:t>
              </a:r>
            </a:p>
            <a:p>
              <a:pPr marL="0" lvl="0" indent="0" algn="ctr" defTabSz="10223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/>
                <a:t>simulation</a:t>
              </a:r>
            </a:p>
          </p:txBody>
        </p:sp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0C24CDA6-A288-7715-E2BD-14064DB0DDC0}"/>
                </a:ext>
              </a:extLst>
            </p:cNvPr>
            <p:cNvSpPr/>
            <p:nvPr/>
          </p:nvSpPr>
          <p:spPr>
            <a:xfrm>
              <a:off x="3894149" y="1544223"/>
              <a:ext cx="4350435" cy="4350435"/>
            </a:xfrm>
            <a:prstGeom prst="circularArrow">
              <a:avLst>
                <a:gd name="adj1" fmla="val 5085"/>
                <a:gd name="adj2" fmla="val 327528"/>
                <a:gd name="adj3" fmla="val 1472472"/>
                <a:gd name="adj4" fmla="val 16199432"/>
                <a:gd name="adj5" fmla="val 5932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" name="Arrow: Circular 8">
              <a:extLst>
                <a:ext uri="{FF2B5EF4-FFF2-40B4-BE49-F238E27FC236}">
                  <a16:creationId xmlns:a16="http://schemas.microsoft.com/office/drawing/2014/main" id="{1A2F880C-5CBB-9138-178B-FE233A64B3D8}"/>
                </a:ext>
              </a:extLst>
            </p:cNvPr>
            <p:cNvSpPr/>
            <p:nvPr/>
          </p:nvSpPr>
          <p:spPr>
            <a:xfrm>
              <a:off x="3814102" y="1689847"/>
              <a:ext cx="4350435" cy="4350435"/>
            </a:xfrm>
            <a:prstGeom prst="circularArrow">
              <a:avLst>
                <a:gd name="adj1" fmla="val 5085"/>
                <a:gd name="adj2" fmla="val 327528"/>
                <a:gd name="adj3" fmla="val 8671970"/>
                <a:gd name="adj4" fmla="val 1800502"/>
                <a:gd name="adj5" fmla="val 5932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" name="Arrow: Circular 9">
              <a:extLst>
                <a:ext uri="{FF2B5EF4-FFF2-40B4-BE49-F238E27FC236}">
                  <a16:creationId xmlns:a16="http://schemas.microsoft.com/office/drawing/2014/main" id="{8F2AC0D0-11C3-CDE8-B53C-55A4B44D659A}"/>
                </a:ext>
              </a:extLst>
            </p:cNvPr>
            <p:cNvSpPr/>
            <p:nvPr/>
          </p:nvSpPr>
          <p:spPr>
            <a:xfrm>
              <a:off x="3734056" y="1544223"/>
              <a:ext cx="4350435" cy="4350435"/>
            </a:xfrm>
            <a:prstGeom prst="circularArrow">
              <a:avLst>
                <a:gd name="adj1" fmla="val 5085"/>
                <a:gd name="adj2" fmla="val 327528"/>
                <a:gd name="adj3" fmla="val 15873039"/>
                <a:gd name="adj4" fmla="val 9000000"/>
                <a:gd name="adj5" fmla="val 5932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pic>
        <p:nvPicPr>
          <p:cNvPr id="12" name="Picture 15">
            <a:extLst>
              <a:ext uri="{FF2B5EF4-FFF2-40B4-BE49-F238E27FC236}">
                <a16:creationId xmlns:a16="http://schemas.microsoft.com/office/drawing/2014/main" id="{F89F4933-59BF-DD98-BFB6-AE3AB7A153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54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B46F231-5DF4-7483-5D85-777F4FF3D4E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BBE3D7-CDEB-C63C-D688-9047C58C1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Online simulations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2045D6-722C-6D85-5BFE-DEC42BD736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00" y="2124376"/>
            <a:ext cx="5029200" cy="271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44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15BBBD-E64A-48E0-A4E5-EF7776429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Online simulations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9EFB68-3790-AEA6-235C-2880B23B7F17}"/>
              </a:ext>
            </a:extLst>
          </p:cNvPr>
          <p:cNvSpPr/>
          <p:nvPr/>
        </p:nvSpPr>
        <p:spPr>
          <a:xfrm>
            <a:off x="0" y="1308100"/>
            <a:ext cx="9162288" cy="7772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3700" tIns="0" rIns="127000" bIns="0" rtlCol="0" anchor="ctr" anchorCtr="0">
            <a:noAutofit/>
          </a:bodyPr>
          <a:lstStyle/>
          <a:p>
            <a:pPr>
              <a:buClr>
                <a:schemeClr val="bg1"/>
              </a:buClr>
            </a:pPr>
            <a:r>
              <a:rPr lang="en-US" sz="2000" b="1">
                <a:solidFill>
                  <a:srgbClr val="FFFFFF"/>
                </a:solidFill>
              </a:rPr>
              <a:t>Analyze real-time simulations of your project created with eDesignSuite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A8427C-EAD5-D5BF-94D5-393BA0B3A9CF}"/>
              </a:ext>
            </a:extLst>
          </p:cNvPr>
          <p:cNvSpPr txBox="1"/>
          <p:nvPr/>
        </p:nvSpPr>
        <p:spPr>
          <a:xfrm>
            <a:off x="10166790" y="6384506"/>
            <a:ext cx="1491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50"/>
              <a:t>eDesignSuite console</a:t>
            </a:r>
            <a:endParaRPr lang="en-US" sz="105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0DA1713-CE99-C555-85F9-C46288A4B0E2}"/>
              </a:ext>
            </a:extLst>
          </p:cNvPr>
          <p:cNvGrpSpPr/>
          <p:nvPr/>
        </p:nvGrpSpPr>
        <p:grpSpPr>
          <a:xfrm>
            <a:off x="937260" y="2374763"/>
            <a:ext cx="5867336" cy="3606937"/>
            <a:chOff x="226312" y="2374763"/>
            <a:chExt cx="6750560" cy="4271353"/>
          </a:xfrm>
        </p:grpSpPr>
        <p:pic>
          <p:nvPicPr>
            <p:cNvPr id="4" name="Picture Placeholder 12">
              <a:extLst>
                <a:ext uri="{FF2B5EF4-FFF2-40B4-BE49-F238E27FC236}">
                  <a16:creationId xmlns:a16="http://schemas.microsoft.com/office/drawing/2014/main" id="{5FC89AFC-3B32-1475-200D-A722970573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6312" y="2374763"/>
              <a:ext cx="6750560" cy="4271353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9AC16F2E-0DBF-A884-7AD3-5D9257801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1040" y="2777538"/>
              <a:ext cx="4980784" cy="2644853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8D36948-F08F-7DE8-4135-56D55A42C24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26907" y="5216320"/>
            <a:ext cx="1171575" cy="117157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2E5FE1C-C233-462E-A8F2-2F84CCFE35AB}"/>
              </a:ext>
            </a:extLst>
          </p:cNvPr>
          <p:cNvSpPr/>
          <p:nvPr/>
        </p:nvSpPr>
        <p:spPr>
          <a:xfrm>
            <a:off x="6413862" y="2526236"/>
            <a:ext cx="5551825" cy="2644853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82880" tIns="182880" rIns="182880" bIns="182880" rtlCol="0" anchor="t" anchorCtr="0">
            <a:noAutofit/>
          </a:bodyPr>
          <a:lstStyle/>
          <a:p>
            <a:pPr marL="285750" indent="-285750" defTabSz="1217769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/>
                </a:solidFill>
              </a:rPr>
              <a:t>The “</a:t>
            </a:r>
            <a:r>
              <a:rPr lang="en-US" b="1">
                <a:solidFill>
                  <a:schemeClr val="accent1"/>
                </a:solidFill>
              </a:rPr>
              <a:t>Online simulations</a:t>
            </a:r>
            <a:r>
              <a:rPr lang="en-US">
                <a:solidFill>
                  <a:schemeClr val="accent1"/>
                </a:solidFill>
              </a:rPr>
              <a:t>” tool, recently added to the </a:t>
            </a:r>
            <a:r>
              <a:rPr lang="en-US" err="1">
                <a:solidFill>
                  <a:schemeClr val="accent1"/>
                </a:solidFill>
              </a:rPr>
              <a:t>eDesignSuite</a:t>
            </a:r>
            <a:r>
              <a:rPr lang="en-US">
                <a:solidFill>
                  <a:schemeClr val="accent1"/>
                </a:solidFill>
              </a:rPr>
              <a:t> environment, aims to thoroughly simulate the performance of an SMPS converter project.</a:t>
            </a:r>
          </a:p>
          <a:p>
            <a:pPr marL="285750" indent="-285750" defTabSz="1217769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/>
                </a:solidFill>
              </a:rPr>
              <a:t>The software simulates the most significant parameters of a converter design in four different state behaviors: Start-up, Load Step, Steady State, and Line Transient.</a:t>
            </a:r>
          </a:p>
          <a:p>
            <a:pPr marL="285750" indent="-285750" defTabSz="1217769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>
              <a:solidFill>
                <a:schemeClr val="accent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A6ADD0-1EEB-B21B-3E7C-FF10406C1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0261" y="6330968"/>
            <a:ext cx="411004" cy="29255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1B9E4-8E4D-4C86-BFD7-412B282B373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4646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4646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15">
            <a:extLst>
              <a:ext uri="{FF2B5EF4-FFF2-40B4-BE49-F238E27FC236}">
                <a16:creationId xmlns:a16="http://schemas.microsoft.com/office/drawing/2014/main" id="{10D44D12-11E3-BE64-BF1A-A699B872C2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993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ECB22C7-C57F-3CFC-C73D-B5D496596255}"/>
              </a:ext>
            </a:extLst>
          </p:cNvPr>
          <p:cNvSpPr/>
          <p:nvPr/>
        </p:nvSpPr>
        <p:spPr>
          <a:xfrm>
            <a:off x="300037" y="6241774"/>
            <a:ext cx="932415" cy="487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F5CB7B-A818-BC05-D802-585D0AAE74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879" y="1198361"/>
            <a:ext cx="9264138" cy="4441379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E8A8D80-65AC-F2CA-0FE5-0E5F32DF2268}"/>
              </a:ext>
            </a:extLst>
          </p:cNvPr>
          <p:cNvSpPr/>
          <p:nvPr/>
        </p:nvSpPr>
        <p:spPr>
          <a:xfrm>
            <a:off x="241408" y="1235079"/>
            <a:ext cx="9255080" cy="4421480"/>
          </a:xfrm>
          <a:prstGeom prst="rect">
            <a:avLst/>
          </a:prstGeom>
          <a:solidFill>
            <a:srgbClr val="464650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7F38A6-76DB-BA2B-CB07-B6F0C6ED2E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185" y="1541796"/>
            <a:ext cx="5514012" cy="3701536"/>
          </a:xfrm>
          <a:prstGeom prst="rect">
            <a:avLst/>
          </a:prstGeom>
          <a:effectLst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4DA0D59-4185-7418-A02F-74945F3C2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online simulations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C65F44-4ACF-E21D-D3C6-979DC4178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2E78-4FE3-4E16-9FB9-64A349BFE3FC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C96C6F7F-A650-DB91-2877-39CBB50933A1}"/>
              </a:ext>
            </a:extLst>
          </p:cNvPr>
          <p:cNvSpPr/>
          <p:nvPr/>
        </p:nvSpPr>
        <p:spPr>
          <a:xfrm rot="947296">
            <a:off x="2825069" y="1780217"/>
            <a:ext cx="1451005" cy="279690"/>
          </a:xfrm>
          <a:prstGeom prst="rightArrow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69F972A-554C-B25A-36DB-B227884009C8}"/>
              </a:ext>
            </a:extLst>
          </p:cNvPr>
          <p:cNvSpPr/>
          <p:nvPr/>
        </p:nvSpPr>
        <p:spPr>
          <a:xfrm>
            <a:off x="8780935" y="2834639"/>
            <a:ext cx="516118" cy="205603"/>
          </a:xfrm>
          <a:prstGeom prst="roundRect">
            <a:avLst>
              <a:gd name="adj" fmla="val 1520"/>
            </a:avLst>
          </a:prstGeom>
          <a:noFill/>
          <a:ln w="38100">
            <a:solidFill>
              <a:schemeClr val="accent4"/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3E4E8F-57EC-96C4-3160-6DF19FEF8CF7}"/>
              </a:ext>
            </a:extLst>
          </p:cNvPr>
          <p:cNvSpPr txBox="1"/>
          <p:nvPr/>
        </p:nvSpPr>
        <p:spPr>
          <a:xfrm>
            <a:off x="9820159" y="2034367"/>
            <a:ext cx="2155264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/>
              <a:t>The user sets the simulation parameters for a specific simulation state (e.g., Load Step, Steady State, etc.) and clicks </a:t>
            </a:r>
            <a:r>
              <a:rPr lang="en-US" sz="1200" b="1"/>
              <a:t>SIMULATE</a:t>
            </a:r>
            <a:r>
              <a:rPr lang="en-US" sz="1200"/>
              <a:t>.</a:t>
            </a:r>
          </a:p>
          <a:p>
            <a:endParaRPr lang="en-US" sz="1200"/>
          </a:p>
          <a:p>
            <a:r>
              <a:rPr lang="en-US" sz="1200"/>
              <a:t>The simulation request is placed in the requests queue in the cloud.</a:t>
            </a:r>
          </a:p>
          <a:p>
            <a:endParaRPr lang="en-US" sz="1200"/>
          </a:p>
          <a:p>
            <a:r>
              <a:rPr lang="en-US" sz="1200"/>
              <a:t>The user will be informed when the simulation results are available for viewing.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F199F87-AAA3-6B48-72A1-3B5F4025077B}"/>
              </a:ext>
            </a:extLst>
          </p:cNvPr>
          <p:cNvSpPr/>
          <p:nvPr/>
        </p:nvSpPr>
        <p:spPr>
          <a:xfrm>
            <a:off x="3867912" y="3392564"/>
            <a:ext cx="5227840" cy="836896"/>
          </a:xfrm>
          <a:prstGeom prst="roundRect">
            <a:avLst>
              <a:gd name="adj" fmla="val 5842"/>
            </a:avLst>
          </a:prstGeom>
          <a:noFill/>
          <a:ln w="38100">
            <a:solidFill>
              <a:srgbClr val="E6007E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A61465C-BB1A-1D61-1AFD-E10F5CDFC36F}"/>
              </a:ext>
            </a:extLst>
          </p:cNvPr>
          <p:cNvSpPr/>
          <p:nvPr/>
        </p:nvSpPr>
        <p:spPr>
          <a:xfrm>
            <a:off x="1786841" y="1525962"/>
            <a:ext cx="1027549" cy="172899"/>
          </a:xfrm>
          <a:prstGeom prst="roundRect">
            <a:avLst>
              <a:gd name="adj" fmla="val 1520"/>
            </a:avLst>
          </a:prstGeom>
          <a:noFill/>
          <a:ln w="38100">
            <a:solidFill>
              <a:schemeClr val="accent4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E12998D-EE39-C043-5187-47DACE37FBA6}"/>
              </a:ext>
            </a:extLst>
          </p:cNvPr>
          <p:cNvGrpSpPr/>
          <p:nvPr/>
        </p:nvGrpSpPr>
        <p:grpSpPr>
          <a:xfrm>
            <a:off x="322322" y="5435250"/>
            <a:ext cx="2788595" cy="1298448"/>
            <a:chOff x="8994612" y="3446383"/>
            <a:chExt cx="2824614" cy="1246534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DBF2DC9-564E-796D-6C1D-E8AE63E2762F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4612" y="3446383"/>
              <a:ext cx="2778633" cy="1246534"/>
            </a:xfrm>
            <a:prstGeom prst="rect">
              <a:avLst/>
            </a:prstGeom>
            <a:ln>
              <a:solidFill>
                <a:srgbClr val="E6007E"/>
              </a:solidFill>
            </a:ln>
            <a:effectLst/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C3BBECB-D4A3-2035-F073-C3D2D5E7395C}"/>
                </a:ext>
              </a:extLst>
            </p:cNvPr>
            <p:cNvSpPr txBox="1"/>
            <p:nvPr/>
          </p:nvSpPr>
          <p:spPr>
            <a:xfrm>
              <a:off x="10893015" y="3477158"/>
              <a:ext cx="926211" cy="215444"/>
            </a:xfrm>
            <a:prstGeom prst="rect">
              <a:avLst/>
            </a:prstGeom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800" b="1"/>
                <a:t>Line Transient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6DBAFE8-09D2-A03C-0E5C-631AEDA649E5}"/>
              </a:ext>
            </a:extLst>
          </p:cNvPr>
          <p:cNvGrpSpPr/>
          <p:nvPr/>
        </p:nvGrpSpPr>
        <p:grpSpPr>
          <a:xfrm>
            <a:off x="6065867" y="5431267"/>
            <a:ext cx="2809481" cy="1298448"/>
            <a:chOff x="8989668" y="4383713"/>
            <a:chExt cx="2816404" cy="1298448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8E6D68A6-534A-DE51-C052-0B87ADBA8B0A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89668" y="4383713"/>
              <a:ext cx="2749959" cy="1298448"/>
            </a:xfrm>
            <a:prstGeom prst="rect">
              <a:avLst/>
            </a:prstGeom>
            <a:ln>
              <a:solidFill>
                <a:srgbClr val="E6007E"/>
              </a:solidFill>
            </a:ln>
            <a:effectLst/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253B51A-C6D4-287D-593F-8B4DD5D2F808}"/>
                </a:ext>
              </a:extLst>
            </p:cNvPr>
            <p:cNvSpPr txBox="1"/>
            <p:nvPr/>
          </p:nvSpPr>
          <p:spPr>
            <a:xfrm>
              <a:off x="10889419" y="4409946"/>
              <a:ext cx="916653" cy="228600"/>
            </a:xfrm>
            <a:prstGeom prst="rect">
              <a:avLst/>
            </a:prstGeom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800" b="1"/>
                <a:t>Load Step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66A6C0F-6E58-2F09-8D28-66886517BB5D}"/>
              </a:ext>
            </a:extLst>
          </p:cNvPr>
          <p:cNvGrpSpPr/>
          <p:nvPr/>
        </p:nvGrpSpPr>
        <p:grpSpPr>
          <a:xfrm>
            <a:off x="3215655" y="5434858"/>
            <a:ext cx="2820506" cy="1296577"/>
            <a:chOff x="8982032" y="1409433"/>
            <a:chExt cx="2820506" cy="1296577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CDEB9CFC-5541-E0B6-04CA-0BE8A037F38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82032" y="1409433"/>
              <a:ext cx="2743200" cy="1296577"/>
            </a:xfrm>
            <a:prstGeom prst="rect">
              <a:avLst/>
            </a:prstGeom>
            <a:ln>
              <a:solidFill>
                <a:srgbClr val="E6007E"/>
              </a:solidFill>
            </a:ln>
            <a:effectLst/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EE541DE-A895-0EE4-3B87-6D9355315844}"/>
                </a:ext>
              </a:extLst>
            </p:cNvPr>
            <p:cNvSpPr txBox="1"/>
            <p:nvPr/>
          </p:nvSpPr>
          <p:spPr>
            <a:xfrm>
              <a:off x="10888138" y="1451317"/>
              <a:ext cx="914400" cy="228600"/>
            </a:xfrm>
            <a:prstGeom prst="rect">
              <a:avLst/>
            </a:prstGeom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800" b="1"/>
                <a:t>Steady State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5717BB9-89DB-1AE6-6697-0ECC9AADD2A6}"/>
              </a:ext>
            </a:extLst>
          </p:cNvPr>
          <p:cNvGrpSpPr/>
          <p:nvPr/>
        </p:nvGrpSpPr>
        <p:grpSpPr>
          <a:xfrm>
            <a:off x="8934856" y="5431267"/>
            <a:ext cx="2788594" cy="1298448"/>
            <a:chOff x="8989669" y="4384755"/>
            <a:chExt cx="2788594" cy="129844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8F8FF8C-BFED-97B0-265D-16C4B6D9CB0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89669" y="4384755"/>
              <a:ext cx="2743200" cy="1298448"/>
            </a:xfrm>
            <a:prstGeom prst="rect">
              <a:avLst/>
            </a:prstGeom>
            <a:ln>
              <a:solidFill>
                <a:srgbClr val="E6007E"/>
              </a:solidFill>
            </a:ln>
            <a:effectLst/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382F1F3-4B82-EF06-F4C1-2E0D95EE61F6}"/>
                </a:ext>
              </a:extLst>
            </p:cNvPr>
            <p:cNvSpPr txBox="1"/>
            <p:nvPr/>
          </p:nvSpPr>
          <p:spPr>
            <a:xfrm>
              <a:off x="10863863" y="4401915"/>
              <a:ext cx="914400" cy="228600"/>
            </a:xfrm>
            <a:prstGeom prst="rect">
              <a:avLst/>
            </a:prstGeom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800" b="1"/>
                <a:t>Start Up </a:t>
              </a:r>
            </a:p>
          </p:txBody>
        </p:sp>
      </p:grpSp>
      <p:sp>
        <p:nvSpPr>
          <p:cNvPr id="27" name="Arrow: Down 26">
            <a:extLst>
              <a:ext uri="{FF2B5EF4-FFF2-40B4-BE49-F238E27FC236}">
                <a16:creationId xmlns:a16="http://schemas.microsoft.com/office/drawing/2014/main" id="{70B4D6F2-E900-F19F-A6FC-D07BFDB17DB0}"/>
              </a:ext>
            </a:extLst>
          </p:cNvPr>
          <p:cNvSpPr/>
          <p:nvPr/>
        </p:nvSpPr>
        <p:spPr>
          <a:xfrm>
            <a:off x="6188781" y="4326302"/>
            <a:ext cx="522915" cy="989902"/>
          </a:xfrm>
          <a:prstGeom prst="downArrow">
            <a:avLst/>
          </a:prstGeom>
          <a:solidFill>
            <a:srgbClr val="E60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2268443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0893D-974E-7308-4E51-16779D2F9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eDSim</a:t>
            </a:r>
            <a:endParaRPr lang="en-US"/>
          </a:p>
        </p:txBody>
      </p:sp>
      <p:pic>
        <p:nvPicPr>
          <p:cNvPr id="13" name="Picture Placeholder 12" descr="A person working on a computer&#10;&#10;Description automatically generated">
            <a:extLst>
              <a:ext uri="{FF2B5EF4-FFF2-40B4-BE49-F238E27FC236}">
                <a16:creationId xmlns:a16="http://schemas.microsoft.com/office/drawing/2014/main" id="{04A4B9BE-1680-0DD1-327D-1B48FF8649A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2308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10F60-3CDE-4DFE-8B81-196E5AB4C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-1"/>
            <a:ext cx="11609159" cy="1304925"/>
          </a:xfrm>
        </p:spPr>
        <p:txBody>
          <a:bodyPr anchor="ctr"/>
          <a:lstStyle/>
          <a:p>
            <a:pPr>
              <a:spcAft>
                <a:spcPct val="0"/>
              </a:spcAft>
            </a:pPr>
            <a:r>
              <a:rPr lang="en-US">
                <a:latin typeface="Arial" panose="020B0604020202020204" pitchFamily="34" charset="0"/>
              </a:rPr>
              <a:t>Agenda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D4B10C2B-BD90-4E68-BE0D-33A8BB709407}"/>
              </a:ext>
            </a:extLst>
          </p:cNvPr>
          <p:cNvSpPr txBox="1">
            <a:spLocks/>
          </p:cNvSpPr>
          <p:nvPr/>
        </p:nvSpPr>
        <p:spPr>
          <a:xfrm>
            <a:off x="434975" y="1673782"/>
            <a:ext cx="720000" cy="7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6575" indent="-2667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305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0463" indent="-26193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0B1C4EC-C1AE-45C4-9805-9470169BAE59}"/>
              </a:ext>
            </a:extLst>
          </p:cNvPr>
          <p:cNvSpPr txBox="1">
            <a:spLocks/>
          </p:cNvSpPr>
          <p:nvPr/>
        </p:nvSpPr>
        <p:spPr>
          <a:xfrm>
            <a:off x="1243012" y="1673782"/>
            <a:ext cx="4741695" cy="720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667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305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0463" indent="-26193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I</a:t>
            </a:r>
            <a:r>
              <a:rPr lang="en-US" err="1">
                <a:solidFill>
                  <a:schemeClr val="accent1"/>
                </a:solidFill>
              </a:rPr>
              <a:t>ntroduction</a:t>
            </a:r>
            <a:r>
              <a:rPr lang="en-US">
                <a:solidFill>
                  <a:schemeClr val="accent1"/>
                </a:solidFill>
              </a:rPr>
              <a:t> to </a:t>
            </a:r>
            <a:r>
              <a:rPr kumimoji="0" lang="it-IT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e</a:t>
            </a:r>
            <a:r>
              <a:rPr kumimoji="0" lang="en-US" b="0" i="0" u="none" strike="noStrike" kern="120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DesignSuite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36D5CA-8370-40E6-9320-DC4AA9735403}"/>
              </a:ext>
            </a:extLst>
          </p:cNvPr>
          <p:cNvSpPr txBox="1">
            <a:spLocks/>
          </p:cNvSpPr>
          <p:nvPr/>
        </p:nvSpPr>
        <p:spPr>
          <a:xfrm>
            <a:off x="434975" y="2761477"/>
            <a:ext cx="720000" cy="7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6575" indent="-2667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305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0463" indent="-26193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ea typeface="+mn-ea"/>
                <a:cs typeface="+mn-cs"/>
              </a:rPr>
              <a:t>2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DE921C9-74DA-4BBF-87C2-76A93C5F41B6}"/>
              </a:ext>
            </a:extLst>
          </p:cNvPr>
          <p:cNvSpPr txBox="1">
            <a:spLocks/>
          </p:cNvSpPr>
          <p:nvPr/>
        </p:nvSpPr>
        <p:spPr>
          <a:xfrm>
            <a:off x="1243012" y="2761477"/>
            <a:ext cx="4741695" cy="7200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800"/>
            </a:lvl1pPr>
            <a:lvl2pPr marL="536575" indent="-2667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400"/>
            </a:lvl2pPr>
            <a:lvl3pPr marL="812800" indent="-2730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/>
            </a:lvl3pPr>
            <a:lvl4pPr marL="987425" indent="-26828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lvl4pPr>
            <a:lvl5pPr marL="1160463" indent="-2619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>
                <a:solidFill>
                  <a:schemeClr val="accent1"/>
                </a:solidFill>
              </a:rPr>
              <a:t>Power management design center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F411BF-22DB-4BA8-8755-92618DB39162}"/>
              </a:ext>
            </a:extLst>
          </p:cNvPr>
          <p:cNvSpPr txBox="1">
            <a:spLocks/>
          </p:cNvSpPr>
          <p:nvPr/>
        </p:nvSpPr>
        <p:spPr>
          <a:xfrm>
            <a:off x="434975" y="3876423"/>
            <a:ext cx="720000" cy="7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6575" indent="-2667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305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0463" indent="-26193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>
                <a:solidFill>
                  <a:srgbClr val="03234B"/>
                </a:solidFill>
              </a:rPr>
              <a:t>3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8F038D1-E42A-459B-95E3-3EE53CE9A226}"/>
              </a:ext>
            </a:extLst>
          </p:cNvPr>
          <p:cNvSpPr txBox="1">
            <a:spLocks/>
          </p:cNvSpPr>
          <p:nvPr/>
        </p:nvSpPr>
        <p:spPr>
          <a:xfrm>
            <a:off x="1243012" y="3876422"/>
            <a:ext cx="4741695" cy="2693759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800"/>
            </a:lvl1pPr>
            <a:lvl2pPr marL="536575" indent="-2667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400"/>
            </a:lvl2pPr>
            <a:lvl3pPr marL="812800" indent="-2730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/>
            </a:lvl3pPr>
            <a:lvl4pPr marL="987425" indent="-26828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lvl4pPr>
            <a:lvl5pPr marL="1160463" indent="-2619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ea typeface="+mn-ea"/>
                <a:cs typeface="+mn-cs"/>
              </a:rPr>
              <a:t>New features: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it-IT" sz="2400" dirty="0">
                <a:solidFill>
                  <a:srgbClr val="03234B"/>
                </a:solidFill>
              </a:rPr>
              <a:t>Online </a:t>
            </a:r>
            <a:r>
              <a:rPr lang="it-IT" sz="2400" dirty="0" err="1">
                <a:solidFill>
                  <a:srgbClr val="03234B"/>
                </a:solidFill>
              </a:rPr>
              <a:t>simulations</a:t>
            </a:r>
            <a:endParaRPr lang="it-IT" sz="2400" dirty="0">
              <a:solidFill>
                <a:srgbClr val="03234B"/>
              </a:solidFill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ea typeface="+mn-ea"/>
                <a:cs typeface="+mn-cs"/>
              </a:rPr>
              <a:t>eDSim</a:t>
            </a: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it-IT" sz="2400" dirty="0">
                <a:solidFill>
                  <a:srgbClr val="03234B"/>
                </a:solidFill>
              </a:rPr>
              <a:t>Export to </a:t>
            </a:r>
            <a:r>
              <a:rPr lang="it-IT" sz="2400" dirty="0" err="1">
                <a:solidFill>
                  <a:srgbClr val="03234B"/>
                </a:solidFill>
              </a:rPr>
              <a:t>eCAD</a:t>
            </a:r>
            <a:endParaRPr lang="it-IT" sz="2400" dirty="0">
              <a:solidFill>
                <a:srgbClr val="03234B"/>
              </a:solidFill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/>
              <a:t>Power tree designer</a:t>
            </a:r>
            <a:endParaRPr lang="it-IT" sz="2400" dirty="0">
              <a:solidFill>
                <a:srgbClr val="03234B"/>
              </a:solidFill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4DCF6385-36CE-45E9-B3C3-1D10A285C38C}"/>
              </a:ext>
            </a:extLst>
          </p:cNvPr>
          <p:cNvSpPr txBox="1">
            <a:spLocks/>
          </p:cNvSpPr>
          <p:nvPr/>
        </p:nvSpPr>
        <p:spPr>
          <a:xfrm>
            <a:off x="6242217" y="1673782"/>
            <a:ext cx="720000" cy="7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6575" indent="-2667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305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0463" indent="-26193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>
                <a:solidFill>
                  <a:srgbClr val="03234B"/>
                </a:solidFill>
              </a:rPr>
              <a:t>4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09F0DC1-BBC9-454E-B502-EACF0ACF1C31}"/>
              </a:ext>
            </a:extLst>
          </p:cNvPr>
          <p:cNvSpPr txBox="1">
            <a:spLocks/>
          </p:cNvSpPr>
          <p:nvPr/>
        </p:nvSpPr>
        <p:spPr>
          <a:xfrm>
            <a:off x="7050254" y="1673782"/>
            <a:ext cx="4741695" cy="7200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800"/>
            </a:lvl1pPr>
            <a:lvl2pPr marL="536575" indent="-2667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400"/>
            </a:lvl2pPr>
            <a:lvl3pPr marL="812800" indent="-2730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/>
            </a:lvl3pPr>
            <a:lvl4pPr marL="987425" indent="-26828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lvl4pPr>
            <a:lvl5pPr marL="1160463" indent="-2619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ea typeface="+mn-ea"/>
                <a:cs typeface="+mn-cs"/>
              </a:rPr>
              <a:t>Digital Power Workbench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4BF275A4-D297-47DF-BD9E-E5FFC8E7A934}"/>
              </a:ext>
            </a:extLst>
          </p:cNvPr>
          <p:cNvSpPr txBox="1">
            <a:spLocks/>
          </p:cNvSpPr>
          <p:nvPr/>
        </p:nvSpPr>
        <p:spPr>
          <a:xfrm>
            <a:off x="6242217" y="2761477"/>
            <a:ext cx="720000" cy="7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6575" indent="-2667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305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0463" indent="-26193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>
                <a:solidFill>
                  <a:srgbClr val="03234B"/>
                </a:solidFill>
              </a:rPr>
              <a:t>5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03FFF692-95F0-4B31-AD30-F8B77D566840}"/>
              </a:ext>
            </a:extLst>
          </p:cNvPr>
          <p:cNvSpPr txBox="1">
            <a:spLocks/>
          </p:cNvSpPr>
          <p:nvPr/>
        </p:nvSpPr>
        <p:spPr>
          <a:xfrm>
            <a:off x="7050254" y="3332977"/>
            <a:ext cx="4741695" cy="7200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800"/>
            </a:lvl1pPr>
            <a:lvl2pPr marL="536575" indent="-2667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400"/>
            </a:lvl2pPr>
            <a:lvl3pPr marL="812800" indent="-2730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/>
            </a:lvl3pPr>
            <a:lvl4pPr marL="987425" indent="-26828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lvl4pPr>
            <a:lvl5pPr marL="1160463" indent="-2619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ea typeface="+mn-ea"/>
                <a:cs typeface="+mn-cs"/>
              </a:rPr>
              <a:t>Thermal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ea typeface="+mn-ea"/>
                <a:cs typeface="+mn-cs"/>
              </a:rPr>
              <a:t>Simulatio</a:t>
            </a:r>
            <a:r>
              <a:rPr lang="en-US" dirty="0">
                <a:solidFill>
                  <a:srgbClr val="03234B"/>
                </a:solidFill>
              </a:rPr>
              <a:t>n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it-IT" sz="2400" dirty="0">
                <a:solidFill>
                  <a:srgbClr val="03234B"/>
                </a:solidFill>
              </a:rPr>
              <a:t>STPOWER Studio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it-IT" sz="2400" dirty="0">
                <a:solidFill>
                  <a:srgbClr val="03234B"/>
                </a:solidFill>
              </a:rPr>
              <a:t>PCB Thermal Simulator</a:t>
            </a: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6E869768-8697-4573-9AD5-89043CF63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42E78-4FE3-4E16-9FB9-64A349BFE3FC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4646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4646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657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mputer on a desk&#10;&#10;Description automatically generated">
            <a:extLst>
              <a:ext uri="{FF2B5EF4-FFF2-40B4-BE49-F238E27FC236}">
                <a16:creationId xmlns:a16="http://schemas.microsoft.com/office/drawing/2014/main" id="{DAA3F3F0-9C04-ED69-D0CF-BCAB75BCD9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4270" y="2085340"/>
            <a:ext cx="5396370" cy="475883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2E5FE1C-C233-462E-A8F2-2F84CCFE35AB}"/>
              </a:ext>
            </a:extLst>
          </p:cNvPr>
          <p:cNvSpPr/>
          <p:nvPr/>
        </p:nvSpPr>
        <p:spPr>
          <a:xfrm>
            <a:off x="5253988" y="2901866"/>
            <a:ext cx="6718071" cy="1971462"/>
          </a:xfrm>
          <a:prstGeom prst="rect">
            <a:avLst/>
          </a:prstGeom>
          <a:solidFill>
            <a:srgbClr val="E9E9EA">
              <a:alpha val="7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82880" tIns="182880" rIns="182880" bIns="182880" rtlCol="0" anchor="t" anchorCtr="0">
            <a:noAutofit/>
          </a:bodyPr>
          <a:lstStyle/>
          <a:p>
            <a:pPr marL="285750" indent="-285750" defTabSz="1217769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10 to 50 times faster than SPICE when simulating SMPS</a:t>
            </a:r>
          </a:p>
          <a:p>
            <a:pPr marL="285750" indent="-285750" defTabSz="1217769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Time and Frequency Domain simulations</a:t>
            </a:r>
          </a:p>
          <a:p>
            <a:pPr marL="285750" indent="-285750" defTabSz="1217769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Provide Loop stability with Bode Plots</a:t>
            </a:r>
          </a:p>
          <a:p>
            <a:pPr marL="285750" indent="-285750" defTabSz="1217769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Based on SIMPLIS engine, in line with main</a:t>
            </a:r>
            <a:br>
              <a:rPr lang="en-US">
                <a:solidFill>
                  <a:schemeClr val="tx1"/>
                </a:solidFill>
              </a:rPr>
            </a:br>
            <a:r>
              <a:rPr lang="en-US">
                <a:solidFill>
                  <a:schemeClr val="tx1"/>
                </a:solidFill>
              </a:rPr>
              <a:t>competitors (i.e. Maxim, Renesas, MPS)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15BBBD-E64A-48E0-A4E5-EF7776429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New fast and powerful simulator</a:t>
            </a:r>
            <a:br>
              <a:rPr lang="en-US"/>
            </a:br>
            <a:r>
              <a:rPr lang="en-US"/>
              <a:t> for SMPS and analog ICs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16FF1F8-0DBF-07F1-EA0F-7CAC0D3A0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7" name="그림 1">
            <a:extLst>
              <a:ext uri="{FF2B5EF4-FFF2-40B4-BE49-F238E27FC236}">
                <a16:creationId xmlns:a16="http://schemas.microsoft.com/office/drawing/2014/main" id="{13325500-81B2-4F2D-7D8C-16709C4D39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4797" y="4329696"/>
            <a:ext cx="964779" cy="461814"/>
          </a:xfrm>
          <a:prstGeom prst="rect">
            <a:avLst/>
          </a:prstGeom>
        </p:spPr>
      </p:pic>
      <p:pic>
        <p:nvPicPr>
          <p:cNvPr id="18" name="그림 2">
            <a:extLst>
              <a:ext uri="{FF2B5EF4-FFF2-40B4-BE49-F238E27FC236}">
                <a16:creationId xmlns:a16="http://schemas.microsoft.com/office/drawing/2014/main" id="{A037393B-F4A6-EBE4-EB93-E7B15297533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7096" y="4333582"/>
            <a:ext cx="607954" cy="4827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62E1AB-35D4-06DF-ED6A-DB80AFFADB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0899" y="2173094"/>
            <a:ext cx="3048000" cy="73152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39EFB68-3790-AEA6-235C-2880B23B7F17}"/>
              </a:ext>
            </a:extLst>
          </p:cNvPr>
          <p:cNvSpPr/>
          <p:nvPr/>
        </p:nvSpPr>
        <p:spPr>
          <a:xfrm>
            <a:off x="0" y="1308100"/>
            <a:ext cx="8976360" cy="7772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3700" tIns="0" rIns="127000" bIns="0" rtlCol="0" anchor="ctr" anchorCtr="0">
            <a:noAutofit/>
          </a:bodyPr>
          <a:lstStyle/>
          <a:p>
            <a:pPr>
              <a:buClr>
                <a:schemeClr val="bg1"/>
              </a:buClr>
            </a:pPr>
            <a:r>
              <a:rPr lang="en-US" sz="2000" b="1">
                <a:solidFill>
                  <a:srgbClr val="FFFFFF"/>
                </a:solidFill>
              </a:rPr>
              <a:t>Crunch your electrical simulation 10-50 times faster than </a:t>
            </a:r>
          </a:p>
          <a:p>
            <a:pPr>
              <a:buClr>
                <a:schemeClr val="bg1"/>
              </a:buClr>
            </a:pPr>
            <a:r>
              <a:rPr lang="en-US" sz="2000" b="1">
                <a:solidFill>
                  <a:srgbClr val="FFFFFF"/>
                </a:solidFill>
              </a:rPr>
              <a:t>traditional analog SPICE simulators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E4670E4-E34F-7381-D834-E379E13BC564}"/>
              </a:ext>
            </a:extLst>
          </p:cNvPr>
          <p:cNvSpPr/>
          <p:nvPr/>
        </p:nvSpPr>
        <p:spPr>
          <a:xfrm>
            <a:off x="11658899" y="2173094"/>
            <a:ext cx="313159" cy="7315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82880" tIns="91440" rIns="182880" bIns="91440" rtlCol="0" anchor="ctr" anchorCtr="0">
            <a:noAutofit/>
          </a:bodyPr>
          <a:lstStyle/>
          <a:p>
            <a:pPr algn="ctr" defTabSz="1217769">
              <a:spcAft>
                <a:spcPts val="600"/>
              </a:spcAft>
            </a:pPr>
            <a:endParaRPr lang="en-US" sz="2000" b="1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0FDDBC-149A-FB48-CFB0-0C48634A9685}"/>
              </a:ext>
            </a:extLst>
          </p:cNvPr>
          <p:cNvSpPr/>
          <p:nvPr/>
        </p:nvSpPr>
        <p:spPr>
          <a:xfrm>
            <a:off x="5253987" y="2173094"/>
            <a:ext cx="3439439" cy="7315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82880" tIns="91440" rIns="182880" bIns="91440" rtlCol="0" anchor="ctr" anchorCtr="0">
            <a:noAutofit/>
          </a:bodyPr>
          <a:lstStyle/>
          <a:p>
            <a:pPr algn="ctr" defTabSz="1217769">
              <a:spcAft>
                <a:spcPts val="600"/>
              </a:spcAft>
            </a:pPr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2124D36-BC44-45CF-4FCB-52DFC2767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1520" y="5461371"/>
            <a:ext cx="1107778" cy="11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EC3491-93AF-6C85-AB40-54D31DEA2F01}"/>
              </a:ext>
            </a:extLst>
          </p:cNvPr>
          <p:cNvSpPr txBox="1"/>
          <p:nvPr/>
        </p:nvSpPr>
        <p:spPr>
          <a:xfrm>
            <a:off x="1934483" y="6569149"/>
            <a:ext cx="14918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50"/>
              <a:t>eDSim product page</a:t>
            </a:r>
            <a:endParaRPr lang="en-US" sz="105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D7661A-BA7E-6EFF-94E9-A9D0C67578A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0534" y="5447639"/>
            <a:ext cx="1107778" cy="11077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BA8427C-EAD5-D5BF-94D5-393BA0B3A9CF}"/>
              </a:ext>
            </a:extLst>
          </p:cNvPr>
          <p:cNvSpPr txBox="1"/>
          <p:nvPr/>
        </p:nvSpPr>
        <p:spPr>
          <a:xfrm>
            <a:off x="3418518" y="6569149"/>
            <a:ext cx="1491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50"/>
              <a:t>eDesignSuite console</a:t>
            </a:r>
            <a:endParaRPr lang="en-US" sz="1050"/>
          </a:p>
        </p:txBody>
      </p:sp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5AE85870-767E-300C-04D5-6DB54B110A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221934"/>
              </p:ext>
            </p:extLst>
          </p:nvPr>
        </p:nvGraphicFramePr>
        <p:xfrm>
          <a:off x="5315087" y="4965954"/>
          <a:ext cx="6641710" cy="1451894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328342">
                  <a:extLst>
                    <a:ext uri="{9D8B030D-6E8A-4147-A177-3AD203B41FA5}">
                      <a16:colId xmlns:a16="http://schemas.microsoft.com/office/drawing/2014/main" val="853964385"/>
                    </a:ext>
                  </a:extLst>
                </a:gridCol>
                <a:gridCol w="1328342">
                  <a:extLst>
                    <a:ext uri="{9D8B030D-6E8A-4147-A177-3AD203B41FA5}">
                      <a16:colId xmlns:a16="http://schemas.microsoft.com/office/drawing/2014/main" val="1705119745"/>
                    </a:ext>
                  </a:extLst>
                </a:gridCol>
                <a:gridCol w="1328342">
                  <a:extLst>
                    <a:ext uri="{9D8B030D-6E8A-4147-A177-3AD203B41FA5}">
                      <a16:colId xmlns:a16="http://schemas.microsoft.com/office/drawing/2014/main" val="928697532"/>
                    </a:ext>
                  </a:extLst>
                </a:gridCol>
                <a:gridCol w="1328342">
                  <a:extLst>
                    <a:ext uri="{9D8B030D-6E8A-4147-A177-3AD203B41FA5}">
                      <a16:colId xmlns:a16="http://schemas.microsoft.com/office/drawing/2014/main" val="3114923698"/>
                    </a:ext>
                  </a:extLst>
                </a:gridCol>
                <a:gridCol w="1328342">
                  <a:extLst>
                    <a:ext uri="{9D8B030D-6E8A-4147-A177-3AD203B41FA5}">
                      <a16:colId xmlns:a16="http://schemas.microsoft.com/office/drawing/2014/main" val="89891148"/>
                    </a:ext>
                  </a:extLst>
                </a:gridCol>
              </a:tblGrid>
              <a:tr h="31446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ICs for power supply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kern="1200">
                          <a:solidFill>
                            <a:schemeClr val="bg1"/>
                          </a:solidFill>
                        </a:rPr>
                        <a:t>ICs for LED Lighting</a:t>
                      </a:r>
                      <a:endParaRPr lang="en-US" sz="1050" b="1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kern="1200">
                          <a:solidFill>
                            <a:schemeClr val="bg1"/>
                          </a:solidFill>
                        </a:rPr>
                        <a:t>ICs for Signal conditioning</a:t>
                      </a:r>
                      <a:endParaRPr lang="en-US" sz="1050" b="1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kern="1200">
                          <a:solidFill>
                            <a:schemeClr val="bg1"/>
                          </a:solidFill>
                        </a:rPr>
                        <a:t>MOSFETs</a:t>
                      </a:r>
                      <a:endParaRPr lang="en-US" sz="1050" b="1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Discrete</a:t>
                      </a:r>
                      <a:endParaRPr lang="en-US" sz="1050" b="1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23972"/>
                  </a:ext>
                </a:extLst>
              </a:tr>
              <a:tr h="31446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DC-DC converters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>
                          <a:solidFill>
                            <a:schemeClr val="tx1"/>
                          </a:solidFill>
                        </a:rPr>
                        <a:t>DC-DC converters</a:t>
                      </a:r>
                      <a:endParaRPr lang="en-US" sz="10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>
                          <a:solidFill>
                            <a:schemeClr val="tx1"/>
                          </a:solidFill>
                        </a:rPr>
                        <a:t>Op Amps</a:t>
                      </a:r>
                      <a:endParaRPr lang="en-US" sz="105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>
                          <a:solidFill>
                            <a:schemeClr val="tx1"/>
                          </a:solidFill>
                        </a:rPr>
                        <a:t>High Voltage</a:t>
                      </a:r>
                      <a:endParaRPr lang="en-US" sz="105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solidFill>
                            <a:schemeClr val="tx1"/>
                          </a:solidFill>
                        </a:rPr>
                        <a:t>Thyristors &amp; TRIACs</a:t>
                      </a:r>
                      <a:endParaRPr lang="en-US" sz="105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4910275"/>
                  </a:ext>
                </a:extLst>
              </a:tr>
              <a:tr h="314467"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>
                          <a:solidFill>
                            <a:schemeClr val="tx1"/>
                          </a:solidFill>
                        </a:rPr>
                        <a:t>AC/DC converters</a:t>
                      </a:r>
                      <a:endParaRPr lang="en-US" sz="105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AC/DC converters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>
                          <a:solidFill>
                            <a:schemeClr val="tx1"/>
                          </a:solidFill>
                        </a:rPr>
                        <a:t>Comparators</a:t>
                      </a:r>
                      <a:endParaRPr lang="en-US" sz="105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>
                          <a:solidFill>
                            <a:schemeClr val="tx1"/>
                          </a:solidFill>
                        </a:rPr>
                        <a:t>Low Voltage</a:t>
                      </a:r>
                      <a:endParaRPr lang="en-US" sz="105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solidFill>
                            <a:schemeClr val="tx1"/>
                          </a:solidFill>
                        </a:rPr>
                        <a:t>TVS</a:t>
                      </a:r>
                      <a:endParaRPr lang="en-US" sz="105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6133526"/>
                  </a:ext>
                </a:extLst>
              </a:tr>
              <a:tr h="314467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Current sensing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err="1">
                          <a:solidFill>
                            <a:schemeClr val="tx1"/>
                          </a:solidFill>
                        </a:rPr>
                        <a:t>SiC</a:t>
                      </a:r>
                      <a:endParaRPr lang="en-US" sz="105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solidFill>
                            <a:schemeClr val="tx1"/>
                          </a:solidFill>
                        </a:rPr>
                        <a:t>AC Switches</a:t>
                      </a:r>
                      <a:endParaRPr lang="en-US" sz="105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3561950"/>
                  </a:ext>
                </a:extLst>
              </a:tr>
            </a:tbl>
          </a:graphicData>
        </a:graphic>
      </p:graphicFrame>
      <p:pic>
        <p:nvPicPr>
          <p:cNvPr id="4" name="Graphic 3">
            <a:extLst>
              <a:ext uri="{FF2B5EF4-FFF2-40B4-BE49-F238E27FC236}">
                <a16:creationId xmlns:a16="http://schemas.microsoft.com/office/drawing/2014/main" id="{AFA40FC6-ED94-9DE6-5102-B895C02313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258375" y="6174677"/>
            <a:ext cx="911464" cy="600023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343D49FC-9791-A2C8-7DEB-F59E9D3CF3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544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68A81E-74FD-CBA4-2CE4-367136887F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704" y="1107738"/>
            <a:ext cx="9156815" cy="4770411"/>
          </a:xfrm>
          <a:prstGeom prst="rect">
            <a:avLst/>
          </a:prstGeom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1E3EC7-1936-88E8-3466-2DAFA3BE57FD}"/>
              </a:ext>
            </a:extLst>
          </p:cNvPr>
          <p:cNvSpPr/>
          <p:nvPr/>
        </p:nvSpPr>
        <p:spPr>
          <a:xfrm>
            <a:off x="323703" y="1107737"/>
            <a:ext cx="9156815" cy="4770411"/>
          </a:xfrm>
          <a:prstGeom prst="rect">
            <a:avLst/>
          </a:prstGeom>
          <a:solidFill>
            <a:srgbClr val="464650">
              <a:alpha val="28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002B39D-B4AA-6390-8C1B-4EC5F0B0E6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5864" y="5774018"/>
            <a:ext cx="3039919" cy="104690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A659EA3-1D5E-1F3A-6AAE-F76A50FB0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/>
              <a:t>From eDesignSuite to </a:t>
            </a:r>
            <a:r>
              <a:rPr lang="en-US" altLang="ko-KR" err="1"/>
              <a:t>eDSim</a:t>
            </a:r>
            <a:endParaRPr lang="en-US" altLang="ko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55107-56D5-2DB4-2C98-0BD06740E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E3372C-8088-CFFA-3EE3-FCA172595A41}"/>
              </a:ext>
            </a:extLst>
          </p:cNvPr>
          <p:cNvSpPr txBox="1"/>
          <p:nvPr/>
        </p:nvSpPr>
        <p:spPr>
          <a:xfrm>
            <a:off x="6543674" y="1006105"/>
            <a:ext cx="1135622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altLang="ko-KR" sz="2000" b="1">
                <a:solidFill>
                  <a:schemeClr val="accent2"/>
                </a:solidFill>
              </a:rPr>
              <a:t>1. Click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995CEB7-A9A7-4618-F44D-FB95391CA011}"/>
              </a:ext>
            </a:extLst>
          </p:cNvPr>
          <p:cNvGrpSpPr/>
          <p:nvPr/>
        </p:nvGrpSpPr>
        <p:grpSpPr>
          <a:xfrm>
            <a:off x="5346834" y="2084272"/>
            <a:ext cx="6337635" cy="2315646"/>
            <a:chOff x="877454" y="2695223"/>
            <a:chExt cx="6337635" cy="231564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A774D8-ABE0-EB76-6577-67CB2C103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86693" y="2695223"/>
              <a:ext cx="5528396" cy="231564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324886-BDC2-88EF-968D-7D621AC51A28}"/>
                </a:ext>
              </a:extLst>
            </p:cNvPr>
            <p:cNvSpPr/>
            <p:nvPr/>
          </p:nvSpPr>
          <p:spPr>
            <a:xfrm>
              <a:off x="2664145" y="4631048"/>
              <a:ext cx="806188" cy="305233"/>
            </a:xfrm>
            <a:prstGeom prst="rect">
              <a:avLst/>
            </a:prstGeom>
            <a:noFill/>
            <a:ln w="63500">
              <a:solidFill>
                <a:srgbClr val="E600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 altLang="ko-KR" err="1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55F472-D30F-499E-945D-C21D62654FDB}"/>
                </a:ext>
              </a:extLst>
            </p:cNvPr>
            <p:cNvSpPr txBox="1"/>
            <p:nvPr/>
          </p:nvSpPr>
          <p:spPr>
            <a:xfrm>
              <a:off x="877454" y="4608414"/>
              <a:ext cx="1961377" cy="3693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en-US" altLang="ko-KR" sz="2000" b="1">
                  <a:solidFill>
                    <a:schemeClr val="accent2"/>
                  </a:solidFill>
                </a:rPr>
                <a:t>2. Download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20147A7-F2E0-360A-1B70-ABE15980762B}"/>
              </a:ext>
            </a:extLst>
          </p:cNvPr>
          <p:cNvSpPr/>
          <p:nvPr/>
        </p:nvSpPr>
        <p:spPr>
          <a:xfrm>
            <a:off x="8198780" y="6017680"/>
            <a:ext cx="994229" cy="261239"/>
          </a:xfrm>
          <a:prstGeom prst="rect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buClr>
                <a:schemeClr val="bg1"/>
              </a:buClr>
            </a:pPr>
            <a:endParaRPr lang="en-US" altLang="ko-KR" err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26414E-928B-39DB-0FCD-B50FE06B6365}"/>
              </a:ext>
            </a:extLst>
          </p:cNvPr>
          <p:cNvSpPr txBox="1"/>
          <p:nvPr/>
        </p:nvSpPr>
        <p:spPr>
          <a:xfrm>
            <a:off x="7098393" y="5963633"/>
            <a:ext cx="1036013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altLang="ko-KR" sz="2000" b="1">
                <a:solidFill>
                  <a:schemeClr val="accent2"/>
                </a:solidFill>
              </a:rPr>
              <a:t>4. Run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E5C10B-F039-A38B-838E-8FF7B698141C}"/>
              </a:ext>
            </a:extLst>
          </p:cNvPr>
          <p:cNvSpPr/>
          <p:nvPr/>
        </p:nvSpPr>
        <p:spPr>
          <a:xfrm>
            <a:off x="4031113" y="1440431"/>
            <a:ext cx="1179576" cy="621792"/>
          </a:xfrm>
          <a:custGeom>
            <a:avLst/>
            <a:gdLst>
              <a:gd name="connsiteX0" fmla="*/ 0 w 969264"/>
              <a:gd name="connsiteY0" fmla="*/ 0 h 517799"/>
              <a:gd name="connsiteX1" fmla="*/ 969264 w 969264"/>
              <a:gd name="connsiteY1" fmla="*/ 0 h 517799"/>
              <a:gd name="connsiteX2" fmla="*/ 969264 w 969264"/>
              <a:gd name="connsiteY2" fmla="*/ 517799 h 517799"/>
              <a:gd name="connsiteX3" fmla="*/ 0 w 969264"/>
              <a:gd name="connsiteY3" fmla="*/ 517799 h 517799"/>
              <a:gd name="connsiteX4" fmla="*/ 0 w 969264"/>
              <a:gd name="connsiteY4" fmla="*/ 0 h 517799"/>
              <a:gd name="connsiteX0" fmla="*/ 45720 w 969264"/>
              <a:gd name="connsiteY0" fmla="*/ 0 h 526943"/>
              <a:gd name="connsiteX1" fmla="*/ 969264 w 969264"/>
              <a:gd name="connsiteY1" fmla="*/ 9144 h 526943"/>
              <a:gd name="connsiteX2" fmla="*/ 969264 w 969264"/>
              <a:gd name="connsiteY2" fmla="*/ 526943 h 526943"/>
              <a:gd name="connsiteX3" fmla="*/ 0 w 969264"/>
              <a:gd name="connsiteY3" fmla="*/ 526943 h 526943"/>
              <a:gd name="connsiteX4" fmla="*/ 45720 w 969264"/>
              <a:gd name="connsiteY4" fmla="*/ 0 h 526943"/>
              <a:gd name="connsiteX0" fmla="*/ 45720 w 969264"/>
              <a:gd name="connsiteY0" fmla="*/ 0 h 526943"/>
              <a:gd name="connsiteX1" fmla="*/ 969264 w 969264"/>
              <a:gd name="connsiteY1" fmla="*/ 9144 h 526943"/>
              <a:gd name="connsiteX2" fmla="*/ 969264 w 969264"/>
              <a:gd name="connsiteY2" fmla="*/ 526943 h 526943"/>
              <a:gd name="connsiteX3" fmla="*/ 0 w 969264"/>
              <a:gd name="connsiteY3" fmla="*/ 526943 h 526943"/>
              <a:gd name="connsiteX4" fmla="*/ 45720 w 969264"/>
              <a:gd name="connsiteY4" fmla="*/ 0 h 526943"/>
              <a:gd name="connsiteX0" fmla="*/ 0 w 923544"/>
              <a:gd name="connsiteY0" fmla="*/ 0 h 526943"/>
              <a:gd name="connsiteX1" fmla="*/ 923544 w 923544"/>
              <a:gd name="connsiteY1" fmla="*/ 9144 h 526943"/>
              <a:gd name="connsiteX2" fmla="*/ 923544 w 923544"/>
              <a:gd name="connsiteY2" fmla="*/ 526943 h 526943"/>
              <a:gd name="connsiteX3" fmla="*/ 0 w 923544"/>
              <a:gd name="connsiteY3" fmla="*/ 526943 h 526943"/>
              <a:gd name="connsiteX4" fmla="*/ 0 w 923544"/>
              <a:gd name="connsiteY4" fmla="*/ 0 h 526943"/>
              <a:gd name="connsiteX0" fmla="*/ 0 w 932688"/>
              <a:gd name="connsiteY0" fmla="*/ 0 h 517799"/>
              <a:gd name="connsiteX1" fmla="*/ 932688 w 932688"/>
              <a:gd name="connsiteY1" fmla="*/ 0 h 517799"/>
              <a:gd name="connsiteX2" fmla="*/ 932688 w 932688"/>
              <a:gd name="connsiteY2" fmla="*/ 517799 h 517799"/>
              <a:gd name="connsiteX3" fmla="*/ 9144 w 932688"/>
              <a:gd name="connsiteY3" fmla="*/ 517799 h 517799"/>
              <a:gd name="connsiteX4" fmla="*/ 0 w 932688"/>
              <a:gd name="connsiteY4" fmla="*/ 0 h 517799"/>
              <a:gd name="connsiteX0" fmla="*/ 0 w 932688"/>
              <a:gd name="connsiteY0" fmla="*/ 0 h 517799"/>
              <a:gd name="connsiteX1" fmla="*/ 932688 w 932688"/>
              <a:gd name="connsiteY1" fmla="*/ 0 h 517799"/>
              <a:gd name="connsiteX2" fmla="*/ 932688 w 932688"/>
              <a:gd name="connsiteY2" fmla="*/ 517799 h 517799"/>
              <a:gd name="connsiteX3" fmla="*/ 9144 w 932688"/>
              <a:gd name="connsiteY3" fmla="*/ 517799 h 517799"/>
              <a:gd name="connsiteX4" fmla="*/ 0 w 932688"/>
              <a:gd name="connsiteY4" fmla="*/ 0 h 51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2688" h="517799">
                <a:moveTo>
                  <a:pt x="0" y="0"/>
                </a:moveTo>
                <a:lnTo>
                  <a:pt x="932688" y="0"/>
                </a:lnTo>
                <a:lnTo>
                  <a:pt x="932688" y="517799"/>
                </a:lnTo>
                <a:lnTo>
                  <a:pt x="9144" y="517799"/>
                </a:lnTo>
                <a:cubicBezTo>
                  <a:pt x="24384" y="342151"/>
                  <a:pt x="185928" y="221368"/>
                  <a:pt x="0" y="0"/>
                </a:cubicBezTo>
                <a:close/>
              </a:path>
            </a:pathLst>
          </a:custGeom>
          <a:solidFill>
            <a:srgbClr val="0323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ACB7B0-9171-8907-BB9D-CA49A150577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3537" y="1450025"/>
            <a:ext cx="7510932" cy="6060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94E194C-52E3-009C-DDEA-F55F915FE479}"/>
              </a:ext>
            </a:extLst>
          </p:cNvPr>
          <p:cNvSpPr/>
          <p:nvPr/>
        </p:nvSpPr>
        <p:spPr>
          <a:xfrm>
            <a:off x="5885253" y="1422990"/>
            <a:ext cx="1964969" cy="627279"/>
          </a:xfrm>
          <a:prstGeom prst="rect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buClr>
                <a:schemeClr val="bg1"/>
              </a:buClr>
            </a:pPr>
            <a:endParaRPr lang="en-US" altLang="ko-KR" err="1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CD4FFD2-DA33-6624-1AE4-2C7AC8CF3D74}"/>
              </a:ext>
            </a:extLst>
          </p:cNvPr>
          <p:cNvSpPr/>
          <p:nvPr/>
        </p:nvSpPr>
        <p:spPr>
          <a:xfrm>
            <a:off x="2186547" y="1093761"/>
            <a:ext cx="937653" cy="211137"/>
          </a:xfrm>
          <a:prstGeom prst="roundRect">
            <a:avLst>
              <a:gd name="adj" fmla="val 1520"/>
            </a:avLst>
          </a:prstGeom>
          <a:noFill/>
          <a:ln w="63500">
            <a:solidFill>
              <a:schemeClr val="accent2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0893120-46B3-53A1-55E1-3B8926268F82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3124200" y="1199330"/>
            <a:ext cx="2748699" cy="521820"/>
          </a:xfrm>
          <a:prstGeom prst="straightConnector1">
            <a:avLst/>
          </a:prstGeom>
          <a:ln w="63500">
            <a:solidFill>
              <a:schemeClr val="accent2"/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D3A2BEFE-532D-ED24-4915-9C98D9BCA8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55864" y="4453324"/>
            <a:ext cx="3524398" cy="1282945"/>
          </a:xfrm>
          <a:prstGeom prst="rect">
            <a:avLst/>
          </a:prstGeom>
          <a:noFill/>
          <a:ln w="31750">
            <a:solidFill>
              <a:srgbClr val="E6007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337EA78-AC7E-ABAD-B5FB-474B98155B6F}"/>
              </a:ext>
            </a:extLst>
          </p:cNvPr>
          <p:cNvSpPr txBox="1"/>
          <p:nvPr/>
        </p:nvSpPr>
        <p:spPr>
          <a:xfrm>
            <a:off x="4392981" y="4989714"/>
            <a:ext cx="3869082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altLang="ko-KR" sz="2000" b="1">
                <a:solidFill>
                  <a:schemeClr val="accent2"/>
                </a:solidFill>
              </a:rPr>
              <a:t>3. Select the simulation state</a:t>
            </a:r>
          </a:p>
        </p:txBody>
      </p:sp>
      <p:pic>
        <p:nvPicPr>
          <p:cNvPr id="11" name="Picture 15">
            <a:extLst>
              <a:ext uri="{FF2B5EF4-FFF2-40B4-BE49-F238E27FC236}">
                <a16:creationId xmlns:a16="http://schemas.microsoft.com/office/drawing/2014/main" id="{6CCC2737-FBDA-92B8-EBD5-110BB920AB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346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337088-6AE5-49E9-B498-0E086AF4E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Simulation examples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971F06B-BFD8-A1BA-092E-FF8B4A3D7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9" name="Picture 9" descr="Chart&#10;&#10;Description automatically generated">
            <a:extLst>
              <a:ext uri="{FF2B5EF4-FFF2-40B4-BE49-F238E27FC236}">
                <a16:creationId xmlns:a16="http://schemas.microsoft.com/office/drawing/2014/main" id="{EDB9C1EB-4EB3-AD53-320A-862BCF47CF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4594" y="1304924"/>
            <a:ext cx="4385267" cy="2517468"/>
          </a:xfrm>
          <a:prstGeom prst="rect">
            <a:avLst/>
          </a:prstGeom>
        </p:spPr>
      </p:pic>
      <p:pic>
        <p:nvPicPr>
          <p:cNvPr id="5" name="Picture 5" descr="Chart&#10;&#10;Description automatically generated">
            <a:extLst>
              <a:ext uri="{FF2B5EF4-FFF2-40B4-BE49-F238E27FC236}">
                <a16:creationId xmlns:a16="http://schemas.microsoft.com/office/drawing/2014/main" id="{3598EE70-0CAF-DCB5-C8CC-A21AF42D6F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587" y="4260052"/>
            <a:ext cx="3750173" cy="1832773"/>
          </a:xfrm>
          <a:prstGeom prst="rect">
            <a:avLst/>
          </a:prstGeom>
        </p:spPr>
      </p:pic>
      <p:pic>
        <p:nvPicPr>
          <p:cNvPr id="6" name="Picture 9" descr="A picture containing timeline&#10;&#10;Description automatically generated">
            <a:extLst>
              <a:ext uri="{FF2B5EF4-FFF2-40B4-BE49-F238E27FC236}">
                <a16:creationId xmlns:a16="http://schemas.microsoft.com/office/drawing/2014/main" id="{B0BF82C8-A15D-E2B0-173B-90E592945C0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8150" y="4257089"/>
            <a:ext cx="3849553" cy="1822826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C34D1A85-72D3-C556-9E23-CDB093421FF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6587" y="4255505"/>
            <a:ext cx="3755295" cy="1825991"/>
          </a:xfrm>
          <a:prstGeom prst="rect">
            <a:avLst/>
          </a:prstGeom>
        </p:spPr>
      </p:pic>
      <p:pic>
        <p:nvPicPr>
          <p:cNvPr id="2" name="Picture 4" descr="Diagram&#10;&#10;Description automatically generated">
            <a:extLst>
              <a:ext uri="{FF2B5EF4-FFF2-40B4-BE49-F238E27FC236}">
                <a16:creationId xmlns:a16="http://schemas.microsoft.com/office/drawing/2014/main" id="{3D406724-4B26-41C2-0F86-EC1D313F75D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336" y="1304924"/>
            <a:ext cx="7064203" cy="2517468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2FE5338D-8877-D564-2F39-F1E0FCC1D7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40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BAB2639-EE10-4B12-B9BF-AA40F36F7B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036473"/>
            <a:ext cx="8294217" cy="405822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351EA5D-BE04-4907-AEBF-4F4FB42D4E8C}"/>
              </a:ext>
            </a:extLst>
          </p:cNvPr>
          <p:cNvSpPr/>
          <p:nvPr/>
        </p:nvSpPr>
        <p:spPr>
          <a:xfrm>
            <a:off x="0" y="1308100"/>
            <a:ext cx="8976360" cy="777240"/>
          </a:xfrm>
          <a:prstGeom prst="rect">
            <a:avLst/>
          </a:prstGeom>
          <a:solidFill>
            <a:schemeClr val="tx1"/>
          </a:solidFill>
        </p:spPr>
        <p:txBody>
          <a:bodyPr wrap="square" lIns="393700" tIns="0" rIns="127000" bIns="0" anchor="ctr" anchorCtr="0">
            <a:noAutofit/>
          </a:bodyPr>
          <a:lstStyle/>
          <a:p>
            <a:r>
              <a:rPr lang="en-US" sz="2000" b="1">
                <a:solidFill>
                  <a:schemeClr val="bg1"/>
                </a:solidFill>
                <a:ea typeface="+mn-lt"/>
                <a:cs typeface="+mn-lt"/>
              </a:rPr>
              <a:t>Test benches &amp; Application schematics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8AC53D4-F3EB-4AFD-8E5A-D9305C98F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benches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1FDFE-964D-43C7-9DD7-24CBA91CA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2E78-4FE3-4E16-9FB9-64A349BFE3FC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D8E2D7-9241-7492-B024-07A01886068F}"/>
              </a:ext>
            </a:extLst>
          </p:cNvPr>
          <p:cNvSpPr/>
          <p:nvPr/>
        </p:nvSpPr>
        <p:spPr>
          <a:xfrm>
            <a:off x="0" y="2085340"/>
            <a:ext cx="8291245" cy="4009359"/>
          </a:xfrm>
          <a:prstGeom prst="rect">
            <a:avLst/>
          </a:prstGeom>
          <a:solidFill>
            <a:srgbClr val="46465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8E9C6A-A1A9-40AF-BCA7-36A6D5FAA406}"/>
              </a:ext>
            </a:extLst>
          </p:cNvPr>
          <p:cNvSpPr/>
          <p:nvPr/>
        </p:nvSpPr>
        <p:spPr>
          <a:xfrm>
            <a:off x="4613324" y="3668963"/>
            <a:ext cx="3856968" cy="28842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bIns="91440" rtlCol="0" anchor="t">
            <a:noAutofit/>
          </a:bodyPr>
          <a:lstStyle/>
          <a:p>
            <a:pPr>
              <a:spcBef>
                <a:spcPts val="300"/>
              </a:spcBef>
              <a:buClr>
                <a:srgbClr val="03234B"/>
              </a:buClr>
            </a:pPr>
            <a:r>
              <a:rPr lang="en-US" sz="1300" dirty="0" err="1">
                <a:solidFill>
                  <a:schemeClr val="bg1"/>
                </a:solidFill>
              </a:rPr>
              <a:t>eDSim</a:t>
            </a:r>
            <a:r>
              <a:rPr lang="en-US" sz="1300" dirty="0">
                <a:solidFill>
                  <a:schemeClr val="bg1"/>
                </a:solidFill>
              </a:rPr>
              <a:t> includes Test Benches for basic device feature simulation:</a:t>
            </a:r>
          </a:p>
          <a:p>
            <a:pPr marL="285750" indent="-285750">
              <a:spcBef>
                <a:spcPts val="3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chemeClr val="bg1"/>
                </a:solidFill>
              </a:rPr>
              <a:t>Bode</a:t>
            </a:r>
          </a:p>
          <a:p>
            <a:pPr marL="285750" indent="-285750">
              <a:spcBef>
                <a:spcPts val="3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chemeClr val="bg1"/>
                </a:solidFill>
              </a:rPr>
              <a:t>Burst</a:t>
            </a:r>
          </a:p>
          <a:p>
            <a:pPr marL="285750" indent="-285750">
              <a:spcBef>
                <a:spcPts val="3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chemeClr val="bg1"/>
                </a:solidFill>
              </a:rPr>
              <a:t>Line transient</a:t>
            </a:r>
          </a:p>
          <a:p>
            <a:pPr marL="285750" indent="-285750">
              <a:spcBef>
                <a:spcPts val="3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chemeClr val="bg1"/>
                </a:solidFill>
              </a:rPr>
              <a:t>Load transient</a:t>
            </a:r>
          </a:p>
          <a:p>
            <a:pPr marL="285750" indent="-285750">
              <a:spcBef>
                <a:spcPts val="3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chemeClr val="bg1"/>
                </a:solidFill>
              </a:rPr>
              <a:t>OCP/OVP</a:t>
            </a:r>
          </a:p>
          <a:p>
            <a:pPr marL="285750" indent="-285750">
              <a:spcBef>
                <a:spcPts val="3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chemeClr val="bg1"/>
                </a:solidFill>
              </a:rPr>
              <a:t>Start-Up</a:t>
            </a:r>
          </a:p>
          <a:p>
            <a:pPr marL="285750" indent="-285750">
              <a:spcBef>
                <a:spcPts val="3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chemeClr val="bg1"/>
                </a:solidFill>
              </a:rPr>
              <a:t>and many more…</a:t>
            </a:r>
          </a:p>
          <a:p>
            <a:pPr>
              <a:spcBef>
                <a:spcPts val="300"/>
              </a:spcBef>
              <a:buClr>
                <a:srgbClr val="03234B"/>
              </a:buClr>
            </a:pPr>
            <a:r>
              <a:rPr lang="en-US" sz="1300" dirty="0">
                <a:solidFill>
                  <a:schemeClr val="bg1"/>
                </a:solidFill>
              </a:rPr>
              <a:t>These schematics are ready for simulation but can be modified by the user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EF8E82D-C16B-5747-C4A3-1409082B8384}"/>
              </a:ext>
            </a:extLst>
          </p:cNvPr>
          <p:cNvGrpSpPr/>
          <p:nvPr/>
        </p:nvGrpSpPr>
        <p:grpSpPr>
          <a:xfrm>
            <a:off x="9176010" y="1146003"/>
            <a:ext cx="2152778" cy="5610843"/>
            <a:chOff x="9021040" y="234478"/>
            <a:chExt cx="2499447" cy="6585153"/>
          </a:xfrm>
        </p:grpSpPr>
        <p:pic>
          <p:nvPicPr>
            <p:cNvPr id="8" name="Picture 7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517B548E-520B-8E04-6445-606E5D87B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21040" y="234478"/>
              <a:ext cx="2498390" cy="4492985"/>
            </a:xfrm>
            <a:prstGeom prst="rect">
              <a:avLst/>
            </a:prstGeom>
          </p:spPr>
        </p:pic>
        <p:pic>
          <p:nvPicPr>
            <p:cNvPr id="16" name="Picture 15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C419B61B-645C-A17F-F40C-41829F380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22097" y="2996949"/>
              <a:ext cx="2498390" cy="3822682"/>
            </a:xfrm>
            <a:prstGeom prst="rect">
              <a:avLst/>
            </a:prstGeom>
          </p:spPr>
        </p:pic>
      </p:grp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432CDBBD-26AB-A43F-1D32-289D93B96303}"/>
              </a:ext>
            </a:extLst>
          </p:cNvPr>
          <p:cNvSpPr/>
          <p:nvPr/>
        </p:nvSpPr>
        <p:spPr>
          <a:xfrm>
            <a:off x="8787384" y="3668963"/>
            <a:ext cx="658368" cy="55556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3576389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21792-702E-32BD-425A-B226895FB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Export to </a:t>
            </a:r>
            <a:r>
              <a:rPr lang="en-US" err="1"/>
              <a:t>eCAD</a:t>
            </a:r>
            <a:endParaRPr lang="en-US"/>
          </a:p>
        </p:txBody>
      </p:sp>
      <p:pic>
        <p:nvPicPr>
          <p:cNvPr id="5" name="Picture Placeholder 4" descr="A person sitting at a desk using a computer&#10;&#10;Description automatically generated">
            <a:extLst>
              <a:ext uri="{FF2B5EF4-FFF2-40B4-BE49-F238E27FC236}">
                <a16:creationId xmlns:a16="http://schemas.microsoft.com/office/drawing/2014/main" id="{CA9DFCE7-2FBD-9689-CBEE-361735386D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996103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918DB7-E4AC-C606-1A90-2348237E60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037" y="1309446"/>
            <a:ext cx="8850900" cy="420152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05E45C3-148E-44E8-B236-0A2D4857B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/>
              <a:t>Export to </a:t>
            </a:r>
            <a:r>
              <a:rPr lang="en-US" err="1"/>
              <a:t>eCAD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DF5CB-3B5A-6FA0-F60E-A1F5D7E19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25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FD5DE0D-2A39-C933-913C-74336AB079AB}"/>
              </a:ext>
            </a:extLst>
          </p:cNvPr>
          <p:cNvGrpSpPr/>
          <p:nvPr/>
        </p:nvGrpSpPr>
        <p:grpSpPr>
          <a:xfrm>
            <a:off x="1543512" y="5740066"/>
            <a:ext cx="6716062" cy="925648"/>
            <a:chOff x="5193134" y="5273734"/>
            <a:chExt cx="6716062" cy="92564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839C2B5-ACA6-FE6D-27B8-FDF0A5687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02660" y="5273734"/>
              <a:ext cx="6706536" cy="543001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03F38B5-C384-81B3-EEAF-059FFDEADF05}"/>
                </a:ext>
              </a:extLst>
            </p:cNvPr>
            <p:cNvSpPr txBox="1"/>
            <p:nvPr/>
          </p:nvSpPr>
          <p:spPr>
            <a:xfrm>
              <a:off x="5193134" y="5830050"/>
              <a:ext cx="5609802" cy="3693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en-US" altLang="ko-KR" sz="2000" b="1" dirty="0">
                  <a:solidFill>
                    <a:schemeClr val="accent2"/>
                  </a:solidFill>
                </a:rPr>
                <a:t>3. Open with </a:t>
              </a:r>
              <a:r>
                <a:rPr lang="en-US" altLang="ko-KR" sz="2000" b="1" dirty="0" err="1">
                  <a:solidFill>
                    <a:schemeClr val="accent2"/>
                  </a:solidFill>
                </a:rPr>
                <a:t>Orcad</a:t>
              </a:r>
              <a:r>
                <a:rPr lang="en-US" altLang="ko-KR" sz="2000" b="1" dirty="0">
                  <a:solidFill>
                    <a:schemeClr val="accent2"/>
                  </a:solidFill>
                </a:rPr>
                <a:t> Capture / Altium / Eagle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2397B5-65D0-F344-11BA-8D3F26C29665}"/>
                </a:ext>
              </a:extLst>
            </p:cNvPr>
            <p:cNvSpPr/>
            <p:nvPr/>
          </p:nvSpPr>
          <p:spPr>
            <a:xfrm>
              <a:off x="5324422" y="5560937"/>
              <a:ext cx="1139838" cy="230820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 altLang="ko-KR" err="1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2BAEAEB0-DD51-18AC-0AE5-59FA0CFF6F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5267" y="2892522"/>
            <a:ext cx="3267531" cy="247684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FD4D02E-38A6-EBF6-51ED-A921CE0A7271}"/>
              </a:ext>
            </a:extLst>
          </p:cNvPr>
          <p:cNvGrpSpPr/>
          <p:nvPr/>
        </p:nvGrpSpPr>
        <p:grpSpPr>
          <a:xfrm>
            <a:off x="10356223" y="4846545"/>
            <a:ext cx="2172779" cy="868760"/>
            <a:chOff x="4183527" y="3973293"/>
            <a:chExt cx="1804700" cy="86876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F2B2D3E-F1AD-E56F-B82E-F8789410A4C7}"/>
                </a:ext>
              </a:extLst>
            </p:cNvPr>
            <p:cNvSpPr/>
            <p:nvPr/>
          </p:nvSpPr>
          <p:spPr>
            <a:xfrm>
              <a:off x="4391932" y="3973293"/>
              <a:ext cx="994299" cy="441292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 altLang="ko-KR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8473F2-DAD4-B196-FEE6-3A3EBC9F671C}"/>
                </a:ext>
              </a:extLst>
            </p:cNvPr>
            <p:cNvSpPr txBox="1"/>
            <p:nvPr/>
          </p:nvSpPr>
          <p:spPr>
            <a:xfrm>
              <a:off x="4183527" y="4472721"/>
              <a:ext cx="1804700" cy="3693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en-US" altLang="ko-KR" sz="2000" b="1">
                  <a:solidFill>
                    <a:schemeClr val="accent2"/>
                  </a:solidFill>
                </a:rPr>
                <a:t>2. Download</a:t>
              </a: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13007EF-6AD4-4659-CC37-AB7121CE2D8B}"/>
              </a:ext>
            </a:extLst>
          </p:cNvPr>
          <p:cNvCxnSpPr>
            <a:cxnSpLocks/>
          </p:cNvCxnSpPr>
          <p:nvPr/>
        </p:nvCxnSpPr>
        <p:spPr>
          <a:xfrm>
            <a:off x="4725487" y="2736035"/>
            <a:ext cx="3929780" cy="156487"/>
          </a:xfrm>
          <a:prstGeom prst="line">
            <a:avLst/>
          </a:prstGeom>
          <a:ln w="34925">
            <a:solidFill>
              <a:schemeClr val="accent2"/>
            </a:solidFill>
            <a:prstDash val="dash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61A144E-2F3B-1674-E79B-0340542383B9}"/>
              </a:ext>
            </a:extLst>
          </p:cNvPr>
          <p:cNvCxnSpPr>
            <a:cxnSpLocks/>
          </p:cNvCxnSpPr>
          <p:nvPr/>
        </p:nvCxnSpPr>
        <p:spPr>
          <a:xfrm>
            <a:off x="4906306" y="4130945"/>
            <a:ext cx="3748961" cy="1719810"/>
          </a:xfrm>
          <a:prstGeom prst="line">
            <a:avLst/>
          </a:prstGeom>
          <a:ln w="34925">
            <a:solidFill>
              <a:schemeClr val="accent2"/>
            </a:solidFill>
            <a:prstDash val="dash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6E17E447-32D7-FAB4-DCCB-C5FDF6B380AE}"/>
              </a:ext>
            </a:extLst>
          </p:cNvPr>
          <p:cNvSpPr/>
          <p:nvPr/>
        </p:nvSpPr>
        <p:spPr>
          <a:xfrm>
            <a:off x="8655267" y="2877015"/>
            <a:ext cx="3365998" cy="2958233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buClr>
                <a:schemeClr val="bg1"/>
              </a:buClr>
            </a:pPr>
            <a:endParaRPr lang="en-US" altLang="ko-KR" err="1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0D3280C-8726-A867-8E3D-7C552CCA4BD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2449" y="1723241"/>
            <a:ext cx="8002117" cy="67635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114C6B3-F0CA-7CDB-2669-0E8C5C7F4FFB}"/>
              </a:ext>
            </a:extLst>
          </p:cNvPr>
          <p:cNvGrpSpPr/>
          <p:nvPr/>
        </p:nvGrpSpPr>
        <p:grpSpPr>
          <a:xfrm>
            <a:off x="2603141" y="1861802"/>
            <a:ext cx="3177892" cy="396816"/>
            <a:chOff x="984331" y="1906897"/>
            <a:chExt cx="3141497" cy="45551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64EBBA-25C0-BF26-3C02-E2038189AB7A}"/>
                </a:ext>
              </a:extLst>
            </p:cNvPr>
            <p:cNvSpPr/>
            <p:nvPr/>
          </p:nvSpPr>
          <p:spPr>
            <a:xfrm>
              <a:off x="2196895" y="1952248"/>
              <a:ext cx="1928933" cy="410160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 altLang="ko-KR" err="1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0BF377-9019-D135-AF91-D4540D40967F}"/>
                </a:ext>
              </a:extLst>
            </p:cNvPr>
            <p:cNvSpPr txBox="1"/>
            <p:nvPr/>
          </p:nvSpPr>
          <p:spPr>
            <a:xfrm>
              <a:off x="984331" y="1906897"/>
              <a:ext cx="1449236" cy="36933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en-US" altLang="ko-KR" sz="2000" b="1">
                  <a:solidFill>
                    <a:schemeClr val="accent2"/>
                  </a:solidFill>
                </a:rPr>
                <a:t>1. Click</a:t>
              </a:r>
            </a:p>
          </p:txBody>
        </p:sp>
      </p:grpSp>
      <p:pic>
        <p:nvPicPr>
          <p:cNvPr id="9" name="Picture 15">
            <a:extLst>
              <a:ext uri="{FF2B5EF4-FFF2-40B4-BE49-F238E27FC236}">
                <a16:creationId xmlns:a16="http://schemas.microsoft.com/office/drawing/2014/main" id="{FA880167-13AA-C87D-0919-8D343839AF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6862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E964F18-FF7D-2174-6469-E39F191BF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/>
              <a:t>Export to </a:t>
            </a:r>
            <a:r>
              <a:rPr lang="en-US" err="1"/>
              <a:t>eCAD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28F16A-F4D7-703E-25A6-2463D42F3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C45BC7E7-30A2-5096-481B-086B2E17B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268402"/>
            <a:ext cx="6618516" cy="2901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">
            <a:extLst>
              <a:ext uri="{FF2B5EF4-FFF2-40B4-BE49-F238E27FC236}">
                <a16:creationId xmlns:a16="http://schemas.microsoft.com/office/drawing/2014/main" id="{B82772B7-9E48-57F6-50D1-DBC507C3A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29984" y="2268402"/>
            <a:ext cx="5360272" cy="290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>
            <a:extLst>
              <a:ext uri="{FF2B5EF4-FFF2-40B4-BE49-F238E27FC236}">
                <a16:creationId xmlns:a16="http://schemas.microsoft.com/office/drawing/2014/main" id="{437E24DB-6682-2FF2-65B0-6BAEAAD807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66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CAA1-1813-B22E-80CD-AF859770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 tree designer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6734018-4A2C-B8EC-DA80-3D3053BEE86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729" b="10729"/>
          <a:stretch/>
        </p:blipFill>
        <p:spPr/>
      </p:pic>
    </p:spTree>
    <p:extLst>
      <p:ext uri="{BB962C8B-B14F-4D97-AF65-F5344CB8AC3E}">
        <p14:creationId xmlns:p14="http://schemas.microsoft.com/office/powerpoint/2010/main" val="22864573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44E5347-EF94-48FD-B476-273AB027BD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5440" y="2618578"/>
            <a:ext cx="7676560" cy="393610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21B8B29-3E3E-4304-B992-C99A9397A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eDesignSuite changes face</a:t>
            </a:r>
            <a:br>
              <a:rPr lang="en-US"/>
            </a:br>
            <a:r>
              <a:rPr lang="en-US"/>
              <a:t>Link to launch power tree designer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EEAF311-B969-64A6-7ABC-79FEA8192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A2B895B-4765-49A8-9D9B-7BCA8673B3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828" y="1544768"/>
            <a:ext cx="5016051" cy="183950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FF22E52-ED39-9491-19C2-BCB24DA51ECB}"/>
              </a:ext>
            </a:extLst>
          </p:cNvPr>
          <p:cNvGrpSpPr/>
          <p:nvPr/>
        </p:nvGrpSpPr>
        <p:grpSpPr>
          <a:xfrm>
            <a:off x="361877" y="3656615"/>
            <a:ext cx="2716604" cy="2340325"/>
            <a:chOff x="361876" y="3656615"/>
            <a:chExt cx="3365369" cy="297627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2A1166A-6102-4CE3-B53C-797510044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7870"/>
            <a:stretch/>
          </p:blipFill>
          <p:spPr>
            <a:xfrm>
              <a:off x="361876" y="3656615"/>
              <a:ext cx="3365369" cy="2976275"/>
            </a:xfrm>
            <a:prstGeom prst="rect">
              <a:avLst/>
            </a:prstGeom>
          </p:spPr>
        </p:pic>
        <p:sp>
          <p:nvSpPr>
            <p:cNvPr id="16" name="Arrow: Striped Right 15">
              <a:extLst>
                <a:ext uri="{FF2B5EF4-FFF2-40B4-BE49-F238E27FC236}">
                  <a16:creationId xmlns:a16="http://schemas.microsoft.com/office/drawing/2014/main" id="{C800D10F-A96A-4B69-9192-37CDD627D518}"/>
                </a:ext>
              </a:extLst>
            </p:cNvPr>
            <p:cNvSpPr/>
            <p:nvPr/>
          </p:nvSpPr>
          <p:spPr>
            <a:xfrm rot="5400000">
              <a:off x="2445933" y="5752995"/>
              <a:ext cx="384950" cy="352459"/>
            </a:xfrm>
            <a:prstGeom prst="striped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C28FBB2-EF9D-4E24-B573-EBC932FD80EB}"/>
              </a:ext>
            </a:extLst>
          </p:cNvPr>
          <p:cNvSpPr txBox="1"/>
          <p:nvPr/>
        </p:nvSpPr>
        <p:spPr>
          <a:xfrm>
            <a:off x="221157" y="3285966"/>
            <a:ext cx="350608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/>
              <a:t>And also, from product page</a:t>
            </a:r>
          </a:p>
        </p:txBody>
      </p:sp>
      <p:sp>
        <p:nvSpPr>
          <p:cNvPr id="25" name="Shape 24">
            <a:extLst>
              <a:ext uri="{FF2B5EF4-FFF2-40B4-BE49-F238E27FC236}">
                <a16:creationId xmlns:a16="http://schemas.microsoft.com/office/drawing/2014/main" id="{7AFC2199-2409-213C-0347-41DB15BA3156}"/>
              </a:ext>
            </a:extLst>
          </p:cNvPr>
          <p:cNvSpPr/>
          <p:nvPr/>
        </p:nvSpPr>
        <p:spPr>
          <a:xfrm rot="1589039">
            <a:off x="2134134" y="2176288"/>
            <a:ext cx="2334034" cy="1335269"/>
          </a:xfrm>
          <a:prstGeom prst="swooshArrow">
            <a:avLst>
              <a:gd name="adj1" fmla="val 16310"/>
              <a:gd name="adj2" fmla="val 31370"/>
            </a:avLst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EF7ACD-AB25-74D4-A85B-CB5AE9B6DB09}"/>
              </a:ext>
            </a:extLst>
          </p:cNvPr>
          <p:cNvSpPr txBox="1"/>
          <p:nvPr/>
        </p:nvSpPr>
        <p:spPr>
          <a:xfrm>
            <a:off x="282804" y="1279445"/>
            <a:ext cx="350608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/>
              <a:t>Run Power Tree Designer from the </a:t>
            </a:r>
            <a:r>
              <a:rPr lang="en-US">
                <a:solidFill>
                  <a:schemeClr val="accent3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eDS console</a:t>
            </a:r>
            <a:endParaRPr lang="en-US">
              <a:solidFill>
                <a:schemeClr val="accent3"/>
              </a:solidFill>
            </a:endParaRPr>
          </a:p>
        </p:txBody>
      </p:sp>
      <p:pic>
        <p:nvPicPr>
          <p:cNvPr id="5" name="Picture 15">
            <a:extLst>
              <a:ext uri="{FF2B5EF4-FFF2-40B4-BE49-F238E27FC236}">
                <a16:creationId xmlns:a16="http://schemas.microsoft.com/office/drawing/2014/main" id="{043A75AB-76A0-84F5-5DEA-F0ADE70CA0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46507" y="-815186"/>
            <a:ext cx="2750003" cy="275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6409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8330BF-2739-474F-8ECD-FF560AC39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A complete DC-DC power map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67DEF1A-44DF-D0C0-5E19-BCD63A87D0DF}"/>
              </a:ext>
            </a:extLst>
          </p:cNvPr>
          <p:cNvGrpSpPr/>
          <p:nvPr/>
        </p:nvGrpSpPr>
        <p:grpSpPr>
          <a:xfrm>
            <a:off x="6488" y="1304925"/>
            <a:ext cx="6901149" cy="1097280"/>
            <a:chOff x="6488" y="1304925"/>
            <a:chExt cx="6901149" cy="109728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FD1C2E9-65E8-2888-154B-E3CA0E8AD659}"/>
                </a:ext>
              </a:extLst>
            </p:cNvPr>
            <p:cNvSpPr/>
            <p:nvPr/>
          </p:nvSpPr>
          <p:spPr>
            <a:xfrm>
              <a:off x="6488" y="1304925"/>
              <a:ext cx="1371600" cy="10972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0499" tIns="150499" rIns="150499" bIns="150499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>
                  <a:latin typeface="+mn-lt"/>
                </a:rPr>
                <a:t>Design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872A3F6-2EB0-4AAF-9CF9-2579CA4E762C}"/>
                </a:ext>
              </a:extLst>
            </p:cNvPr>
            <p:cNvSpPr txBox="1"/>
            <p:nvPr/>
          </p:nvSpPr>
          <p:spPr>
            <a:xfrm>
              <a:off x="1421237" y="1304925"/>
              <a:ext cx="5486400" cy="109728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91440" tIns="45720" rIns="91440" bIns="45720" rtlCol="0" anchor="t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US" sz="1600" b="1"/>
                <a:t>Top-Down approach</a:t>
              </a:r>
            </a:p>
            <a:p>
              <a:pPr marL="171450" indent="-171450" algn="l">
                <a:buClr>
                  <a:schemeClr val="tx1">
                    <a:lumMod val="75000"/>
                    <a:lumOff val="2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200"/>
                <a:t>Configure the </a:t>
              </a:r>
              <a:r>
                <a:rPr lang="en-US" sz="1200" b="1"/>
                <a:t>main bus </a:t>
              </a:r>
            </a:p>
            <a:p>
              <a:pPr marL="171450" indent="-171450" algn="l">
                <a:buClr>
                  <a:schemeClr val="tx1">
                    <a:lumMod val="75000"/>
                    <a:lumOff val="2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200"/>
                <a:t>Add </a:t>
              </a:r>
              <a:r>
                <a:rPr lang="en-US" sz="1200" b="1"/>
                <a:t>new stages,</a:t>
              </a:r>
              <a:r>
                <a:rPr lang="en-US" sz="1200"/>
                <a:t> connect them to the main bus or other power stages</a:t>
              </a:r>
            </a:p>
            <a:p>
              <a:pPr marL="171450" indent="-171450" algn="l">
                <a:buClr>
                  <a:schemeClr val="tx1">
                    <a:lumMod val="75000"/>
                    <a:lumOff val="2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200"/>
                <a:t>Add a </a:t>
              </a:r>
              <a:r>
                <a:rPr lang="en-US" sz="1200" b="1"/>
                <a:t>load stage </a:t>
              </a:r>
              <a:r>
                <a:rPr lang="en-US" sz="1200"/>
                <a:t>at the end of each branch</a:t>
              </a:r>
              <a:endParaRPr lang="en-US" sz="100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BDFAAFF-C569-ED0B-E32E-8128BC94DC15}"/>
              </a:ext>
            </a:extLst>
          </p:cNvPr>
          <p:cNvGrpSpPr/>
          <p:nvPr/>
        </p:nvGrpSpPr>
        <p:grpSpPr>
          <a:xfrm>
            <a:off x="6488" y="3150235"/>
            <a:ext cx="6901149" cy="1097280"/>
            <a:chOff x="6488" y="2664602"/>
            <a:chExt cx="6901149" cy="109728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B7554CC-DF84-2C32-61CE-B85425092CEB}"/>
                </a:ext>
              </a:extLst>
            </p:cNvPr>
            <p:cNvSpPr/>
            <p:nvPr/>
          </p:nvSpPr>
          <p:spPr>
            <a:xfrm>
              <a:off x="6488" y="2664602"/>
              <a:ext cx="1371600" cy="10972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0499" tIns="150499" rIns="150499" bIns="150499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>
                  <a:latin typeface="+mn-lt"/>
                </a:rPr>
                <a:t>Analyze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E2EAE9-F307-40F8-B5E0-6FD2D6F85B9B}"/>
                </a:ext>
              </a:extLst>
            </p:cNvPr>
            <p:cNvSpPr txBox="1"/>
            <p:nvPr/>
          </p:nvSpPr>
          <p:spPr>
            <a:xfrm>
              <a:off x="1421237" y="2664602"/>
              <a:ext cx="5486400" cy="109728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US" sz="1600" b="1"/>
                <a:t>Collect several usage cases’ simulations </a:t>
              </a:r>
              <a:endParaRPr lang="en-US" sz="1200"/>
            </a:p>
            <a:p>
              <a:pPr marL="171450" indent="-171450" algn="l">
                <a:buClr>
                  <a:schemeClr val="tx1">
                    <a:lumMod val="75000"/>
                    <a:lumOff val="2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200"/>
                <a:t>Set multiple </a:t>
              </a:r>
              <a:r>
                <a:rPr lang="en-US" sz="1200" b="1"/>
                <a:t>V</a:t>
              </a:r>
              <a:r>
                <a:rPr lang="en-US" sz="1200" b="1" baseline="-25000"/>
                <a:t>IN</a:t>
              </a:r>
              <a:r>
                <a:rPr lang="en-US" sz="1200" b="1"/>
                <a:t> conditions </a:t>
              </a:r>
              <a:r>
                <a:rPr lang="en-US" sz="1200"/>
                <a:t>and run it (i.e. </a:t>
              </a:r>
              <a:r>
                <a:rPr lang="en-US" sz="1200" err="1"/>
                <a:t>Typ</a:t>
              </a:r>
              <a:r>
                <a:rPr lang="en-US" sz="1200"/>
                <a:t>, min, max)</a:t>
              </a:r>
            </a:p>
            <a:p>
              <a:pPr marL="171450" indent="-171450" algn="l">
                <a:buClr>
                  <a:schemeClr val="tx1">
                    <a:lumMod val="75000"/>
                    <a:lumOff val="2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200"/>
                <a:t>Copy to benchmark in one single table</a:t>
              </a:r>
              <a:endParaRPr lang="en-US" sz="100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A4DBDAA-685A-7148-EA3C-F2CBF61D2EB9}"/>
              </a:ext>
            </a:extLst>
          </p:cNvPr>
          <p:cNvGrpSpPr/>
          <p:nvPr/>
        </p:nvGrpSpPr>
        <p:grpSpPr>
          <a:xfrm>
            <a:off x="6488" y="4995545"/>
            <a:ext cx="6901149" cy="1097280"/>
            <a:chOff x="6488" y="4024279"/>
            <a:chExt cx="6901149" cy="109728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EF62B2D-7193-1787-1EDE-599831708940}"/>
                </a:ext>
              </a:extLst>
            </p:cNvPr>
            <p:cNvSpPr/>
            <p:nvPr/>
          </p:nvSpPr>
          <p:spPr>
            <a:xfrm>
              <a:off x="6488" y="4024279"/>
              <a:ext cx="1371600" cy="10972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0499" tIns="150499" rIns="150499" bIns="150499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>
                  <a:latin typeface="+mn-lt"/>
                </a:rPr>
                <a:t>Report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0D76EB2-3BC6-4079-B9F0-10101CF98A0A}"/>
                </a:ext>
              </a:extLst>
            </p:cNvPr>
            <p:cNvSpPr txBox="1"/>
            <p:nvPr/>
          </p:nvSpPr>
          <p:spPr>
            <a:xfrm>
              <a:off x="1421237" y="4024279"/>
              <a:ext cx="5486400" cy="109728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US" sz="1600" b="1"/>
                <a:t>Save outcomes and print all together</a:t>
              </a:r>
              <a:endParaRPr lang="en-US" sz="1200"/>
            </a:p>
            <a:p>
              <a:pPr marL="171450" indent="-171450" algn="l">
                <a:buClr>
                  <a:schemeClr val="tx1">
                    <a:lumMod val="75000"/>
                    <a:lumOff val="2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200"/>
                <a:t>It includes </a:t>
              </a:r>
              <a:r>
                <a:rPr lang="en-US" sz="1200" b="1"/>
                <a:t>all the information </a:t>
              </a:r>
              <a:r>
                <a:rPr lang="en-US" sz="1200"/>
                <a:t>&amp; computed results from main bus to loads</a:t>
              </a:r>
            </a:p>
            <a:p>
              <a:pPr marL="171450" indent="-171450" algn="l">
                <a:buClr>
                  <a:schemeClr val="tx1">
                    <a:lumMod val="75000"/>
                    <a:lumOff val="2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200"/>
                <a:t>For eDesignSuite stages there are: </a:t>
              </a:r>
              <a:r>
                <a:rPr lang="en-US" sz="1200" b="1"/>
                <a:t>Schematic</a:t>
              </a:r>
              <a:r>
                <a:rPr lang="en-US" sz="1200"/>
                <a:t>, </a:t>
              </a:r>
              <a:r>
                <a:rPr lang="en-US" sz="1200" b="1"/>
                <a:t>BOM</a:t>
              </a:r>
              <a:r>
                <a:rPr lang="en-US" sz="1200"/>
                <a:t> and </a:t>
              </a:r>
              <a:r>
                <a:rPr lang="en-US" sz="1200" b="1"/>
                <a:t>efficiency</a:t>
              </a:r>
              <a:r>
                <a:rPr lang="en-US" sz="1200"/>
                <a:t> chart</a:t>
              </a:r>
            </a:p>
            <a:p>
              <a:pPr marL="171450" indent="-171450" algn="l">
                <a:buClr>
                  <a:schemeClr val="tx1">
                    <a:lumMod val="75000"/>
                    <a:lumOff val="2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200"/>
                <a:t>For other stages there is a </a:t>
              </a:r>
              <a:r>
                <a:rPr lang="en-US" sz="1200" b="1"/>
                <a:t>textual description</a:t>
              </a:r>
            </a:p>
          </p:txBody>
        </p:sp>
      </p:grpSp>
      <p:pic>
        <p:nvPicPr>
          <p:cNvPr id="22" name="Picture 22" descr="Diagram&#10;&#10;Description automatically generated">
            <a:extLst>
              <a:ext uri="{FF2B5EF4-FFF2-40B4-BE49-F238E27FC236}">
                <a16:creationId xmlns:a16="http://schemas.microsoft.com/office/drawing/2014/main" id="{D3AE83DA-D8C5-40EF-D878-7F7EB1B5D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145" y="1328332"/>
            <a:ext cx="4828007" cy="225950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7" name="Arrow: Down 36">
            <a:extLst>
              <a:ext uri="{FF2B5EF4-FFF2-40B4-BE49-F238E27FC236}">
                <a16:creationId xmlns:a16="http://schemas.microsoft.com/office/drawing/2014/main" id="{2C0DFE10-24E6-311F-6359-C8C857767576}"/>
              </a:ext>
            </a:extLst>
          </p:cNvPr>
          <p:cNvSpPr/>
          <p:nvPr/>
        </p:nvSpPr>
        <p:spPr>
          <a:xfrm>
            <a:off x="456538" y="2524373"/>
            <a:ext cx="471500" cy="503694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sp>
        <p:nvSpPr>
          <p:cNvPr id="38" name="Arrow: Down 37">
            <a:extLst>
              <a:ext uri="{FF2B5EF4-FFF2-40B4-BE49-F238E27FC236}">
                <a16:creationId xmlns:a16="http://schemas.microsoft.com/office/drawing/2014/main" id="{2BEF50C2-631E-DC25-FB64-65E1ABD873F6}"/>
              </a:ext>
            </a:extLst>
          </p:cNvPr>
          <p:cNvSpPr/>
          <p:nvPr/>
        </p:nvSpPr>
        <p:spPr>
          <a:xfrm>
            <a:off x="456538" y="4369683"/>
            <a:ext cx="471500" cy="503694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B6E06219-D781-0DA4-3D11-14467BC509D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7939" y="3269634"/>
            <a:ext cx="3382824" cy="26566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DDB09DB1-CF80-A727-6910-8E157DCB6853}"/>
              </a:ext>
            </a:extLst>
          </p:cNvPr>
          <p:cNvGrpSpPr/>
          <p:nvPr/>
        </p:nvGrpSpPr>
        <p:grpSpPr>
          <a:xfrm>
            <a:off x="8075841" y="5546110"/>
            <a:ext cx="3583840" cy="1110001"/>
            <a:chOff x="1087720" y="2631688"/>
            <a:chExt cx="10250311" cy="3107705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3C730CB9-8DC3-0283-6554-B01FF7A35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7720" y="2631688"/>
              <a:ext cx="10250311" cy="310770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8116FBD0-A0C5-F006-75C4-B8A0580919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4611" y="3208240"/>
              <a:ext cx="9774969" cy="48281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43" name="Arrow: Down 42">
            <a:extLst>
              <a:ext uri="{FF2B5EF4-FFF2-40B4-BE49-F238E27FC236}">
                <a16:creationId xmlns:a16="http://schemas.microsoft.com/office/drawing/2014/main" id="{DC1EC584-7DCD-55CB-3B64-637E52428261}"/>
              </a:ext>
            </a:extLst>
          </p:cNvPr>
          <p:cNvSpPr/>
          <p:nvPr/>
        </p:nvSpPr>
        <p:spPr>
          <a:xfrm>
            <a:off x="10084717" y="5322064"/>
            <a:ext cx="336782" cy="359777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BA4983CD-45F4-C94B-DD9E-E2B28B5FF351}"/>
              </a:ext>
            </a:extLst>
          </p:cNvPr>
          <p:cNvSpPr/>
          <p:nvPr/>
        </p:nvSpPr>
        <p:spPr>
          <a:xfrm>
            <a:off x="7155180" y="1813560"/>
            <a:ext cx="259080" cy="2011680"/>
          </a:xfrm>
          <a:custGeom>
            <a:avLst/>
            <a:gdLst>
              <a:gd name="connsiteX0" fmla="*/ 0 w 259080"/>
              <a:gd name="connsiteY0" fmla="*/ 0 h 2011680"/>
              <a:gd name="connsiteX1" fmla="*/ 0 w 259080"/>
              <a:gd name="connsiteY1" fmla="*/ 2011680 h 2011680"/>
              <a:gd name="connsiteX2" fmla="*/ 259080 w 259080"/>
              <a:gd name="connsiteY2" fmla="*/ 201168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080" h="2011680">
                <a:moveTo>
                  <a:pt x="0" y="0"/>
                </a:moveTo>
                <a:lnTo>
                  <a:pt x="0" y="2011680"/>
                </a:lnTo>
                <a:lnTo>
                  <a:pt x="259080" y="2011680"/>
                </a:lnTo>
              </a:path>
            </a:pathLst>
          </a:custGeom>
          <a:noFill/>
          <a:ln w="381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607BBBD-99E7-1E0A-1865-A31C5CF0A3CB}"/>
              </a:ext>
            </a:extLst>
          </p:cNvPr>
          <p:cNvSpPr/>
          <p:nvPr/>
        </p:nvSpPr>
        <p:spPr>
          <a:xfrm>
            <a:off x="7043774" y="1640998"/>
            <a:ext cx="222811" cy="22497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lide Number Placeholder 9">
            <a:extLst>
              <a:ext uri="{FF2B5EF4-FFF2-40B4-BE49-F238E27FC236}">
                <a16:creationId xmlns:a16="http://schemas.microsoft.com/office/drawing/2014/main" id="{6783132C-6F07-1080-C993-617C60BFA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0261" y="6330968"/>
            <a:ext cx="411004" cy="292554"/>
          </a:xfrm>
        </p:spPr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5" name="Picture 15">
            <a:extLst>
              <a:ext uri="{FF2B5EF4-FFF2-40B4-BE49-F238E27FC236}">
                <a16:creationId xmlns:a16="http://schemas.microsoft.com/office/drawing/2014/main" id="{39F5D9C6-F0D0-B8A2-78E1-CBD205F1E7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4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AD0858F3-5B7F-7711-02DD-3345B2481B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004" r="7941"/>
          <a:stretch/>
        </p:blipFill>
        <p:spPr bwMode="auto">
          <a:xfrm>
            <a:off x="1" y="2085341"/>
            <a:ext cx="8975724" cy="477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05CC5D8-E1B1-4E89-81EB-2AFC5E26D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03234B"/>
                </a:solidFill>
              </a:rPr>
              <a:t>Introduction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184A47-2E1E-2AD6-C8B5-FA7B40771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EAD3DFCD-01A4-445E-B922-DD7C60416C14}"/>
              </a:ext>
            </a:extLst>
          </p:cNvPr>
          <p:cNvSpPr/>
          <p:nvPr/>
        </p:nvSpPr>
        <p:spPr>
          <a:xfrm rot="10800000">
            <a:off x="5034916" y="3513002"/>
            <a:ext cx="321945" cy="182880"/>
          </a:xfrm>
          <a:prstGeom prst="triangle">
            <a:avLst/>
          </a:prstGeom>
          <a:solidFill>
            <a:schemeClr val="tx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buClr>
                <a:schemeClr val="bg1"/>
              </a:buClr>
            </a:pPr>
            <a:endParaRPr lang="en-US"/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34035348-F48B-47AA-8A2B-71F8B0D0BA37}"/>
              </a:ext>
            </a:extLst>
          </p:cNvPr>
          <p:cNvSpPr/>
          <p:nvPr/>
        </p:nvSpPr>
        <p:spPr>
          <a:xfrm rot="10800000">
            <a:off x="5034916" y="4946992"/>
            <a:ext cx="321945" cy="182880"/>
          </a:xfrm>
          <a:prstGeom prst="triangle">
            <a:avLst/>
          </a:prstGeom>
          <a:solidFill>
            <a:schemeClr val="tx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buClr>
                <a:schemeClr val="bg1"/>
              </a:buClr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46E49F-EDD1-C3BD-0855-F92A4258A1F5}"/>
              </a:ext>
            </a:extLst>
          </p:cNvPr>
          <p:cNvSpPr/>
          <p:nvPr/>
        </p:nvSpPr>
        <p:spPr>
          <a:xfrm>
            <a:off x="0" y="1308100"/>
            <a:ext cx="8976360" cy="777240"/>
          </a:xfrm>
          <a:prstGeom prst="rect">
            <a:avLst/>
          </a:prstGeom>
          <a:solidFill>
            <a:schemeClr val="tx1"/>
          </a:solidFill>
        </p:spPr>
        <p:txBody>
          <a:bodyPr wrap="square" lIns="393700" tIns="0" rIns="127000" bIns="0" anchor="ctr" anchorCtr="0">
            <a:noAutofit/>
          </a:bodyPr>
          <a:lstStyle/>
          <a:p>
            <a:pPr defTabSz="914126">
              <a:buClr>
                <a:srgbClr val="FFFFFF"/>
              </a:buClr>
            </a:pPr>
            <a:r>
              <a:rPr lang="en-US" sz="20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SW tools to support engineers in their system design effort through a compelling, coherent and engaging user experience</a:t>
            </a:r>
            <a:endParaRPr lang="en-US" sz="2000" b="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FA63D0C-F169-C0F9-4F57-7B0DE4949FD5}"/>
              </a:ext>
            </a:extLst>
          </p:cNvPr>
          <p:cNvGrpSpPr/>
          <p:nvPr/>
        </p:nvGrpSpPr>
        <p:grpSpPr>
          <a:xfrm>
            <a:off x="4692969" y="2384527"/>
            <a:ext cx="7198994" cy="1005840"/>
            <a:chOff x="4692969" y="2226426"/>
            <a:chExt cx="7198994" cy="100584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05D2616-7AA5-412C-8EB5-C440DFCC37F6}"/>
                </a:ext>
              </a:extLst>
            </p:cNvPr>
            <p:cNvSpPr txBox="1"/>
            <p:nvPr/>
          </p:nvSpPr>
          <p:spPr>
            <a:xfrm>
              <a:off x="4692969" y="2226426"/>
              <a:ext cx="1005840" cy="1005840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bg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 sz="2400" b="1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61598A4-6BEE-4F32-A0E0-26F19CE5EAFF}"/>
                </a:ext>
              </a:extLst>
            </p:cNvPr>
            <p:cNvSpPr txBox="1"/>
            <p:nvPr/>
          </p:nvSpPr>
          <p:spPr>
            <a:xfrm>
              <a:off x="5765484" y="2226426"/>
              <a:ext cx="6126479" cy="1005840"/>
            </a:xfrm>
            <a:prstGeom prst="rect">
              <a:avLst/>
            </a:prstGeom>
            <a:solidFill>
              <a:srgbClr val="E9E9EA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>
              <a:noAutofit/>
            </a:bodyPr>
            <a:lstStyle>
              <a:defPPr>
                <a:defRPr lang="en-US"/>
              </a:defPPr>
              <a:lvl1pPr>
                <a:spcBef>
                  <a:spcPts val="300"/>
                </a:spcBef>
                <a:buClr>
                  <a:srgbClr val="03234B"/>
                </a:buClr>
                <a:defRPr sz="1799">
                  <a:solidFill>
                    <a:schemeClr val="accen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spcBef>
                  <a:spcPts val="300"/>
                </a:spcBef>
                <a:buClr>
                  <a:srgbClr val="03234B"/>
                </a:buClr>
              </a:pPr>
              <a:r>
                <a:rPr lang="en-US" sz="1799">
                  <a:solidFill>
                    <a:schemeClr val="accent1"/>
                  </a:solidFill>
                </a:rPr>
                <a:t>More </a:t>
              </a:r>
              <a:r>
                <a:rPr lang="en-US" sz="1799" b="1">
                  <a:solidFill>
                    <a:schemeClr val="accent1"/>
                  </a:solidFill>
                </a:rPr>
                <a:t>accurate</a:t>
              </a:r>
              <a:r>
                <a:rPr lang="en-US" sz="1799">
                  <a:solidFill>
                    <a:schemeClr val="accent1"/>
                  </a:solidFill>
                </a:rPr>
                <a:t>, more </a:t>
              </a:r>
              <a:r>
                <a:rPr lang="en-US" sz="1799" b="1">
                  <a:solidFill>
                    <a:schemeClr val="accent1"/>
                  </a:solidFill>
                </a:rPr>
                <a:t>reliable</a:t>
              </a:r>
              <a:r>
                <a:rPr lang="en-US" sz="1799">
                  <a:solidFill>
                    <a:schemeClr val="accent1"/>
                  </a:solidFill>
                </a:rPr>
                <a:t> and more </a:t>
              </a:r>
              <a:r>
                <a:rPr lang="en-US" sz="1799" b="1">
                  <a:solidFill>
                    <a:schemeClr val="accent1"/>
                  </a:solidFill>
                </a:rPr>
                <a:t>intuitive </a:t>
              </a:r>
              <a:r>
                <a:rPr lang="en-US" sz="1799">
                  <a:solidFill>
                    <a:schemeClr val="accent1"/>
                  </a:solidFill>
                </a:rPr>
                <a:t>design process</a:t>
              </a:r>
              <a:endParaRPr lang="en-US" sz="1799" b="1">
                <a:solidFill>
                  <a:schemeClr val="accent1"/>
                </a:solidFill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C0232E4A-D227-0D2C-C3AC-896770998C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870973" y="2419979"/>
              <a:ext cx="656671" cy="65667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21FB15C-4F99-945B-051F-7D67528422E5}"/>
              </a:ext>
            </a:extLst>
          </p:cNvPr>
          <p:cNvGrpSpPr/>
          <p:nvPr/>
        </p:nvGrpSpPr>
        <p:grpSpPr>
          <a:xfrm>
            <a:off x="4692969" y="3818517"/>
            <a:ext cx="7200709" cy="1005840"/>
            <a:chOff x="4692969" y="3868738"/>
            <a:chExt cx="7200709" cy="100584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A9757B8-D8D4-495B-AB32-5ADA3F1A0958}"/>
                </a:ext>
              </a:extLst>
            </p:cNvPr>
            <p:cNvSpPr txBox="1"/>
            <p:nvPr/>
          </p:nvSpPr>
          <p:spPr>
            <a:xfrm>
              <a:off x="4692969" y="3868738"/>
              <a:ext cx="1005840" cy="1005840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bg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 sz="2400" b="1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4B6F34F-2AFD-426A-8E55-3EF675DB9645}"/>
                </a:ext>
              </a:extLst>
            </p:cNvPr>
            <p:cNvSpPr txBox="1"/>
            <p:nvPr/>
          </p:nvSpPr>
          <p:spPr>
            <a:xfrm>
              <a:off x="5767198" y="3868738"/>
              <a:ext cx="6126480" cy="1005840"/>
            </a:xfrm>
            <a:prstGeom prst="rect">
              <a:avLst/>
            </a:prstGeom>
            <a:solidFill>
              <a:srgbClr val="E6E6E6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>
              <a:noAutofit/>
            </a:bodyPr>
            <a:lstStyle>
              <a:defPPr>
                <a:defRPr lang="en-US"/>
              </a:defPPr>
              <a:lvl1pPr>
                <a:spcBef>
                  <a:spcPts val="300"/>
                </a:spcBef>
                <a:buClr>
                  <a:srgbClr val="03234B"/>
                </a:buClr>
                <a:defRPr sz="1799">
                  <a:solidFill>
                    <a:schemeClr val="accen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spcBef>
                  <a:spcPts val="300"/>
                </a:spcBef>
                <a:buClr>
                  <a:srgbClr val="03234B"/>
                </a:buClr>
              </a:pPr>
              <a:r>
                <a:rPr lang="en-US" sz="1799">
                  <a:solidFill>
                    <a:schemeClr val="accent1"/>
                  </a:solidFill>
                </a:rPr>
                <a:t>Improved</a:t>
              </a:r>
              <a:r>
                <a:rPr lang="en-US" sz="1799" b="1">
                  <a:solidFill>
                    <a:schemeClr val="accent1"/>
                  </a:solidFill>
                </a:rPr>
                <a:t> user experience </a:t>
              </a:r>
              <a:r>
                <a:rPr lang="en-US" sz="1799">
                  <a:solidFill>
                    <a:schemeClr val="accent1"/>
                  </a:solidFill>
                </a:rPr>
                <a:t>with multi-language console </a:t>
              </a:r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A4AB11E6-134D-36E1-BC89-EB136CF184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820249" y="3977809"/>
              <a:ext cx="751277" cy="751277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4DD281C-BE46-47CA-F1E5-10D325192A5D}"/>
              </a:ext>
            </a:extLst>
          </p:cNvPr>
          <p:cNvGrpSpPr/>
          <p:nvPr/>
        </p:nvGrpSpPr>
        <p:grpSpPr>
          <a:xfrm>
            <a:off x="4500156" y="5252508"/>
            <a:ext cx="7393522" cy="1005840"/>
            <a:chOff x="4500156" y="5497797"/>
            <a:chExt cx="7393522" cy="100584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A3B59EE-039A-446E-8603-11340ECED0D0}"/>
                </a:ext>
              </a:extLst>
            </p:cNvPr>
            <p:cNvSpPr txBox="1"/>
            <p:nvPr/>
          </p:nvSpPr>
          <p:spPr>
            <a:xfrm>
              <a:off x="4692969" y="5497797"/>
              <a:ext cx="1005840" cy="1005840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bg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 sz="2400" b="1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2F35B78-3574-4982-8D32-70BDFE4B8F14}"/>
                </a:ext>
              </a:extLst>
            </p:cNvPr>
            <p:cNvSpPr txBox="1"/>
            <p:nvPr/>
          </p:nvSpPr>
          <p:spPr>
            <a:xfrm>
              <a:off x="5767198" y="5497797"/>
              <a:ext cx="6126480" cy="1005840"/>
            </a:xfrm>
            <a:prstGeom prst="rect">
              <a:avLst/>
            </a:prstGeom>
            <a:solidFill>
              <a:srgbClr val="E9E9EA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>
              <a:noAutofit/>
            </a:bodyPr>
            <a:lstStyle>
              <a:defPPr>
                <a:defRPr lang="en-US"/>
              </a:defPPr>
              <a:lvl1pPr>
                <a:spcBef>
                  <a:spcPts val="300"/>
                </a:spcBef>
                <a:buClr>
                  <a:srgbClr val="03234B"/>
                </a:buClr>
                <a:defRPr sz="1799">
                  <a:solidFill>
                    <a:schemeClr val="accen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spcBef>
                  <a:spcPts val="300"/>
                </a:spcBef>
                <a:buClr>
                  <a:srgbClr val="03234B"/>
                </a:buClr>
              </a:pPr>
              <a:r>
                <a:rPr lang="en-US" sz="1799" b="1">
                  <a:solidFill>
                    <a:schemeClr val="accent1"/>
                  </a:solidFill>
                </a:rPr>
                <a:t>Clever user interactions: </a:t>
              </a:r>
              <a:r>
                <a:rPr lang="en-US" sz="1799">
                  <a:solidFill>
                    <a:schemeClr val="accent1"/>
                  </a:solidFill>
                </a:rPr>
                <a:t>reworked engine, optimized algorithms, improved portability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720E47-C4EF-B00F-6027-5313E26548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0156" y="5613868"/>
              <a:ext cx="1153090" cy="845820"/>
            </a:xfrm>
            <a:prstGeom prst="rect">
              <a:avLst/>
            </a:prstGeom>
          </p:spPr>
        </p:pic>
      </p:grpSp>
      <p:pic>
        <p:nvPicPr>
          <p:cNvPr id="10" name="Graphic 9">
            <a:extLst>
              <a:ext uri="{FF2B5EF4-FFF2-40B4-BE49-F238E27FC236}">
                <a16:creationId xmlns:a16="http://schemas.microsoft.com/office/drawing/2014/main" id="{67098D1E-A5A3-BDD5-D28A-F2BF26BA38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258375" y="6174677"/>
            <a:ext cx="911464" cy="600023"/>
          </a:xfrm>
          <a:prstGeom prst="rect">
            <a:avLst/>
          </a:prstGeom>
        </p:spPr>
      </p:pic>
      <p:pic>
        <p:nvPicPr>
          <p:cNvPr id="5" name="Picture 15">
            <a:extLst>
              <a:ext uri="{FF2B5EF4-FFF2-40B4-BE49-F238E27FC236}">
                <a16:creationId xmlns:a16="http://schemas.microsoft.com/office/drawing/2014/main" id="{291450CE-B76A-57F5-1212-E86A4260D03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591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97109-803B-4C42-94CC-CDB5668C3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Digital Power </a:t>
            </a:r>
            <a:r>
              <a:rPr lang="en-US" err="1"/>
              <a:t>WorkBench</a:t>
            </a:r>
            <a:endParaRPr lang="en-US"/>
          </a:p>
        </p:txBody>
      </p:sp>
      <p:pic>
        <p:nvPicPr>
          <p:cNvPr id="13" name="Picture Placeholder 12" descr="A close-up of a circuit board&#10;&#10;Description automatically generated with medium confidence">
            <a:extLst>
              <a:ext uri="{FF2B5EF4-FFF2-40B4-BE49-F238E27FC236}">
                <a16:creationId xmlns:a16="http://schemas.microsoft.com/office/drawing/2014/main" id="{DEB92C97-0C9C-8371-4C8A-A31CD7713F3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588375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063E8-A899-E036-2371-55EAE76E4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Digital power </a:t>
            </a:r>
            <a:r>
              <a:rPr lang="en-US" err="1"/>
              <a:t>WorkBench</a:t>
            </a:r>
            <a:r>
              <a:rPr lang="en-US"/>
              <a:t> in eDesignSuite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B60C4A8-B998-B030-36E6-0D6725E81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E3BB60-6997-DEE1-A938-290BFE1C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175" y="2085380"/>
            <a:ext cx="8975468" cy="47726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925A03B-A45D-BDBA-F4DD-A6C3289A78DF}"/>
              </a:ext>
            </a:extLst>
          </p:cNvPr>
          <p:cNvSpPr/>
          <p:nvPr/>
        </p:nvSpPr>
        <p:spPr>
          <a:xfrm>
            <a:off x="177" y="1308161"/>
            <a:ext cx="8976100" cy="77721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3688" tIns="0" rIns="126996" bIns="0" rtlCol="0" anchor="ctr" anchorCtr="0">
            <a:noAutofit/>
          </a:bodyPr>
          <a:lstStyle/>
          <a:p>
            <a:pPr>
              <a:buClr>
                <a:schemeClr val="bg1"/>
              </a:buClr>
            </a:pPr>
            <a:r>
              <a:rPr lang="en-US" sz="1999" b="1">
                <a:solidFill>
                  <a:schemeClr val="tx1"/>
                </a:solidFill>
              </a:rPr>
              <a:t>System design tool addressing BOM-rich applications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E5FE7B-6A2E-07C7-EF3A-E16F7CE99EDE}"/>
              </a:ext>
            </a:extLst>
          </p:cNvPr>
          <p:cNvSpPr/>
          <p:nvPr/>
        </p:nvSpPr>
        <p:spPr>
          <a:xfrm>
            <a:off x="5191151" y="2368158"/>
            <a:ext cx="3200308" cy="7937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97248" tIns="91437" rIns="182874" bIns="91437" rtlCol="0" anchor="ctr" anchorCtr="0">
            <a:noAutofit/>
          </a:bodyPr>
          <a:lstStyle/>
          <a:p>
            <a:pPr defTabSz="1217648">
              <a:spcAft>
                <a:spcPts val="600"/>
              </a:spcAft>
            </a:pPr>
            <a:r>
              <a:rPr lang="en-US" sz="1600" b="1">
                <a:solidFill>
                  <a:schemeClr val="bg1"/>
                </a:solidFill>
              </a:rPr>
              <a:t>Power stage optimizer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BB344BA-5F14-464C-4C5E-247358AFED96}"/>
              </a:ext>
            </a:extLst>
          </p:cNvPr>
          <p:cNvSpPr/>
          <p:nvPr/>
        </p:nvSpPr>
        <p:spPr>
          <a:xfrm>
            <a:off x="5191151" y="3378528"/>
            <a:ext cx="3200308" cy="7937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97248" tIns="91437" rIns="182874" bIns="91437" rtlCol="0" anchor="ctr" anchorCtr="0">
            <a:noAutofit/>
          </a:bodyPr>
          <a:lstStyle/>
          <a:p>
            <a:pPr defTabSz="1217648">
              <a:spcAft>
                <a:spcPts val="600"/>
              </a:spcAft>
            </a:pPr>
            <a:r>
              <a:rPr lang="en-US" sz="1600" b="1">
                <a:solidFill>
                  <a:schemeClr val="bg1"/>
                </a:solidFill>
              </a:rPr>
              <a:t>STM32 FW generator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E0F5831-CC9A-4509-4323-B0780A19AFCD}"/>
              </a:ext>
            </a:extLst>
          </p:cNvPr>
          <p:cNvSpPr/>
          <p:nvPr/>
        </p:nvSpPr>
        <p:spPr>
          <a:xfrm>
            <a:off x="8708721" y="2368158"/>
            <a:ext cx="3200308" cy="7937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44000" tIns="91437" rIns="0" bIns="91437" rtlCol="0" anchor="ctr" anchorCtr="0">
            <a:noAutofit/>
          </a:bodyPr>
          <a:lstStyle/>
          <a:p>
            <a:pPr defTabSz="1217648">
              <a:spcAft>
                <a:spcPts val="600"/>
              </a:spcAft>
            </a:pPr>
            <a:r>
              <a:rPr lang="en-US" sz="1600" b="1">
                <a:solidFill>
                  <a:schemeClr val="bg1"/>
                </a:solidFill>
              </a:rPr>
              <a:t>Electrical simulation in signal conditioning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DF4D8E8-B2E2-B907-6DA1-A9604E11179D}"/>
              </a:ext>
            </a:extLst>
          </p:cNvPr>
          <p:cNvSpPr/>
          <p:nvPr/>
        </p:nvSpPr>
        <p:spPr>
          <a:xfrm>
            <a:off x="8708721" y="3378528"/>
            <a:ext cx="3200308" cy="7937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97248" tIns="91437" rIns="182874" bIns="91437" rtlCol="0" anchor="ctr" anchorCtr="0">
            <a:noAutofit/>
          </a:bodyPr>
          <a:lstStyle/>
          <a:p>
            <a:pPr defTabSz="1217648">
              <a:spcAft>
                <a:spcPts val="600"/>
              </a:spcAft>
            </a:pPr>
            <a:r>
              <a:rPr lang="en-US" sz="1600" b="1">
                <a:solidFill>
                  <a:schemeClr val="bg1"/>
                </a:solidFill>
              </a:rPr>
              <a:t>Evaluation board selector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3524AD5-C523-0E1C-6AD6-DC7F9B578711}"/>
              </a:ext>
            </a:extLst>
          </p:cNvPr>
          <p:cNvSpPr txBox="1"/>
          <p:nvPr/>
        </p:nvSpPr>
        <p:spPr>
          <a:xfrm>
            <a:off x="1443157" y="6318278"/>
            <a:ext cx="2400333" cy="3077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Digital Power Workbench</a:t>
            </a:r>
            <a:endParaRPr lang="en-US" sz="1400" b="1">
              <a:solidFill>
                <a:schemeClr val="bg1"/>
              </a:solidFill>
            </a:endParaRP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008F3764-681F-7C24-01CE-F1F3B63BF5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6724" y="3507385"/>
            <a:ext cx="577740" cy="577740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50340380-83DB-7516-A366-EFCD7718A59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82746" y="3527547"/>
            <a:ext cx="547035" cy="547035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C452653C-1B85-D95A-CA3D-D5506C57D6B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06726" y="2469275"/>
            <a:ext cx="604449" cy="60444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74B033B-6E89-8ADF-E0F0-8A4D209649D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06244A"/>
              </a:clrFrom>
              <a:clrTo>
                <a:srgbClr val="06244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8720" y="2453062"/>
            <a:ext cx="1035355" cy="579771"/>
          </a:xfrm>
          <a:prstGeom prst="rect">
            <a:avLst/>
          </a:prstGeom>
          <a:ln>
            <a:noFill/>
          </a:ln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CBC8D4B-A5D1-393A-2C8D-7C60B279787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258375" y="6174677"/>
            <a:ext cx="911464" cy="600023"/>
          </a:xfrm>
          <a:prstGeom prst="rect">
            <a:avLst/>
          </a:prstGeom>
        </p:spPr>
      </p:pic>
      <p:pic>
        <p:nvPicPr>
          <p:cNvPr id="5" name="Picture 15">
            <a:extLst>
              <a:ext uri="{FF2B5EF4-FFF2-40B4-BE49-F238E27FC236}">
                <a16:creationId xmlns:a16="http://schemas.microsoft.com/office/drawing/2014/main" id="{AABCA675-8A0B-B376-EC2D-5AD44E542B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571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A897C4A3-27A9-0B63-6FB4-0C5A98E95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0" tIns="46800" rIns="0" bIns="46800" rtlCol="0" anchor="b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1100" b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2A42E78-4FE3-4E16-9FB9-64A349BFE3FC}" type="slidenum">
              <a:rPr lang="fr-FR" smtClean="0"/>
              <a:pPr/>
              <a:t>32</a:t>
            </a:fld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808DD1-1C76-4F73-8333-CDDB90A34116}"/>
              </a:ext>
            </a:extLst>
          </p:cNvPr>
          <p:cNvSpPr txBox="1"/>
          <p:nvPr/>
        </p:nvSpPr>
        <p:spPr bwMode="auto">
          <a:xfrm>
            <a:off x="164829" y="3480207"/>
            <a:ext cx="2210941" cy="1602315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0" indent="0">
              <a:spcBef>
                <a:spcPts val="1800"/>
              </a:spcBef>
              <a:buNone/>
              <a:tabLst>
                <a:tab pos="88900" algn="l"/>
              </a:tabLst>
            </a:pPr>
            <a:r>
              <a:rPr lang="en-US" sz="1200" b="1"/>
              <a:t>Power stage optimizer</a:t>
            </a:r>
          </a:p>
          <a:p>
            <a:pPr defTabSz="1945240">
              <a:spcBef>
                <a:spcPts val="600"/>
              </a:spcBef>
              <a:defRPr/>
            </a:pPr>
            <a:endParaRPr 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F20B78-6D8C-4BD4-B31C-F5AB9DA022DE}"/>
              </a:ext>
            </a:extLst>
          </p:cNvPr>
          <p:cNvSpPr txBox="1"/>
          <p:nvPr/>
        </p:nvSpPr>
        <p:spPr bwMode="auto">
          <a:xfrm>
            <a:off x="2539033" y="1304925"/>
            <a:ext cx="2210941" cy="6486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lIns="182880" rtlCol="0" anchor="ctr" anchorCtr="0">
            <a:noAutofit/>
          </a:bodyPr>
          <a:lstStyle/>
          <a:p>
            <a:pPr algn="ctr" defTabSz="1945240">
              <a:defRPr/>
            </a:pPr>
            <a:r>
              <a:rPr lang="en-US" sz="1400" b="1">
                <a:latin typeface="+mj-lt"/>
              </a:rPr>
              <a:t>Vienna PFC Rectifier</a:t>
            </a:r>
          </a:p>
          <a:p>
            <a:pPr algn="ctr" defTabSz="1945240">
              <a:defRPr/>
            </a:pPr>
            <a:r>
              <a:rPr lang="en-US" sz="1100" b="1">
                <a:solidFill>
                  <a:schemeClr val="tx1"/>
                </a:solidFill>
              </a:rPr>
              <a:t>(6 – 20 kW)</a:t>
            </a:r>
            <a:r>
              <a:rPr lang="en-US" sz="1100" b="1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D1E459-DB0C-4A77-8BE8-55A450186139}"/>
              </a:ext>
            </a:extLst>
          </p:cNvPr>
          <p:cNvSpPr txBox="1"/>
          <p:nvPr/>
        </p:nvSpPr>
        <p:spPr bwMode="auto">
          <a:xfrm>
            <a:off x="164829" y="1304925"/>
            <a:ext cx="2210941" cy="6486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lIns="182880" rtlCol="0" anchor="ctr" anchorCtr="0">
            <a:noAutofit/>
          </a:bodyPr>
          <a:lstStyle/>
          <a:p>
            <a:pPr algn="ctr">
              <a:buClr>
                <a:srgbClr val="03234B"/>
              </a:buClr>
            </a:pPr>
            <a:r>
              <a:rPr lang="en-US" sz="1400" b="1">
                <a:latin typeface="+mj-lt"/>
              </a:rPr>
              <a:t>FB LLC</a:t>
            </a:r>
          </a:p>
          <a:p>
            <a:pPr algn="ctr">
              <a:buClr>
                <a:srgbClr val="03234B"/>
              </a:buClr>
            </a:pPr>
            <a:r>
              <a:rPr lang="en-US" sz="1100" b="1">
                <a:latin typeface="+mj-lt"/>
              </a:rPr>
              <a:t>(500 – 5000 W)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C0926A-4745-40D9-9DF5-01137D2B717F}"/>
              </a:ext>
            </a:extLst>
          </p:cNvPr>
          <p:cNvSpPr txBox="1"/>
          <p:nvPr/>
        </p:nvSpPr>
        <p:spPr bwMode="auto">
          <a:xfrm>
            <a:off x="7425427" y="1304925"/>
            <a:ext cx="2210941" cy="6486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lIns="182880" rtlCol="0" anchor="ctr" anchorCtr="0">
            <a:noAutofit/>
          </a:bodyPr>
          <a:lstStyle/>
          <a:p>
            <a:pPr algn="ctr">
              <a:buClr>
                <a:srgbClr val="03234B"/>
              </a:buClr>
            </a:pPr>
            <a:r>
              <a:rPr lang="en-US" sz="1400" b="1">
                <a:solidFill>
                  <a:schemeClr val="tx1"/>
                </a:solidFill>
              </a:rPr>
              <a:t>ZVS Totem-Pole PFC</a:t>
            </a:r>
          </a:p>
          <a:p>
            <a:pPr algn="ctr">
              <a:buClr>
                <a:srgbClr val="03234B"/>
              </a:buClr>
            </a:pPr>
            <a:r>
              <a:rPr lang="en-US" sz="1100" b="1">
                <a:solidFill>
                  <a:schemeClr val="tx1"/>
                </a:solidFill>
              </a:rPr>
              <a:t>(330 – 3300 W</a:t>
            </a:r>
            <a:r>
              <a:rPr lang="en-US" sz="1100" b="1">
                <a:latin typeface="+mj-lt"/>
              </a:rPr>
              <a:t>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472EE2A-2CF2-434E-A9AC-96BB8491854B}"/>
              </a:ext>
            </a:extLst>
          </p:cNvPr>
          <p:cNvSpPr txBox="1"/>
          <p:nvPr/>
        </p:nvSpPr>
        <p:spPr bwMode="auto">
          <a:xfrm>
            <a:off x="2539033" y="3480205"/>
            <a:ext cx="2210941" cy="1602316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0" indent="0">
              <a:spcBef>
                <a:spcPts val="1800"/>
              </a:spcBef>
              <a:buNone/>
              <a:tabLst>
                <a:tab pos="88900" algn="l"/>
              </a:tabLst>
            </a:pPr>
            <a:r>
              <a:rPr lang="en-US" sz="1200" b="1"/>
              <a:t>DPC compatibility with STM32Cube, signal conditioning </a:t>
            </a:r>
            <a:r>
              <a:rPr lang="en-US" sz="1200" b="1" err="1"/>
              <a:t>eDSim</a:t>
            </a:r>
            <a:r>
              <a:rPr lang="en-US" sz="1200" b="1"/>
              <a:t> simulation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FF89BD1-8512-43F7-85C4-5C4771896D4C}"/>
              </a:ext>
            </a:extLst>
          </p:cNvPr>
          <p:cNvSpPr txBox="1"/>
          <p:nvPr/>
        </p:nvSpPr>
        <p:spPr bwMode="auto">
          <a:xfrm>
            <a:off x="7425427" y="3480204"/>
            <a:ext cx="2210941" cy="1602317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0" indent="0">
              <a:spcBef>
                <a:spcPts val="1800"/>
              </a:spcBef>
              <a:buNone/>
              <a:tabLst>
                <a:tab pos="88900" algn="l"/>
              </a:tabLst>
            </a:pPr>
            <a:r>
              <a:rPr lang="en-US" sz="1200" b="1"/>
              <a:t>DPC compatibility with STM32Cube, signal conditioning </a:t>
            </a:r>
            <a:r>
              <a:rPr lang="en-US" sz="1200" b="1" err="1"/>
              <a:t>eDSim</a:t>
            </a:r>
            <a:r>
              <a:rPr lang="en-US" sz="1200" b="1"/>
              <a:t> simulation</a:t>
            </a:r>
          </a:p>
          <a:p>
            <a:pPr defTabSz="1945240">
              <a:spcBef>
                <a:spcPts val="600"/>
              </a:spcBef>
              <a:defRPr/>
            </a:pPr>
            <a:endParaRPr lang="en-US" sz="12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AC9B56-4326-4C90-8B9E-9B6A83A7ACB5}"/>
              </a:ext>
            </a:extLst>
          </p:cNvPr>
          <p:cNvSpPr txBox="1"/>
          <p:nvPr/>
        </p:nvSpPr>
        <p:spPr bwMode="auto">
          <a:xfrm>
            <a:off x="9799630" y="1304925"/>
            <a:ext cx="2210941" cy="6486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lIns="182880" rtlCol="0" anchor="ctr" anchorCtr="0">
            <a:noAutofit/>
          </a:bodyPr>
          <a:lstStyle/>
          <a:p>
            <a:pPr algn="ctr" defTabSz="1945240">
              <a:defRPr/>
            </a:pPr>
            <a:r>
              <a:rPr lang="en-US" sz="1400" b="1">
                <a:latin typeface="+mj-lt"/>
              </a:rPr>
              <a:t>Dual Active Bridge</a:t>
            </a:r>
          </a:p>
          <a:p>
            <a:pPr algn="ctr" defTabSz="1945240">
              <a:defRPr/>
            </a:pPr>
            <a:r>
              <a:rPr lang="en-US" sz="1100" b="1">
                <a:latin typeface="+mj-lt"/>
              </a:rPr>
              <a:t>(6 – 30 kW)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76DE48-1CCE-4794-9088-BF3DD46A56FF}"/>
              </a:ext>
            </a:extLst>
          </p:cNvPr>
          <p:cNvSpPr txBox="1"/>
          <p:nvPr/>
        </p:nvSpPr>
        <p:spPr bwMode="auto">
          <a:xfrm>
            <a:off x="9799629" y="3480204"/>
            <a:ext cx="2210941" cy="1602317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0" indent="0">
              <a:spcBef>
                <a:spcPts val="1800"/>
              </a:spcBef>
              <a:buNone/>
              <a:tabLst>
                <a:tab pos="88900" algn="l"/>
              </a:tabLst>
            </a:pPr>
            <a:r>
              <a:rPr lang="en-US" sz="1200" b="1"/>
              <a:t>DPC Bidirectional power flow, STPOWER Studio connection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E37DF0C-7EE7-40C8-8C33-6643B7C279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779" y="2097140"/>
            <a:ext cx="2145307" cy="12399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9606B6B-4A92-4AD1-A651-507E060EE1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7845" y="2044499"/>
            <a:ext cx="1906900" cy="130492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8A8C4E8-0AA1-42DD-BF35-FB4EBE6CCE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6802" y="2158758"/>
            <a:ext cx="2499771" cy="107640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8B8C7A1-331C-4695-92F8-0C47E1896A6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08461" y="2097140"/>
            <a:ext cx="2255175" cy="132529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D805F8B-0785-0B94-7794-E21EE8A1F572}"/>
              </a:ext>
            </a:extLst>
          </p:cNvPr>
          <p:cNvGrpSpPr>
            <a:grpSpLocks noChangeAspect="1"/>
          </p:cNvGrpSpPr>
          <p:nvPr/>
        </p:nvGrpSpPr>
        <p:grpSpPr>
          <a:xfrm>
            <a:off x="216624" y="4449100"/>
            <a:ext cx="656290" cy="597717"/>
            <a:chOff x="8594443" y="3365740"/>
            <a:chExt cx="1404808" cy="142814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6DD5E9B-9414-F016-9F11-734576BD3EEF}"/>
                </a:ext>
              </a:extLst>
            </p:cNvPr>
            <p:cNvGrpSpPr/>
            <p:nvPr/>
          </p:nvGrpSpPr>
          <p:grpSpPr>
            <a:xfrm>
              <a:off x="8594443" y="3365740"/>
              <a:ext cx="1404808" cy="1428145"/>
              <a:chOff x="4004069" y="2602943"/>
              <a:chExt cx="1307807" cy="127544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2CA70E1-DCF3-BD24-03E9-C4022F88702C}"/>
                  </a:ext>
                </a:extLst>
              </p:cNvPr>
              <p:cNvSpPr/>
              <p:nvPr/>
            </p:nvSpPr>
            <p:spPr>
              <a:xfrm>
                <a:off x="4004069" y="2602943"/>
                <a:ext cx="1293630" cy="1275440"/>
              </a:xfrm>
              <a:prstGeom prst="rect">
                <a:avLst/>
              </a:prstGeom>
              <a:solidFill>
                <a:srgbClr val="0323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60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506104-C0DA-F149-F134-BF1FF96F90D0}"/>
                  </a:ext>
                </a:extLst>
              </p:cNvPr>
              <p:cNvSpPr txBox="1"/>
              <p:nvPr/>
            </p:nvSpPr>
            <p:spPr>
              <a:xfrm>
                <a:off x="4007885" y="3294030"/>
                <a:ext cx="1303991" cy="366574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>
                  <a:buClr>
                    <a:srgbClr val="03234B"/>
                  </a:buClr>
                </a:pPr>
                <a:r>
                  <a:rPr lang="en-US" sz="1100" b="1">
                    <a:solidFill>
                      <a:schemeClr val="bg1"/>
                    </a:solidFill>
                  </a:rPr>
                  <a:t>STM</a:t>
                </a:r>
                <a:r>
                  <a:rPr lang="en-US" sz="1100">
                    <a:solidFill>
                      <a:schemeClr val="bg1"/>
                    </a:solidFill>
                  </a:rPr>
                  <a:t>32F3</a:t>
                </a:r>
                <a:endParaRPr lang="en-US" sz="1100" b="1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FC62E61-C6D4-F66C-51E5-56FDB51FED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1365"/>
            <a:stretch/>
          </p:blipFill>
          <p:spPr>
            <a:xfrm>
              <a:off x="8874131" y="3590457"/>
              <a:ext cx="743712" cy="455099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EED143D-44B1-0856-83CD-718D8A2161ED}"/>
              </a:ext>
            </a:extLst>
          </p:cNvPr>
          <p:cNvSpPr txBox="1"/>
          <p:nvPr/>
        </p:nvSpPr>
        <p:spPr>
          <a:xfrm>
            <a:off x="157994" y="5489048"/>
            <a:ext cx="639919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1200" dirty="0"/>
              <a:t>2021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B8CFE21-596C-E065-A447-612571ABD242}"/>
              </a:ext>
            </a:extLst>
          </p:cNvPr>
          <p:cNvGrpSpPr>
            <a:grpSpLocks noChangeAspect="1"/>
          </p:cNvGrpSpPr>
          <p:nvPr/>
        </p:nvGrpSpPr>
        <p:grpSpPr>
          <a:xfrm>
            <a:off x="2580004" y="4434763"/>
            <a:ext cx="654375" cy="597717"/>
            <a:chOff x="8516774" y="3365740"/>
            <a:chExt cx="1400709" cy="142814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19F27ED-1B73-9B9D-5318-AD55F5B7AB69}"/>
                </a:ext>
              </a:extLst>
            </p:cNvPr>
            <p:cNvGrpSpPr/>
            <p:nvPr/>
          </p:nvGrpSpPr>
          <p:grpSpPr>
            <a:xfrm>
              <a:off x="8516774" y="3365740"/>
              <a:ext cx="1400709" cy="1428145"/>
              <a:chOff x="3931763" y="2602943"/>
              <a:chExt cx="1303991" cy="127544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89322FA-D0A9-CF9F-F957-62762493304C}"/>
                  </a:ext>
                </a:extLst>
              </p:cNvPr>
              <p:cNvSpPr/>
              <p:nvPr/>
            </p:nvSpPr>
            <p:spPr>
              <a:xfrm>
                <a:off x="3942123" y="2602943"/>
                <a:ext cx="1293631" cy="1275440"/>
              </a:xfrm>
              <a:prstGeom prst="rect">
                <a:avLst/>
              </a:prstGeom>
              <a:solidFill>
                <a:srgbClr val="0323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60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B21E72A-A835-CFB4-8163-750538345823}"/>
                  </a:ext>
                </a:extLst>
              </p:cNvPr>
              <p:cNvSpPr txBox="1"/>
              <p:nvPr/>
            </p:nvSpPr>
            <p:spPr>
              <a:xfrm>
                <a:off x="3931763" y="3311812"/>
                <a:ext cx="1303991" cy="366573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>
                  <a:buClr>
                    <a:srgbClr val="03234B"/>
                  </a:buClr>
                </a:pPr>
                <a:r>
                  <a:rPr lang="en-US" sz="1100" b="1">
                    <a:solidFill>
                      <a:schemeClr val="bg1"/>
                    </a:solidFill>
                  </a:rPr>
                  <a:t>STM</a:t>
                </a:r>
                <a:r>
                  <a:rPr lang="en-US" sz="1100">
                    <a:solidFill>
                      <a:schemeClr val="bg1"/>
                    </a:solidFill>
                  </a:rPr>
                  <a:t>32G4</a:t>
                </a:r>
                <a:endParaRPr lang="en-US" sz="1100" b="1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AC5B8B9-5D74-79E8-DB6A-A090D53F2E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1365"/>
            <a:stretch/>
          </p:blipFill>
          <p:spPr>
            <a:xfrm>
              <a:off x="8874129" y="3590457"/>
              <a:ext cx="743712" cy="455099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DF03EA5-50C6-6C16-22EE-AE73734691C2}"/>
              </a:ext>
            </a:extLst>
          </p:cNvPr>
          <p:cNvGrpSpPr>
            <a:grpSpLocks noChangeAspect="1"/>
          </p:cNvGrpSpPr>
          <p:nvPr/>
        </p:nvGrpSpPr>
        <p:grpSpPr>
          <a:xfrm>
            <a:off x="7460774" y="4455060"/>
            <a:ext cx="654375" cy="597717"/>
            <a:chOff x="8450245" y="3320224"/>
            <a:chExt cx="1400709" cy="142814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C9F2D89-6C53-3F88-7710-FB36A05E650E}"/>
                </a:ext>
              </a:extLst>
            </p:cNvPr>
            <p:cNvGrpSpPr/>
            <p:nvPr/>
          </p:nvGrpSpPr>
          <p:grpSpPr>
            <a:xfrm>
              <a:off x="8450245" y="3320224"/>
              <a:ext cx="1400709" cy="1428145"/>
              <a:chOff x="3869827" y="2562293"/>
              <a:chExt cx="1303991" cy="1275440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0C5DE08-1F79-F6A7-213B-C9A78B66665D}"/>
                  </a:ext>
                </a:extLst>
              </p:cNvPr>
              <p:cNvSpPr/>
              <p:nvPr/>
            </p:nvSpPr>
            <p:spPr>
              <a:xfrm>
                <a:off x="3880187" y="2562293"/>
                <a:ext cx="1293631" cy="1275440"/>
              </a:xfrm>
              <a:prstGeom prst="rect">
                <a:avLst/>
              </a:prstGeom>
              <a:solidFill>
                <a:srgbClr val="0323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600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B57A43-BBAD-D914-5A9C-80379330E593}"/>
                  </a:ext>
                </a:extLst>
              </p:cNvPr>
              <p:cNvSpPr txBox="1"/>
              <p:nvPr/>
            </p:nvSpPr>
            <p:spPr>
              <a:xfrm>
                <a:off x="3869827" y="3328879"/>
                <a:ext cx="1303991" cy="366573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>
                  <a:buClr>
                    <a:srgbClr val="03234B"/>
                  </a:buClr>
                </a:pPr>
                <a:r>
                  <a:rPr lang="en-US" sz="1100" b="1">
                    <a:solidFill>
                      <a:schemeClr val="bg1"/>
                    </a:solidFill>
                  </a:rPr>
                  <a:t>STM</a:t>
                </a:r>
                <a:r>
                  <a:rPr lang="en-US" sz="1100">
                    <a:solidFill>
                      <a:schemeClr val="bg1"/>
                    </a:solidFill>
                  </a:rPr>
                  <a:t>32G4</a:t>
                </a:r>
                <a:endParaRPr lang="en-US" sz="1100" b="1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C1ED4E0-8006-C157-6783-B86A60C581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1365"/>
            <a:stretch/>
          </p:blipFill>
          <p:spPr>
            <a:xfrm>
              <a:off x="8874128" y="3590455"/>
              <a:ext cx="743712" cy="455099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D3F0A1F-E84A-615A-B23A-E6E1138F8FB4}"/>
              </a:ext>
            </a:extLst>
          </p:cNvPr>
          <p:cNvGrpSpPr>
            <a:grpSpLocks noChangeAspect="1"/>
          </p:cNvGrpSpPr>
          <p:nvPr/>
        </p:nvGrpSpPr>
        <p:grpSpPr>
          <a:xfrm>
            <a:off x="9834552" y="4449100"/>
            <a:ext cx="654375" cy="597717"/>
            <a:chOff x="8594443" y="3365740"/>
            <a:chExt cx="1400709" cy="142814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CD5E980-282B-B9F3-7B76-8EDA238DBB57}"/>
                </a:ext>
              </a:extLst>
            </p:cNvPr>
            <p:cNvGrpSpPr/>
            <p:nvPr/>
          </p:nvGrpSpPr>
          <p:grpSpPr>
            <a:xfrm>
              <a:off x="8594443" y="3365740"/>
              <a:ext cx="1400709" cy="1428145"/>
              <a:chOff x="4004069" y="2602943"/>
              <a:chExt cx="1303991" cy="127544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59CCA73B-A59C-D745-2DB9-D48202A1D122}"/>
                  </a:ext>
                </a:extLst>
              </p:cNvPr>
              <p:cNvSpPr/>
              <p:nvPr/>
            </p:nvSpPr>
            <p:spPr>
              <a:xfrm>
                <a:off x="4004069" y="2602943"/>
                <a:ext cx="1293630" cy="1275440"/>
              </a:xfrm>
              <a:prstGeom prst="rect">
                <a:avLst/>
              </a:prstGeom>
              <a:solidFill>
                <a:srgbClr val="0323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60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F34806-E032-3860-E86E-0080455890B8}"/>
                  </a:ext>
                </a:extLst>
              </p:cNvPr>
              <p:cNvSpPr txBox="1"/>
              <p:nvPr/>
            </p:nvSpPr>
            <p:spPr>
              <a:xfrm>
                <a:off x="4004069" y="3333332"/>
                <a:ext cx="1303991" cy="366573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>
                  <a:buClr>
                    <a:srgbClr val="03234B"/>
                  </a:buClr>
                </a:pPr>
                <a:r>
                  <a:rPr lang="en-US" sz="1100" b="1">
                    <a:solidFill>
                      <a:schemeClr val="bg1"/>
                    </a:solidFill>
                  </a:rPr>
                  <a:t>STM</a:t>
                </a:r>
                <a:r>
                  <a:rPr lang="en-US" sz="1100">
                    <a:solidFill>
                      <a:schemeClr val="bg1"/>
                    </a:solidFill>
                  </a:rPr>
                  <a:t>32G4</a:t>
                </a:r>
                <a:endParaRPr lang="en-US" sz="1100" b="1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3ADCF4E-A3FC-705F-06AD-06E1DAECAF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1365"/>
            <a:stretch/>
          </p:blipFill>
          <p:spPr>
            <a:xfrm>
              <a:off x="8874131" y="3590457"/>
              <a:ext cx="743712" cy="455099"/>
            </a:xfrm>
            <a:prstGeom prst="rect">
              <a:avLst/>
            </a:prstGeom>
          </p:spPr>
        </p:pic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2ACE6ECE-E61D-EE35-669C-392805E46E0C}"/>
              </a:ext>
            </a:extLst>
          </p:cNvPr>
          <p:cNvSpPr txBox="1"/>
          <p:nvPr/>
        </p:nvSpPr>
        <p:spPr>
          <a:xfrm>
            <a:off x="2877619" y="5489048"/>
            <a:ext cx="639919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1200"/>
              <a:t>2022</a:t>
            </a:r>
            <a:endParaRPr lang="en-US" sz="1200" err="1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C3E0398-D80E-4872-4D56-00BC468E61B8}"/>
              </a:ext>
            </a:extLst>
          </p:cNvPr>
          <p:cNvSpPr txBox="1"/>
          <p:nvPr/>
        </p:nvSpPr>
        <p:spPr>
          <a:xfrm>
            <a:off x="6614925" y="5480673"/>
            <a:ext cx="639919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1200"/>
              <a:t>2023</a:t>
            </a:r>
            <a:endParaRPr lang="en-US" sz="1200" err="1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9A17E4F7-E4D7-C68E-4A32-B06F3BCD8169}"/>
              </a:ext>
            </a:extLst>
          </p:cNvPr>
          <p:cNvSpPr/>
          <p:nvPr/>
        </p:nvSpPr>
        <p:spPr>
          <a:xfrm>
            <a:off x="293625" y="5166949"/>
            <a:ext cx="11451479" cy="442777"/>
          </a:xfrm>
          <a:prstGeom prst="rightArrow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endParaRPr lang="en-US" sz="14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A336BFA-8DAC-FA8D-E235-472AB73E98F9}"/>
              </a:ext>
            </a:extLst>
          </p:cNvPr>
          <p:cNvSpPr txBox="1"/>
          <p:nvPr/>
        </p:nvSpPr>
        <p:spPr>
          <a:xfrm>
            <a:off x="1211398" y="4853216"/>
            <a:ext cx="1150795" cy="246221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/>
              <a:t>Full SJ solution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44B2650-AFAB-6F7C-6718-C1E85CEDB7FD}"/>
              </a:ext>
            </a:extLst>
          </p:cNvPr>
          <p:cNvSpPr txBox="1"/>
          <p:nvPr/>
        </p:nvSpPr>
        <p:spPr>
          <a:xfrm>
            <a:off x="3611063" y="4848306"/>
            <a:ext cx="1248870" cy="246221"/>
          </a:xfrm>
          <a:prstGeom prst="rect">
            <a:avLst/>
          </a:prstGeom>
          <a:noFill/>
        </p:spPr>
        <p:txBody>
          <a:bodyPr wrap="square" lIns="0">
            <a:noAutofit/>
          </a:bodyPr>
          <a:lstStyle>
            <a:defPPr>
              <a:defRPr lang="en-US"/>
            </a:defPPr>
            <a:lvl1pPr marL="171450" indent="-171450">
              <a:spcBef>
                <a:spcPts val="600"/>
              </a:spcBef>
              <a:buFont typeface="Arial" panose="020B0604020202020204" pitchFamily="34" charset="0"/>
              <a:buChar char="•"/>
              <a:defRPr sz="900">
                <a:solidFill>
                  <a:srgbClr val="03234B"/>
                </a:solidFill>
              </a:defRPr>
            </a:lvl1pPr>
          </a:lstStyle>
          <a:p>
            <a:r>
              <a:rPr lang="en-US" sz="1000">
                <a:solidFill>
                  <a:schemeClr val="tx1"/>
                </a:solidFill>
              </a:rPr>
              <a:t>Full </a:t>
            </a:r>
            <a:r>
              <a:rPr lang="en-US" sz="1000" err="1">
                <a:solidFill>
                  <a:schemeClr val="tx1"/>
                </a:solidFill>
              </a:rPr>
              <a:t>SiC</a:t>
            </a:r>
            <a:r>
              <a:rPr lang="en-US" sz="1000">
                <a:solidFill>
                  <a:schemeClr val="tx1"/>
                </a:solidFill>
              </a:rPr>
              <a:t> solution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8DABBAE-CD10-D2E6-7300-8B110821CEC5}"/>
              </a:ext>
            </a:extLst>
          </p:cNvPr>
          <p:cNvSpPr txBox="1"/>
          <p:nvPr/>
        </p:nvSpPr>
        <p:spPr>
          <a:xfrm>
            <a:off x="8391071" y="4848307"/>
            <a:ext cx="1280221" cy="246221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/>
              <a:t>Full SJ solution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00C8205-D7AE-AEBA-00A4-6307FB0E7B5F}"/>
              </a:ext>
            </a:extLst>
          </p:cNvPr>
          <p:cNvSpPr txBox="1"/>
          <p:nvPr/>
        </p:nvSpPr>
        <p:spPr>
          <a:xfrm>
            <a:off x="10856100" y="4836243"/>
            <a:ext cx="1189393" cy="246221"/>
          </a:xfrm>
          <a:prstGeom prst="rect">
            <a:avLst/>
          </a:prstGeom>
          <a:noFill/>
        </p:spPr>
        <p:txBody>
          <a:bodyPr wrap="square" lIns="0">
            <a:noAutofit/>
          </a:bodyPr>
          <a:lstStyle>
            <a:defPPr>
              <a:defRPr lang="en-US"/>
            </a:defPPr>
            <a:lvl1pPr marL="171450" indent="-171450">
              <a:spcBef>
                <a:spcPts val="600"/>
              </a:spcBef>
              <a:buFont typeface="Arial" panose="020B0604020202020204" pitchFamily="34" charset="0"/>
              <a:buChar char="•"/>
              <a:defRPr sz="900">
                <a:solidFill>
                  <a:srgbClr val="03234B"/>
                </a:solidFill>
              </a:defRPr>
            </a:lvl1pPr>
          </a:lstStyle>
          <a:p>
            <a:r>
              <a:rPr lang="en-US" sz="1000">
                <a:solidFill>
                  <a:schemeClr val="tx1"/>
                </a:solidFill>
              </a:rPr>
              <a:t>Full </a:t>
            </a:r>
            <a:r>
              <a:rPr lang="en-US" sz="1000" err="1">
                <a:solidFill>
                  <a:schemeClr val="tx1"/>
                </a:solidFill>
              </a:rPr>
              <a:t>SiC</a:t>
            </a:r>
            <a:r>
              <a:rPr lang="en-US" sz="1000">
                <a:solidFill>
                  <a:schemeClr val="tx1"/>
                </a:solidFill>
              </a:rPr>
              <a:t> solution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AFB4832-AC19-88CD-8FD6-177C088ED83B}"/>
              </a:ext>
            </a:extLst>
          </p:cNvPr>
          <p:cNvSpPr>
            <a:spLocks noChangeAspect="1"/>
          </p:cNvSpPr>
          <p:nvPr/>
        </p:nvSpPr>
        <p:spPr>
          <a:xfrm>
            <a:off x="293624" y="5300779"/>
            <a:ext cx="194876" cy="194876"/>
          </a:xfrm>
          <a:prstGeom prst="ellipse">
            <a:avLst/>
          </a:prstGeom>
          <a:solidFill>
            <a:schemeClr val="accent4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endParaRPr lang="en-US" sz="140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FBEAC1C-8B50-2423-6922-ED398E513969}"/>
              </a:ext>
            </a:extLst>
          </p:cNvPr>
          <p:cNvSpPr>
            <a:spLocks noChangeAspect="1"/>
          </p:cNvSpPr>
          <p:nvPr/>
        </p:nvSpPr>
        <p:spPr>
          <a:xfrm>
            <a:off x="3032760" y="5300779"/>
            <a:ext cx="194876" cy="194876"/>
          </a:xfrm>
          <a:prstGeom prst="ellipse">
            <a:avLst/>
          </a:prstGeom>
          <a:solidFill>
            <a:schemeClr val="accent4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endParaRPr lang="en-US" sz="140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EDE3475-5550-1B30-7DA0-AA83F998853F}"/>
              </a:ext>
            </a:extLst>
          </p:cNvPr>
          <p:cNvSpPr>
            <a:spLocks noChangeAspect="1"/>
          </p:cNvSpPr>
          <p:nvPr/>
        </p:nvSpPr>
        <p:spPr>
          <a:xfrm>
            <a:off x="6788282" y="5300779"/>
            <a:ext cx="194876" cy="194876"/>
          </a:xfrm>
          <a:prstGeom prst="ellipse">
            <a:avLst/>
          </a:prstGeom>
          <a:solidFill>
            <a:schemeClr val="accent4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endParaRPr lang="en-US" sz="14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4380E9C-0C5C-25FA-672B-6832C7ED87BB}"/>
              </a:ext>
            </a:extLst>
          </p:cNvPr>
          <p:cNvSpPr txBox="1"/>
          <p:nvPr/>
        </p:nvSpPr>
        <p:spPr bwMode="auto">
          <a:xfrm>
            <a:off x="4935200" y="1311115"/>
            <a:ext cx="2210941" cy="6486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lIns="182880" rtlCol="0" anchor="ctr" anchorCtr="0">
            <a:noAutofit/>
          </a:bodyPr>
          <a:lstStyle/>
          <a:p>
            <a:pPr algn="ctr" defTabSz="1945240">
              <a:defRPr/>
            </a:pPr>
            <a:r>
              <a:rPr lang="en-US" sz="1400" b="1">
                <a:latin typeface="+mj-lt"/>
              </a:rPr>
              <a:t>Bidir 3L T-type PFC</a:t>
            </a:r>
          </a:p>
          <a:p>
            <a:pPr algn="ctr" defTabSz="1945240">
              <a:defRPr/>
            </a:pPr>
            <a:r>
              <a:rPr lang="en-US" sz="1100" b="1">
                <a:solidFill>
                  <a:schemeClr val="tx1"/>
                </a:solidFill>
              </a:rPr>
              <a:t>(6 – 20 kW)</a:t>
            </a:r>
            <a:r>
              <a:rPr lang="en-US" sz="1100" b="1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6A2E254-9FA2-0439-83B2-B5C104D66A57}"/>
              </a:ext>
            </a:extLst>
          </p:cNvPr>
          <p:cNvSpPr txBox="1"/>
          <p:nvPr/>
        </p:nvSpPr>
        <p:spPr bwMode="auto">
          <a:xfrm>
            <a:off x="4935200" y="3486395"/>
            <a:ext cx="2210941" cy="1602316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0" indent="0">
              <a:spcBef>
                <a:spcPts val="1800"/>
              </a:spcBef>
              <a:buNone/>
              <a:tabLst>
                <a:tab pos="88900" algn="l"/>
              </a:tabLst>
            </a:pPr>
            <a:r>
              <a:rPr lang="en-US" sz="1200" b="1"/>
              <a:t>DPC compatibility with STM32Cube, signal conditioning </a:t>
            </a:r>
            <a:r>
              <a:rPr lang="en-US" sz="1200" b="1" err="1"/>
              <a:t>eDSim</a:t>
            </a:r>
            <a:r>
              <a:rPr lang="en-US" sz="1200" b="1"/>
              <a:t> simulation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7D4C0D2-08AC-3D9B-58F3-38B7F9C711CC}"/>
              </a:ext>
            </a:extLst>
          </p:cNvPr>
          <p:cNvGrpSpPr>
            <a:grpSpLocks noChangeAspect="1"/>
          </p:cNvGrpSpPr>
          <p:nvPr/>
        </p:nvGrpSpPr>
        <p:grpSpPr>
          <a:xfrm>
            <a:off x="4985886" y="4422700"/>
            <a:ext cx="654375" cy="597717"/>
            <a:chOff x="8516774" y="3365740"/>
            <a:chExt cx="1400709" cy="142814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9E25AF1-27B0-9CB4-D0F1-AD8A56D6C20E}"/>
                </a:ext>
              </a:extLst>
            </p:cNvPr>
            <p:cNvGrpSpPr/>
            <p:nvPr/>
          </p:nvGrpSpPr>
          <p:grpSpPr>
            <a:xfrm>
              <a:off x="8516774" y="3365740"/>
              <a:ext cx="1400709" cy="1428145"/>
              <a:chOff x="3931763" y="2602943"/>
              <a:chExt cx="1303991" cy="1275440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2052DCD7-DE54-A99D-CE21-A6F6AFAC00E5}"/>
                  </a:ext>
                </a:extLst>
              </p:cNvPr>
              <p:cNvSpPr/>
              <p:nvPr/>
            </p:nvSpPr>
            <p:spPr>
              <a:xfrm>
                <a:off x="3942123" y="2602943"/>
                <a:ext cx="1293631" cy="1275440"/>
              </a:xfrm>
              <a:prstGeom prst="rect">
                <a:avLst/>
              </a:prstGeom>
              <a:solidFill>
                <a:srgbClr val="0323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600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E5D0556-3A46-28B9-C47D-EC519351E340}"/>
                  </a:ext>
                </a:extLst>
              </p:cNvPr>
              <p:cNvSpPr txBox="1"/>
              <p:nvPr/>
            </p:nvSpPr>
            <p:spPr>
              <a:xfrm>
                <a:off x="3931763" y="3311812"/>
                <a:ext cx="1303991" cy="366573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>
                  <a:buClr>
                    <a:srgbClr val="03234B"/>
                  </a:buClr>
                </a:pPr>
                <a:r>
                  <a:rPr lang="en-US" sz="1100" b="1">
                    <a:solidFill>
                      <a:schemeClr val="bg1"/>
                    </a:solidFill>
                  </a:rPr>
                  <a:t>STM</a:t>
                </a:r>
                <a:r>
                  <a:rPr lang="en-US" sz="1100">
                    <a:solidFill>
                      <a:schemeClr val="bg1"/>
                    </a:solidFill>
                  </a:rPr>
                  <a:t>32G4</a:t>
                </a:r>
                <a:endParaRPr lang="en-US" sz="1100" b="1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F5BBF0C6-8238-0CD8-3F0C-C8203CA356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1365"/>
            <a:stretch/>
          </p:blipFill>
          <p:spPr>
            <a:xfrm>
              <a:off x="8874129" y="3590457"/>
              <a:ext cx="743712" cy="455099"/>
            </a:xfrm>
            <a:prstGeom prst="rect">
              <a:avLst/>
            </a:prstGeom>
          </p:spPr>
        </p:pic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CEEE064-E646-D0AD-5F4E-B2380860C042}"/>
              </a:ext>
            </a:extLst>
          </p:cNvPr>
          <p:cNvSpPr txBox="1"/>
          <p:nvPr/>
        </p:nvSpPr>
        <p:spPr>
          <a:xfrm>
            <a:off x="6016945" y="4836243"/>
            <a:ext cx="1248870" cy="246221"/>
          </a:xfrm>
          <a:prstGeom prst="rect">
            <a:avLst/>
          </a:prstGeom>
          <a:noFill/>
        </p:spPr>
        <p:txBody>
          <a:bodyPr wrap="square" lIns="0">
            <a:noAutofit/>
          </a:bodyPr>
          <a:lstStyle>
            <a:defPPr>
              <a:defRPr lang="en-US"/>
            </a:defPPr>
            <a:lvl1pPr marL="171450" indent="-171450">
              <a:spcBef>
                <a:spcPts val="600"/>
              </a:spcBef>
              <a:buFont typeface="Arial" panose="020B0604020202020204" pitchFamily="34" charset="0"/>
              <a:buChar char="•"/>
              <a:defRPr sz="900">
                <a:solidFill>
                  <a:srgbClr val="03234B"/>
                </a:solidFill>
              </a:defRPr>
            </a:lvl1pPr>
          </a:lstStyle>
          <a:p>
            <a:r>
              <a:rPr lang="en-US" sz="1000">
                <a:solidFill>
                  <a:schemeClr val="tx1"/>
                </a:solidFill>
              </a:rPr>
              <a:t>Full </a:t>
            </a:r>
            <a:r>
              <a:rPr lang="en-US" sz="1000" err="1">
                <a:solidFill>
                  <a:schemeClr val="tx1"/>
                </a:solidFill>
              </a:rPr>
              <a:t>SiC</a:t>
            </a:r>
            <a:r>
              <a:rPr lang="en-US" sz="1000">
                <a:solidFill>
                  <a:schemeClr val="tx1"/>
                </a:solidFill>
              </a:rPr>
              <a:t> solution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BD49711-9FE3-1EE9-7B05-F7DD507F18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39032" y="2014749"/>
            <a:ext cx="1583058" cy="13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" name="Picture 2">
            <a:extLst>
              <a:ext uri="{FF2B5EF4-FFF2-40B4-BE49-F238E27FC236}">
                <a16:creationId xmlns:a16="http://schemas.microsoft.com/office/drawing/2014/main" id="{E6683FE6-7827-7BFD-F4BE-AFAD750045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635975" y="2424834"/>
            <a:ext cx="1647877" cy="54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024">
            <a:extLst>
              <a:ext uri="{FF2B5EF4-FFF2-40B4-BE49-F238E27FC236}">
                <a16:creationId xmlns:a16="http://schemas.microsoft.com/office/drawing/2014/main" id="{F987DE7E-6CBA-02F5-3940-7923D0D9CB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016275" y="2566337"/>
            <a:ext cx="1870741" cy="48411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81E2F8C-A62B-2404-D629-E7CEB1C85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-1"/>
            <a:ext cx="11609159" cy="1304925"/>
          </a:xfrm>
        </p:spPr>
        <p:txBody>
          <a:bodyPr>
            <a:normAutofit/>
          </a:bodyPr>
          <a:lstStyle/>
          <a:p>
            <a:r>
              <a:rPr lang="en-US"/>
              <a:t>D-Power Workbench </a:t>
            </a:r>
            <a:br>
              <a:rPr lang="en-US"/>
            </a:br>
            <a:r>
              <a:rPr lang="en-US"/>
              <a:t>Supported Topologies</a:t>
            </a:r>
          </a:p>
        </p:txBody>
      </p:sp>
      <p:pic>
        <p:nvPicPr>
          <p:cNvPr id="43" name="Picture 15">
            <a:extLst>
              <a:ext uri="{FF2B5EF4-FFF2-40B4-BE49-F238E27FC236}">
                <a16:creationId xmlns:a16="http://schemas.microsoft.com/office/drawing/2014/main" id="{E8A3712C-1EFF-3D45-5547-297CB8AD86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46507" y="-815186"/>
            <a:ext cx="2750003" cy="275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249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DDA37-79C5-D5DD-0664-2F54B9CF6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3067005C-37CA-C5E1-656B-D03679E80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A7B169-58CE-4E65-B1F9-ACF9E46440C2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4646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4646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6FFBEB-55B3-B957-A409-45D016BC23DB}"/>
              </a:ext>
            </a:extLst>
          </p:cNvPr>
          <p:cNvSpPr txBox="1"/>
          <p:nvPr/>
        </p:nvSpPr>
        <p:spPr bwMode="auto">
          <a:xfrm>
            <a:off x="2802757" y="3616870"/>
            <a:ext cx="2210941" cy="1602315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Ins="0" rtlCol="0" anchor="t" anchorCtr="0">
            <a:noAutofit/>
          </a:bodyPr>
          <a:lstStyle/>
          <a:p>
            <a:pPr marL="0" indent="0">
              <a:spcBef>
                <a:spcPts val="1800"/>
              </a:spcBef>
              <a:buNone/>
              <a:tabLst>
                <a:tab pos="88900" algn="l"/>
              </a:tabLst>
            </a:pPr>
            <a:r>
              <a:rPr lang="en-US" sz="1200" b="1"/>
              <a:t>Optimized resonant tank design, signal conditioning eDSim simulation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6D8DD0-9D8E-3760-2B63-54691D21DA9B}"/>
              </a:ext>
            </a:extLst>
          </p:cNvPr>
          <p:cNvSpPr txBox="1"/>
          <p:nvPr/>
        </p:nvSpPr>
        <p:spPr bwMode="auto">
          <a:xfrm>
            <a:off x="5176961" y="1306120"/>
            <a:ext cx="2210941" cy="6486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lIns="182880" rtlCol="0" anchor="ctr" anchorCtr="0">
            <a:noAutofit/>
          </a:bodyPr>
          <a:lstStyle/>
          <a:p>
            <a:pPr marL="0" marR="0" lvl="0" indent="0" algn="ctr" defTabSz="194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Multilevel Buck Converter with MPPT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234B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 kW, two channels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9CBFEA-ED74-E5C3-B568-BBA28D224910}"/>
              </a:ext>
            </a:extLst>
          </p:cNvPr>
          <p:cNvSpPr txBox="1"/>
          <p:nvPr/>
        </p:nvSpPr>
        <p:spPr bwMode="auto">
          <a:xfrm>
            <a:off x="2802758" y="1306120"/>
            <a:ext cx="2210941" cy="6486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lIns="18288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234B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Bidir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CLLC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234B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(700 – 7000 W)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2A0B493-58DF-C4B4-C1E2-4EFF7C13E4C0}"/>
              </a:ext>
            </a:extLst>
          </p:cNvPr>
          <p:cNvSpPr txBox="1"/>
          <p:nvPr/>
        </p:nvSpPr>
        <p:spPr bwMode="auto">
          <a:xfrm>
            <a:off x="7551164" y="1306120"/>
            <a:ext cx="2210941" cy="6486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lIns="182880" rtlCol="0" anchor="ctr" anchorCtr="0">
            <a:noAutofit/>
          </a:bodyPr>
          <a:lstStyle/>
          <a:p>
            <a:pPr marL="0" marR="0" lvl="0" indent="0" algn="ctr" defTabSz="194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Multilevel Boost Converter with MPPT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234B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 kW, two channels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21287D5-27CD-4800-5610-324107E089E6}"/>
              </a:ext>
            </a:extLst>
          </p:cNvPr>
          <p:cNvSpPr txBox="1"/>
          <p:nvPr/>
        </p:nvSpPr>
        <p:spPr bwMode="auto">
          <a:xfrm>
            <a:off x="5176961" y="3616868"/>
            <a:ext cx="2210941" cy="1602316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>
                <a:tab pos="88900" algn="l"/>
              </a:tabLst>
              <a:defRPr/>
            </a:pPr>
            <a:r>
              <a:rPr lang="en-US" sz="1200" b="1"/>
              <a:t>Power stage optimizer, fly cap balancing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>
                <a:tab pos="88900" algn="l"/>
              </a:tabLst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CE86BC3-51D4-5F56-53C2-4C464C7B4D3E}"/>
              </a:ext>
            </a:extLst>
          </p:cNvPr>
          <p:cNvSpPr txBox="1"/>
          <p:nvPr/>
        </p:nvSpPr>
        <p:spPr bwMode="auto">
          <a:xfrm>
            <a:off x="7551164" y="3616867"/>
            <a:ext cx="2210941" cy="1602317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>
                <a:tab pos="88900" algn="l"/>
              </a:tabLst>
              <a:defRPr/>
            </a:pPr>
            <a:r>
              <a:rPr lang="en-US" sz="1200" b="1"/>
              <a:t>Power stage optimizer, fly cap balancing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06EA429-138C-C249-37C3-F8FE49AB05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31"/>
          <a:stretch/>
        </p:blipFill>
        <p:spPr>
          <a:xfrm>
            <a:off x="2996974" y="2196697"/>
            <a:ext cx="1923820" cy="134714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CDB1EB2-3DC0-A413-CC5B-26BE01D4FB3C}"/>
              </a:ext>
            </a:extLst>
          </p:cNvPr>
          <p:cNvGrpSpPr>
            <a:grpSpLocks noChangeAspect="1"/>
          </p:cNvGrpSpPr>
          <p:nvPr/>
        </p:nvGrpSpPr>
        <p:grpSpPr>
          <a:xfrm>
            <a:off x="2854552" y="4585763"/>
            <a:ext cx="656290" cy="597717"/>
            <a:chOff x="8594443" y="3365740"/>
            <a:chExt cx="1404808" cy="142814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F6416E6-84A2-4011-FA32-7F0ABF187B5A}"/>
                </a:ext>
              </a:extLst>
            </p:cNvPr>
            <p:cNvGrpSpPr/>
            <p:nvPr/>
          </p:nvGrpSpPr>
          <p:grpSpPr>
            <a:xfrm>
              <a:off x="8594443" y="3365740"/>
              <a:ext cx="1404808" cy="1428145"/>
              <a:chOff x="4004069" y="2602943"/>
              <a:chExt cx="1307807" cy="127544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A1E8B49-6150-E986-1DE2-5667653AE7A0}"/>
                  </a:ext>
                </a:extLst>
              </p:cNvPr>
              <p:cNvSpPr/>
              <p:nvPr/>
            </p:nvSpPr>
            <p:spPr>
              <a:xfrm>
                <a:off x="4004069" y="2602943"/>
                <a:ext cx="1293630" cy="1275440"/>
              </a:xfrm>
              <a:prstGeom prst="rect">
                <a:avLst/>
              </a:prstGeom>
              <a:solidFill>
                <a:srgbClr val="0323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0EE074-5471-9512-1A02-58D98592693C}"/>
                  </a:ext>
                </a:extLst>
              </p:cNvPr>
              <p:cNvSpPr txBox="1"/>
              <p:nvPr/>
            </p:nvSpPr>
            <p:spPr>
              <a:xfrm>
                <a:off x="4007885" y="3294030"/>
                <a:ext cx="1303991" cy="366574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3234B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STM</a:t>
                </a:r>
                <a:r>
                  <a:rPr kumimoji="0" lang="en-US" sz="11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32G4</a:t>
                </a:r>
                <a:endPara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80A82CD-23F1-87FC-2446-436C5F2B54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1365"/>
            <a:stretch/>
          </p:blipFill>
          <p:spPr>
            <a:xfrm>
              <a:off x="8874131" y="3590457"/>
              <a:ext cx="743712" cy="455099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B12EBC8-830A-A6CF-2498-2BD42C6F8E33}"/>
              </a:ext>
            </a:extLst>
          </p:cNvPr>
          <p:cNvSpPr txBox="1"/>
          <p:nvPr/>
        </p:nvSpPr>
        <p:spPr>
          <a:xfrm>
            <a:off x="933584" y="5552695"/>
            <a:ext cx="639919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2024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A4FC0D-8D06-C0BE-8471-A5C3CE9BBE54}"/>
              </a:ext>
            </a:extLst>
          </p:cNvPr>
          <p:cNvGrpSpPr>
            <a:grpSpLocks noChangeAspect="1"/>
          </p:cNvGrpSpPr>
          <p:nvPr/>
        </p:nvGrpSpPr>
        <p:grpSpPr>
          <a:xfrm>
            <a:off x="5217933" y="4571426"/>
            <a:ext cx="654375" cy="597717"/>
            <a:chOff x="8516774" y="3365740"/>
            <a:chExt cx="1400709" cy="142814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81D52EA-200C-05C4-2331-8F03D033F544}"/>
                </a:ext>
              </a:extLst>
            </p:cNvPr>
            <p:cNvGrpSpPr/>
            <p:nvPr/>
          </p:nvGrpSpPr>
          <p:grpSpPr>
            <a:xfrm>
              <a:off x="8516774" y="3365740"/>
              <a:ext cx="1400709" cy="1428145"/>
              <a:chOff x="3931763" y="2602943"/>
              <a:chExt cx="1303991" cy="127544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E6781BF-7699-AEF6-938D-D797E0B06834}"/>
                  </a:ext>
                </a:extLst>
              </p:cNvPr>
              <p:cNvSpPr/>
              <p:nvPr/>
            </p:nvSpPr>
            <p:spPr>
              <a:xfrm>
                <a:off x="3942123" y="2602943"/>
                <a:ext cx="1293631" cy="1275440"/>
              </a:xfrm>
              <a:prstGeom prst="rect">
                <a:avLst/>
              </a:prstGeom>
              <a:solidFill>
                <a:srgbClr val="0323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48B7F96-1B64-1817-C1C1-9EA9D630CCE4}"/>
                  </a:ext>
                </a:extLst>
              </p:cNvPr>
              <p:cNvSpPr txBox="1"/>
              <p:nvPr/>
            </p:nvSpPr>
            <p:spPr>
              <a:xfrm>
                <a:off x="3931763" y="3311812"/>
                <a:ext cx="1303991" cy="366573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3234B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STM</a:t>
                </a:r>
                <a:r>
                  <a:rPr kumimoji="0" lang="en-US" sz="11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32G4</a:t>
                </a:r>
                <a:endPara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D5F52E5-F19E-1989-A236-D49D6CD221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1365"/>
            <a:stretch/>
          </p:blipFill>
          <p:spPr>
            <a:xfrm>
              <a:off x="8874129" y="3590457"/>
              <a:ext cx="743712" cy="455099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87850CE-6ED7-275B-CC73-B628605FC17F}"/>
              </a:ext>
            </a:extLst>
          </p:cNvPr>
          <p:cNvGrpSpPr>
            <a:grpSpLocks noChangeAspect="1"/>
          </p:cNvGrpSpPr>
          <p:nvPr/>
        </p:nvGrpSpPr>
        <p:grpSpPr>
          <a:xfrm>
            <a:off x="7586512" y="4591723"/>
            <a:ext cx="654375" cy="597717"/>
            <a:chOff x="8450245" y="3320224"/>
            <a:chExt cx="1400709" cy="142814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5E224B2-2B90-00B1-C219-7F00ED02482E}"/>
                </a:ext>
              </a:extLst>
            </p:cNvPr>
            <p:cNvGrpSpPr/>
            <p:nvPr/>
          </p:nvGrpSpPr>
          <p:grpSpPr>
            <a:xfrm>
              <a:off x="8450245" y="3320224"/>
              <a:ext cx="1400709" cy="1428145"/>
              <a:chOff x="3869827" y="2562293"/>
              <a:chExt cx="1303991" cy="1275440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E56EC0B-203D-4DAB-ED97-A15714FEC996}"/>
                  </a:ext>
                </a:extLst>
              </p:cNvPr>
              <p:cNvSpPr/>
              <p:nvPr/>
            </p:nvSpPr>
            <p:spPr>
              <a:xfrm>
                <a:off x="3880187" y="2562293"/>
                <a:ext cx="1293631" cy="1275440"/>
              </a:xfrm>
              <a:prstGeom prst="rect">
                <a:avLst/>
              </a:prstGeom>
              <a:solidFill>
                <a:srgbClr val="0323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E7FE340-31DD-3264-DD60-7C5E8D7028B4}"/>
                  </a:ext>
                </a:extLst>
              </p:cNvPr>
              <p:cNvSpPr txBox="1"/>
              <p:nvPr/>
            </p:nvSpPr>
            <p:spPr>
              <a:xfrm>
                <a:off x="3869827" y="3328879"/>
                <a:ext cx="1303991" cy="366573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3234B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STM</a:t>
                </a:r>
                <a:r>
                  <a:rPr kumimoji="0" lang="en-US" sz="11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32G4</a:t>
                </a:r>
                <a:endPara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9BF51E7-9355-1276-2D55-EA7F3023C1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1365"/>
            <a:stretch/>
          </p:blipFill>
          <p:spPr>
            <a:xfrm>
              <a:off x="8874128" y="3590455"/>
              <a:ext cx="743712" cy="455099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0CB3030-3E2F-B21E-D174-8DEFDE4933CB}"/>
              </a:ext>
            </a:extLst>
          </p:cNvPr>
          <p:cNvSpPr txBox="1"/>
          <p:nvPr/>
        </p:nvSpPr>
        <p:spPr>
          <a:xfrm>
            <a:off x="10486961" y="5584078"/>
            <a:ext cx="639919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2025</a:t>
            </a:r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DC6BF300-72E0-55AC-D6E4-5CBE75A00917}"/>
              </a:ext>
            </a:extLst>
          </p:cNvPr>
          <p:cNvSpPr/>
          <p:nvPr/>
        </p:nvSpPr>
        <p:spPr>
          <a:xfrm>
            <a:off x="300038" y="5194696"/>
            <a:ext cx="11451479" cy="442777"/>
          </a:xfrm>
          <a:prstGeom prst="rightArrow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936C8315-167D-13E3-B468-3E07445E6F53}"/>
              </a:ext>
            </a:extLst>
          </p:cNvPr>
          <p:cNvSpPr>
            <a:spLocks noChangeAspect="1"/>
          </p:cNvSpPr>
          <p:nvPr/>
        </p:nvSpPr>
        <p:spPr>
          <a:xfrm>
            <a:off x="1087737" y="5318646"/>
            <a:ext cx="194876" cy="194876"/>
          </a:xfrm>
          <a:prstGeom prst="ellipse">
            <a:avLst/>
          </a:prstGeom>
          <a:solidFill>
            <a:schemeClr val="accent4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0CE3742-9336-6037-5CC4-69DAE6F5CE64}"/>
              </a:ext>
            </a:extLst>
          </p:cNvPr>
          <p:cNvSpPr>
            <a:spLocks noChangeAspect="1"/>
          </p:cNvSpPr>
          <p:nvPr/>
        </p:nvSpPr>
        <p:spPr>
          <a:xfrm>
            <a:off x="10641115" y="5339066"/>
            <a:ext cx="194876" cy="194876"/>
          </a:xfrm>
          <a:prstGeom prst="ellipse">
            <a:avLst/>
          </a:prstGeom>
          <a:solidFill>
            <a:schemeClr val="accent4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2" name="Picture 31" descr="A close-up of a computer chip&#10;&#10;Description automatically generated">
            <a:extLst>
              <a:ext uri="{FF2B5EF4-FFF2-40B4-BE49-F238E27FC236}">
                <a16:creationId xmlns:a16="http://schemas.microsoft.com/office/drawing/2014/main" id="{B8E7375F-AC7A-FF38-0816-EBF2ECE0F34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2661" y="2272866"/>
            <a:ext cx="1830724" cy="1185809"/>
          </a:xfrm>
          <a:prstGeom prst="rect">
            <a:avLst/>
          </a:prstGeom>
        </p:spPr>
      </p:pic>
      <p:pic>
        <p:nvPicPr>
          <p:cNvPr id="33" name="Picture 32" descr="A close-up of a computer chip&#10;&#10;Description automatically generated">
            <a:extLst>
              <a:ext uri="{FF2B5EF4-FFF2-40B4-BE49-F238E27FC236}">
                <a16:creationId xmlns:a16="http://schemas.microsoft.com/office/drawing/2014/main" id="{A3795D45-B701-03C5-A2ED-AC7B368786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7306" y="2260627"/>
            <a:ext cx="1830724" cy="1185809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2655D960-51EE-CE93-F127-92DC5EEB53C0}"/>
              </a:ext>
            </a:extLst>
          </p:cNvPr>
          <p:cNvSpPr txBox="1"/>
          <p:nvPr/>
        </p:nvSpPr>
        <p:spPr>
          <a:xfrm>
            <a:off x="1507119" y="6300479"/>
            <a:ext cx="870529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>
                <a:tab pos="88900" algn="l"/>
              </a:tabLs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* Current DAB converter updated with SiC GEN3 discrete and DMT-32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F25A131-E4D5-AD67-5206-79EF696A6D8A}"/>
              </a:ext>
            </a:extLst>
          </p:cNvPr>
          <p:cNvGrpSpPr/>
          <p:nvPr/>
        </p:nvGrpSpPr>
        <p:grpSpPr>
          <a:xfrm>
            <a:off x="9817023" y="1306120"/>
            <a:ext cx="2349548" cy="2155788"/>
            <a:chOff x="13082648" y="1174615"/>
            <a:chExt cx="2349548" cy="2155788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7AA8684-7F9A-3CE4-4BC1-A498A6A3CB0C}"/>
                </a:ext>
              </a:extLst>
            </p:cNvPr>
            <p:cNvGrpSpPr/>
            <p:nvPr/>
          </p:nvGrpSpPr>
          <p:grpSpPr>
            <a:xfrm>
              <a:off x="13082648" y="1896519"/>
              <a:ext cx="2349548" cy="675128"/>
              <a:chOff x="9753108" y="1447365"/>
              <a:chExt cx="2349548" cy="675128"/>
            </a:xfrm>
          </p:grpSpPr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AFF4D13D-EC91-A507-9C5D-47B5CE736EAE}"/>
                  </a:ext>
                </a:extLst>
              </p:cNvPr>
              <p:cNvSpPr txBox="1"/>
              <p:nvPr/>
            </p:nvSpPr>
            <p:spPr bwMode="auto">
              <a:xfrm>
                <a:off x="9753108" y="1447365"/>
                <a:ext cx="2210941" cy="648610"/>
              </a:xfrm>
              <a:prstGeom prst="rect">
                <a:avLst/>
              </a:prstGeom>
              <a:solidFill>
                <a:srgbClr val="C0C8D2"/>
              </a:solidFill>
              <a:ln>
                <a:noFill/>
              </a:ln>
            </p:spPr>
            <p:txBody>
              <a:bodyPr wrap="square" lIns="182880" rtlCol="0" anchor="t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3234B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3234B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DAB converter*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3234B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>
                    <a:ln>
                      <a:noFill/>
                    </a:ln>
                    <a:solidFill>
                      <a:srgbClr val="03234B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(&lt; 10 kW)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631F622-0FD9-CA8B-63BB-1F20D5B9486B}"/>
                  </a:ext>
                </a:extLst>
              </p:cNvPr>
              <p:cNvSpPr txBox="1"/>
              <p:nvPr/>
            </p:nvSpPr>
            <p:spPr>
              <a:xfrm>
                <a:off x="10858578" y="1876272"/>
                <a:ext cx="1244078" cy="246221"/>
              </a:xfrm>
              <a:prstGeom prst="rect">
                <a:avLst/>
              </a:prstGeom>
              <a:noFill/>
            </p:spPr>
            <p:txBody>
              <a:bodyPr wrap="square" lIns="0">
                <a:noAutofit/>
              </a:bodyPr>
              <a:lstStyle>
                <a:defPPr>
                  <a:defRPr lang="en-US"/>
                </a:defPPr>
                <a:lvl1pPr marL="171450" indent="-171450">
                  <a:spcBef>
                    <a:spcPts val="600"/>
                  </a:spcBef>
                  <a:buFont typeface="Arial" panose="020B0604020202020204" pitchFamily="34" charset="0"/>
                  <a:buChar char="•"/>
                  <a:defRPr sz="900">
                    <a:solidFill>
                      <a:srgbClr val="03234B"/>
                    </a:solidFill>
                  </a:defRPr>
                </a:lvl1pPr>
              </a:lstStyle>
              <a:p>
                <a:pPr marL="171450" marR="0" lvl="0" indent="-17145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3234B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Full SiC solution</a:t>
                </a: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6F4B9B96-1F14-C219-A7E9-B525A74EC6ED}"/>
                </a:ext>
              </a:extLst>
            </p:cNvPr>
            <p:cNvGrpSpPr/>
            <p:nvPr/>
          </p:nvGrpSpPr>
          <p:grpSpPr>
            <a:xfrm>
              <a:off x="13082648" y="1174615"/>
              <a:ext cx="2299610" cy="2155788"/>
              <a:chOff x="13082648" y="1174615"/>
              <a:chExt cx="2299610" cy="2155788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FC9C23C4-69A8-D986-243F-AF9F9AD2AC28}"/>
                  </a:ext>
                </a:extLst>
              </p:cNvPr>
              <p:cNvGrpSpPr/>
              <p:nvPr/>
            </p:nvGrpSpPr>
            <p:grpSpPr>
              <a:xfrm>
                <a:off x="13082648" y="2642761"/>
                <a:ext cx="2258255" cy="687642"/>
                <a:chOff x="9795034" y="2200571"/>
                <a:chExt cx="2258255" cy="687642"/>
              </a:xfrm>
            </p:grpSpPr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4677D4DC-1CA9-226B-3E63-4246DA1F3A3E}"/>
                    </a:ext>
                  </a:extLst>
                </p:cNvPr>
                <p:cNvSpPr txBox="1"/>
                <p:nvPr/>
              </p:nvSpPr>
              <p:spPr bwMode="auto">
                <a:xfrm>
                  <a:off x="9795034" y="2200571"/>
                  <a:ext cx="2210941" cy="648610"/>
                </a:xfrm>
                <a:prstGeom prst="rect">
                  <a:avLst/>
                </a:prstGeom>
                <a:solidFill>
                  <a:srgbClr val="C0C8D2"/>
                </a:solidFill>
                <a:ln>
                  <a:noFill/>
                </a:ln>
              </p:spPr>
              <p:txBody>
                <a:bodyPr wrap="square" lIns="0" rIns="0" rtlCol="0" anchor="t" anchorCtr="0">
                  <a:noAutofit/>
                </a:bodyPr>
                <a:lstStyle/>
                <a:p>
                  <a:pPr marL="0" marR="0" lvl="0" indent="0" algn="ctr" defTabSz="19452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3234B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CCM 1Ch Totem Pole PFC</a:t>
                  </a:r>
                </a:p>
                <a:p>
                  <a:pPr marL="0" marR="0" lvl="0" indent="0" algn="ctr" defTabSz="19452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3234B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( &gt; 500 W)</a:t>
                  </a:r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40E2EC03-9655-DE7F-6F53-58CB9B837411}"/>
                    </a:ext>
                  </a:extLst>
                </p:cNvPr>
                <p:cNvSpPr txBox="1"/>
                <p:nvPr/>
              </p:nvSpPr>
              <p:spPr>
                <a:xfrm>
                  <a:off x="10701095" y="2641992"/>
                  <a:ext cx="1352194" cy="246221"/>
                </a:xfrm>
                <a:prstGeom prst="rect">
                  <a:avLst/>
                </a:prstGeom>
                <a:noFill/>
              </p:spPr>
              <p:txBody>
                <a:bodyPr wrap="square" lIns="0">
                  <a:noAutofit/>
                </a:bodyPr>
                <a:lstStyle/>
                <a:p>
                  <a:pPr marL="171450" marR="0" lvl="0" indent="-171450" algn="r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3234B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SiC Solution</a:t>
                  </a:r>
                </a:p>
              </p:txBody>
            </p: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470F7F1A-DA4C-AF57-DAA3-C78182356045}"/>
                  </a:ext>
                </a:extLst>
              </p:cNvPr>
              <p:cNvGrpSpPr/>
              <p:nvPr/>
            </p:nvGrpSpPr>
            <p:grpSpPr>
              <a:xfrm>
                <a:off x="13082648" y="1174615"/>
                <a:ext cx="2299610" cy="664627"/>
                <a:chOff x="9744362" y="1501019"/>
                <a:chExt cx="2299610" cy="664627"/>
              </a:xfrm>
            </p:grpSpPr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3B5E6F56-EB4F-BFFA-3938-64D437ECA308}"/>
                    </a:ext>
                  </a:extLst>
                </p:cNvPr>
                <p:cNvSpPr txBox="1"/>
                <p:nvPr/>
              </p:nvSpPr>
              <p:spPr bwMode="auto">
                <a:xfrm>
                  <a:off x="9744362" y="1501019"/>
                  <a:ext cx="2210941" cy="64861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wrap="square" lIns="182880" rtlCol="0" anchor="t" anchorCtr="0">
                  <a:noAutofit/>
                </a:bodyPr>
                <a:lstStyle/>
                <a:p>
                  <a:pPr marL="0" marR="0" lvl="0" indent="0" algn="ctr" defTabSz="194524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3234B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3ph 2L B6 AFE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3234B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3234B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(&gt; 11 kW)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1DA8AD4F-3109-FDF3-0C91-DE9D3823AA97}"/>
                    </a:ext>
                  </a:extLst>
                </p:cNvPr>
                <p:cNvSpPr txBox="1"/>
                <p:nvPr/>
              </p:nvSpPr>
              <p:spPr>
                <a:xfrm>
                  <a:off x="10799894" y="1919425"/>
                  <a:ext cx="1244078" cy="246221"/>
                </a:xfrm>
                <a:prstGeom prst="rect">
                  <a:avLst/>
                </a:prstGeom>
                <a:noFill/>
              </p:spPr>
              <p:txBody>
                <a:bodyPr wrap="square" lIns="0">
                  <a:noAutofit/>
                </a:bodyPr>
                <a:lstStyle>
                  <a:defPPr>
                    <a:defRPr lang="en-US"/>
                  </a:defPPr>
                  <a:lvl1pPr marL="171450" indent="-171450">
                    <a:spcBef>
                      <a:spcPts val="600"/>
                    </a:spcBef>
                    <a:buFont typeface="Arial" panose="020B0604020202020204" pitchFamily="34" charset="0"/>
                    <a:buChar char="•"/>
                    <a:defRPr sz="900">
                      <a:solidFill>
                        <a:srgbClr val="03234B"/>
                      </a:solidFill>
                    </a:defRPr>
                  </a:lvl1pPr>
                </a:lstStyle>
                <a:p>
                  <a:pPr marL="171450" marR="0" lvl="0" indent="-171450" algn="ctr" defTabSz="914400" rtl="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3234B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Full SiC solution</a:t>
                  </a:r>
                </a:p>
              </p:txBody>
            </p:sp>
          </p:grpSp>
        </p:grp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2B1D5575-1315-9316-4C1A-9F808504EC24}"/>
              </a:ext>
            </a:extLst>
          </p:cNvPr>
          <p:cNvSpPr txBox="1"/>
          <p:nvPr/>
        </p:nvSpPr>
        <p:spPr bwMode="auto">
          <a:xfrm>
            <a:off x="9820264" y="4927169"/>
            <a:ext cx="2210941" cy="290746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txBody>
          <a:bodyPr wrap="square" lIns="182880" tIns="72000" bIns="72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>
                <a:tab pos="88900" algn="l"/>
              </a:tabLst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AVAILABLE SOON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8AF938-1811-E471-D64E-DDC6125E35E6}"/>
              </a:ext>
            </a:extLst>
          </p:cNvPr>
          <p:cNvSpPr txBox="1"/>
          <p:nvPr/>
        </p:nvSpPr>
        <p:spPr bwMode="auto">
          <a:xfrm>
            <a:off x="420191" y="3615675"/>
            <a:ext cx="2210941" cy="1602315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0" indent="0">
              <a:spcBef>
                <a:spcPts val="1800"/>
              </a:spcBef>
              <a:buNone/>
              <a:tabLst>
                <a:tab pos="88900" algn="l"/>
              </a:tabLst>
            </a:pPr>
            <a:r>
              <a:rPr lang="en-US" sz="1200" b="1"/>
              <a:t>Voltage loop and current loop design, power stage optimizer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DBF2D5-8061-B669-6D65-F898E6088DED}"/>
              </a:ext>
            </a:extLst>
          </p:cNvPr>
          <p:cNvSpPr txBox="1"/>
          <p:nvPr/>
        </p:nvSpPr>
        <p:spPr bwMode="auto">
          <a:xfrm>
            <a:off x="420192" y="1304925"/>
            <a:ext cx="2210941" cy="6486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lIns="18288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234B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Bidir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CCM Totem-Pole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234B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(700 – 7000 W)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1C99707-7AA2-9F80-81EF-5AA0F38D14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31"/>
          <a:stretch/>
        </p:blipFill>
        <p:spPr>
          <a:xfrm>
            <a:off x="614408" y="2195502"/>
            <a:ext cx="1923820" cy="134714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453168AF-D259-D65A-B6B9-C8C9703BE9EE}"/>
              </a:ext>
            </a:extLst>
          </p:cNvPr>
          <p:cNvGrpSpPr>
            <a:grpSpLocks noChangeAspect="1"/>
          </p:cNvGrpSpPr>
          <p:nvPr/>
        </p:nvGrpSpPr>
        <p:grpSpPr>
          <a:xfrm>
            <a:off x="471986" y="4584568"/>
            <a:ext cx="656290" cy="597717"/>
            <a:chOff x="8594443" y="3365740"/>
            <a:chExt cx="1404808" cy="1428145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6D0F948-677F-CCDE-53C0-D8F1F3A26E55}"/>
                </a:ext>
              </a:extLst>
            </p:cNvPr>
            <p:cNvGrpSpPr/>
            <p:nvPr/>
          </p:nvGrpSpPr>
          <p:grpSpPr>
            <a:xfrm>
              <a:off x="8594443" y="3365740"/>
              <a:ext cx="1404808" cy="1428145"/>
              <a:chOff x="4004069" y="2602943"/>
              <a:chExt cx="1307807" cy="1275440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6A9A0AD-F51B-8878-F3F8-77DDE21075EC}"/>
                  </a:ext>
                </a:extLst>
              </p:cNvPr>
              <p:cNvSpPr/>
              <p:nvPr/>
            </p:nvSpPr>
            <p:spPr>
              <a:xfrm>
                <a:off x="4004069" y="2602943"/>
                <a:ext cx="1293630" cy="1275440"/>
              </a:xfrm>
              <a:prstGeom prst="rect">
                <a:avLst/>
              </a:prstGeom>
              <a:solidFill>
                <a:srgbClr val="0323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6A91F67-A465-9E0F-B079-0672F7839382}"/>
                  </a:ext>
                </a:extLst>
              </p:cNvPr>
              <p:cNvSpPr txBox="1"/>
              <p:nvPr/>
            </p:nvSpPr>
            <p:spPr>
              <a:xfrm>
                <a:off x="4007885" y="3294030"/>
                <a:ext cx="1303991" cy="366574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3234B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STM</a:t>
                </a:r>
                <a:r>
                  <a:rPr kumimoji="0" lang="en-US" sz="11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32G4</a:t>
                </a:r>
                <a:endPara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95A102E-B8B8-75D5-2604-A3D60D677C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1365"/>
            <a:stretch/>
          </p:blipFill>
          <p:spPr>
            <a:xfrm>
              <a:off x="8874131" y="3590457"/>
              <a:ext cx="743712" cy="455099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527B86EC-9187-2FC1-0C41-A01EECCB3E6E}"/>
              </a:ext>
            </a:extLst>
          </p:cNvPr>
          <p:cNvSpPr txBox="1"/>
          <p:nvPr/>
        </p:nvSpPr>
        <p:spPr bwMode="auto">
          <a:xfrm>
            <a:off x="9817022" y="3635231"/>
            <a:ext cx="2210941" cy="844580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txBody>
          <a:bodyPr wrap="square" lIns="182880" tIns="72000" bIns="72000" rtlCol="0" anchor="ctr" anchorCtr="0">
            <a:noAutofit/>
          </a:bodyPr>
          <a:lstStyle/>
          <a:p>
            <a:pPr algn="ctr">
              <a:spcBef>
                <a:spcPts val="1800"/>
              </a:spcBef>
              <a:tabLst>
                <a:tab pos="88900" algn="l"/>
              </a:tabLst>
            </a:pPr>
            <a:r>
              <a:rPr lang="en-US" sz="1200">
                <a:solidFill>
                  <a:schemeClr val="accent1"/>
                </a:solidFill>
              </a:rPr>
              <a:t>Features extension: enlarging convergence on electrical and thermal simulation, introducing HIL 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EF405E1-EA83-7F6C-8F92-79191C905775}"/>
              </a:ext>
            </a:extLst>
          </p:cNvPr>
          <p:cNvSpPr txBox="1"/>
          <p:nvPr/>
        </p:nvSpPr>
        <p:spPr>
          <a:xfrm>
            <a:off x="1414455" y="4882641"/>
            <a:ext cx="1150795" cy="246221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03234B"/>
                </a:solidFill>
              </a:rPr>
              <a:t>Full SJ solution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AD7AAA9-9593-7DDC-EEDD-AE9EB71F7503}"/>
              </a:ext>
            </a:extLst>
          </p:cNvPr>
          <p:cNvSpPr txBox="1"/>
          <p:nvPr/>
        </p:nvSpPr>
        <p:spPr>
          <a:xfrm>
            <a:off x="3814120" y="4877731"/>
            <a:ext cx="1248870" cy="246221"/>
          </a:xfrm>
          <a:prstGeom prst="rect">
            <a:avLst/>
          </a:prstGeom>
          <a:noFill/>
        </p:spPr>
        <p:txBody>
          <a:bodyPr wrap="square" lIns="0">
            <a:noAutofit/>
          </a:bodyPr>
          <a:lstStyle>
            <a:defPPr>
              <a:defRPr lang="en-US"/>
            </a:defPPr>
            <a:lvl1pPr marL="171450" indent="-171450">
              <a:spcBef>
                <a:spcPts val="600"/>
              </a:spcBef>
              <a:buFont typeface="Arial" panose="020B0604020202020204" pitchFamily="34" charset="0"/>
              <a:buChar char="•"/>
              <a:defRPr sz="900">
                <a:solidFill>
                  <a:srgbClr val="03234B"/>
                </a:solidFill>
              </a:defRPr>
            </a:lvl1pPr>
          </a:lstStyle>
          <a:p>
            <a:r>
              <a:rPr lang="en-US" sz="1000"/>
              <a:t>Full SiC solution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15DC2AC-B9E9-E6C4-9C30-9FD7993AE325}"/>
              </a:ext>
            </a:extLst>
          </p:cNvPr>
          <p:cNvSpPr txBox="1"/>
          <p:nvPr/>
        </p:nvSpPr>
        <p:spPr>
          <a:xfrm>
            <a:off x="8594128" y="4877732"/>
            <a:ext cx="1280221" cy="246221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03234B"/>
                </a:solidFill>
              </a:rPr>
              <a:t>Full SJ solution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4C69C4B-2E40-36FC-FE00-3E72F4B6B620}"/>
              </a:ext>
            </a:extLst>
          </p:cNvPr>
          <p:cNvSpPr txBox="1"/>
          <p:nvPr/>
        </p:nvSpPr>
        <p:spPr>
          <a:xfrm>
            <a:off x="6220002" y="4865668"/>
            <a:ext cx="1248870" cy="246221"/>
          </a:xfrm>
          <a:prstGeom prst="rect">
            <a:avLst/>
          </a:prstGeom>
          <a:noFill/>
        </p:spPr>
        <p:txBody>
          <a:bodyPr wrap="square" lIns="0">
            <a:noAutofit/>
          </a:bodyPr>
          <a:lstStyle>
            <a:defPPr>
              <a:defRPr lang="en-US"/>
            </a:defPPr>
            <a:lvl1pPr marL="171450" indent="-171450">
              <a:spcBef>
                <a:spcPts val="600"/>
              </a:spcBef>
              <a:buFont typeface="Arial" panose="020B0604020202020204" pitchFamily="34" charset="0"/>
              <a:buChar char="•"/>
              <a:defRPr sz="900">
                <a:solidFill>
                  <a:srgbClr val="03234B"/>
                </a:solidFill>
              </a:defRPr>
            </a:lvl1pPr>
          </a:lstStyle>
          <a:p>
            <a:r>
              <a:rPr lang="en-US" sz="1000"/>
              <a:t>Full SiC solution</a:t>
            </a:r>
          </a:p>
        </p:txBody>
      </p:sp>
      <p:sp>
        <p:nvSpPr>
          <p:cNvPr id="50" name="Title 49">
            <a:extLst>
              <a:ext uri="{FF2B5EF4-FFF2-40B4-BE49-F238E27FC236}">
                <a16:creationId xmlns:a16="http://schemas.microsoft.com/office/drawing/2014/main" id="{3EADD285-6B80-A452-8AFD-20D4838C9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D-Power Workbench </a:t>
            </a:r>
            <a:br>
              <a:rPr lang="en-US"/>
            </a:br>
            <a:r>
              <a:rPr lang="en-US"/>
              <a:t>Roadmap</a:t>
            </a:r>
          </a:p>
        </p:txBody>
      </p:sp>
      <p:pic>
        <p:nvPicPr>
          <p:cNvPr id="3" name="Picture 15">
            <a:extLst>
              <a:ext uri="{FF2B5EF4-FFF2-40B4-BE49-F238E27FC236}">
                <a16:creationId xmlns:a16="http://schemas.microsoft.com/office/drawing/2014/main" id="{269BBB8A-E6A4-3A30-F914-2133378E14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6897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FC08142-8FF5-F1F5-DE68-E8110AA958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4878" y="1400174"/>
            <a:ext cx="5867510" cy="2847698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44188B6-0D55-02A0-FD85-641D9ABCE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D-power @ eDesignSuite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E975DC-C642-1917-4074-0388375D9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7406FD30-D652-B37B-4FE0-57E81CCC51B7}"/>
              </a:ext>
            </a:extLst>
          </p:cNvPr>
          <p:cNvSpPr txBox="1">
            <a:spLocks/>
          </p:cNvSpPr>
          <p:nvPr/>
        </p:nvSpPr>
        <p:spPr>
          <a:xfrm>
            <a:off x="284218" y="1484313"/>
            <a:ext cx="5047199" cy="4608512"/>
          </a:xfrm>
          <a:prstGeom prst="rect">
            <a:avLst/>
          </a:prstGeom>
        </p:spPr>
        <p:txBody>
          <a:bodyPr>
            <a:noAutofit/>
          </a:bodyPr>
          <a:lstStyle>
            <a:lvl1pPr marL="261938" indent="-261938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667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30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60463" indent="-26193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b="1"/>
              <a:t>GUI </a:t>
            </a:r>
          </a:p>
          <a:p>
            <a:pPr>
              <a:spcBef>
                <a:spcPts val="600"/>
              </a:spcBef>
            </a:pPr>
            <a:r>
              <a:rPr lang="en-US" sz="1400"/>
              <a:t>Schematic view, BOM, Bode Diagrams, Power losses (for Power Transistors and Diodes)</a:t>
            </a:r>
          </a:p>
          <a:p>
            <a:pPr>
              <a:spcBef>
                <a:spcPts val="600"/>
              </a:spcBef>
            </a:pPr>
            <a:r>
              <a:rPr lang="en-US" sz="1400"/>
              <a:t>Wizard based design customization</a:t>
            </a:r>
          </a:p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sz="1400" b="1"/>
              <a:t>Hardware sizing</a:t>
            </a:r>
          </a:p>
          <a:p>
            <a:pPr>
              <a:spcBef>
                <a:spcPts val="600"/>
              </a:spcBef>
            </a:pPr>
            <a:r>
              <a:rPr lang="en-US" sz="1400"/>
              <a:t>Magnetics, power switch selection, diodes selection, current Loop and voltage loop compensation</a:t>
            </a:r>
          </a:p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sz="1400" b="1"/>
              <a:t>Firmware</a:t>
            </a:r>
            <a:r>
              <a:rPr lang="en-US" sz="1400"/>
              <a:t> </a:t>
            </a:r>
            <a:r>
              <a:rPr lang="en-US" sz="1400" b="1"/>
              <a:t>customization</a:t>
            </a:r>
          </a:p>
          <a:p>
            <a:pPr>
              <a:spcBef>
                <a:spcPts val="600"/>
              </a:spcBef>
            </a:pPr>
            <a:r>
              <a:rPr lang="en-US" sz="1400"/>
              <a:t>Sensing, protections, voltage control and Current Control</a:t>
            </a:r>
          </a:p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sz="1400" b="1"/>
              <a:t>Firmware delivery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400"/>
              <a:t>Compatibility with STM32Cube tools: delivery of custom STM32Cube expansion pack for selected topology + STM32CubeMX project (.</a:t>
            </a:r>
            <a:r>
              <a:rPr lang="en-US" sz="1400" err="1"/>
              <a:t>ioc</a:t>
            </a:r>
            <a:r>
              <a:rPr lang="en-US" sz="1400"/>
              <a:t> file) reflecting all current solution customization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4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EF3515-C205-B6E0-F75D-34A0DC7CFC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1044" y="3775825"/>
            <a:ext cx="2869217" cy="2847698"/>
          </a:xfrm>
          <a:prstGeom prst="rect">
            <a:avLst/>
          </a:prstGeom>
          <a:ln>
            <a:solidFill>
              <a:schemeClr val="accent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a14:hiddenEffects>
            </a:ext>
          </a:extLst>
        </p:spPr>
      </p:pic>
      <p:pic>
        <p:nvPicPr>
          <p:cNvPr id="4" name="Picture 15">
            <a:extLst>
              <a:ext uri="{FF2B5EF4-FFF2-40B4-BE49-F238E27FC236}">
                <a16:creationId xmlns:a16="http://schemas.microsoft.com/office/drawing/2014/main" id="{A3A6A3DD-B95F-7B31-EEF3-384411C293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8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90F0B90-A851-4B9C-5FB6-85EE2FFDAD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691" y="2652043"/>
            <a:ext cx="2609023" cy="13300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DPWB D-power firmware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9A75407-C298-3D5E-97B4-9F9FE4411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35</a:t>
            </a:fld>
            <a:endParaRPr lang="en-US"/>
          </a:p>
        </p:txBody>
      </p:sp>
      <p:grpSp>
        <p:nvGrpSpPr>
          <p:cNvPr id="8" name="FwDeliveryFlow">
            <a:extLst>
              <a:ext uri="{FF2B5EF4-FFF2-40B4-BE49-F238E27FC236}">
                <a16:creationId xmlns:a16="http://schemas.microsoft.com/office/drawing/2014/main" id="{08C55826-CCDF-A488-A2B3-123D8B81368A}"/>
              </a:ext>
            </a:extLst>
          </p:cNvPr>
          <p:cNvGrpSpPr/>
          <p:nvPr/>
        </p:nvGrpSpPr>
        <p:grpSpPr>
          <a:xfrm>
            <a:off x="3428476" y="2643234"/>
            <a:ext cx="7828460" cy="1820733"/>
            <a:chOff x="2669711" y="2561202"/>
            <a:chExt cx="7830726" cy="1821260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0EED4E8-C61D-4E63-A6D8-9539058AD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93240" y="3120839"/>
              <a:ext cx="876569" cy="777465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A5CAFEC-0726-47FF-8D86-8EA311010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5463457" y="2912056"/>
              <a:ext cx="977418" cy="544287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F60E0BF-6313-4A36-B99F-F98F146FB8F3}"/>
                </a:ext>
              </a:extLst>
            </p:cNvPr>
            <p:cNvSpPr txBox="1"/>
            <p:nvPr/>
          </p:nvSpPr>
          <p:spPr>
            <a:xfrm>
              <a:off x="3671672" y="3005330"/>
              <a:ext cx="543865" cy="369418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defTabSz="914218"/>
              <a:r>
                <a:rPr lang="en-US" sz="1798">
                  <a:latin typeface="Arial"/>
                </a:rPr>
                <a:t>.</a:t>
              </a:r>
              <a:r>
                <a:rPr lang="en-US" sz="1798" err="1">
                  <a:latin typeface="Arial"/>
                </a:rPr>
                <a:t>ioc</a:t>
              </a:r>
              <a:endParaRPr lang="en-US" sz="1798">
                <a:latin typeface="Arial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5864C84-C077-F54C-1060-92A391A83483}"/>
                </a:ext>
              </a:extLst>
            </p:cNvPr>
            <p:cNvGrpSpPr/>
            <p:nvPr/>
          </p:nvGrpSpPr>
          <p:grpSpPr>
            <a:xfrm>
              <a:off x="3788128" y="2782858"/>
              <a:ext cx="1841583" cy="1599604"/>
              <a:chOff x="4421517" y="5495308"/>
              <a:chExt cx="1841157" cy="1599234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0772EA43-895E-4FE9-B578-39952E570DFE}"/>
                  </a:ext>
                </a:extLst>
              </p:cNvPr>
              <p:cNvGrpSpPr/>
              <p:nvPr/>
            </p:nvGrpSpPr>
            <p:grpSpPr>
              <a:xfrm>
                <a:off x="4421517" y="6234232"/>
                <a:ext cx="1841157" cy="860310"/>
                <a:chOff x="2912673" y="4371393"/>
                <a:chExt cx="1841157" cy="860310"/>
              </a:xfrm>
            </p:grpSpPr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09DDCF2D-5D46-49BB-9AAE-E341D892D0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rcRect/>
                <a:stretch/>
              </p:blipFill>
              <p:spPr>
                <a:xfrm>
                  <a:off x="3096368" y="4371393"/>
                  <a:ext cx="1352551" cy="676275"/>
                </a:xfrm>
                <a:prstGeom prst="rect">
                  <a:avLst/>
                </a:prstGeom>
              </p:spPr>
            </p:pic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D9B42E8F-9D85-4065-8877-DC5AFF4347BF}"/>
                    </a:ext>
                  </a:extLst>
                </p:cNvPr>
                <p:cNvSpPr txBox="1"/>
                <p:nvPr/>
              </p:nvSpPr>
              <p:spPr>
                <a:xfrm>
                  <a:off x="2912673" y="4923997"/>
                  <a:ext cx="1841157" cy="3077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defTabSz="914218"/>
                  <a:r>
                    <a:rPr lang="en-US" sz="1400" b="1" err="1">
                      <a:latin typeface="Arial"/>
                    </a:rPr>
                    <a:t>eDS</a:t>
                  </a:r>
                  <a:r>
                    <a:rPr lang="en-US" sz="1400" b="1">
                      <a:latin typeface="Arial"/>
                    </a:rPr>
                    <a:t>-Solution-Pack</a:t>
                  </a:r>
                  <a:endParaRPr lang="en-US" sz="1798" b="1">
                    <a:latin typeface="Arial"/>
                  </a:endParaRPr>
                </a:p>
              </p:txBody>
            </p:sp>
          </p:grpSp>
          <p:pic>
            <p:nvPicPr>
              <p:cNvPr id="12" name="Graphic 11" descr="Acquisition with solid fill">
                <a:extLst>
                  <a:ext uri="{FF2B5EF4-FFF2-40B4-BE49-F238E27FC236}">
                    <a16:creationId xmlns:a16="http://schemas.microsoft.com/office/drawing/2014/main" id="{74041EBA-7863-4BB8-8CF1-F839357114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822002" y="5495308"/>
                <a:ext cx="1083320" cy="1083320"/>
              </a:xfrm>
              <a:prstGeom prst="rect">
                <a:avLst/>
              </a:prstGeom>
            </p:spPr>
          </p:pic>
        </p:grpSp>
        <p:pic>
          <p:nvPicPr>
            <p:cNvPr id="16" name="Graphic 15" descr="Arrow Right with solid fill">
              <a:extLst>
                <a:ext uri="{FF2B5EF4-FFF2-40B4-BE49-F238E27FC236}">
                  <a16:creationId xmlns:a16="http://schemas.microsoft.com/office/drawing/2014/main" id="{03AC1338-56F3-457A-BB72-4B5435AF1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669711" y="2934783"/>
              <a:ext cx="562080" cy="562080"/>
            </a:xfrm>
            <a:prstGeom prst="rect">
              <a:avLst/>
            </a:prstGeom>
          </p:spPr>
        </p:pic>
        <p:pic>
          <p:nvPicPr>
            <p:cNvPr id="47" name="Graphic 46" descr="Arrow Right with solid fill">
              <a:extLst>
                <a:ext uri="{FF2B5EF4-FFF2-40B4-BE49-F238E27FC236}">
                  <a16:creationId xmlns:a16="http://schemas.microsoft.com/office/drawing/2014/main" id="{3A5A15D5-A3D0-4AEE-955C-BA398C34C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573434" y="2934783"/>
              <a:ext cx="562080" cy="562080"/>
            </a:xfrm>
            <a:prstGeom prst="rect">
              <a:avLst/>
            </a:prstGeom>
          </p:spPr>
        </p:pic>
        <p:pic>
          <p:nvPicPr>
            <p:cNvPr id="48" name="Graphic 47" descr="Arrow Right with solid fill">
              <a:extLst>
                <a:ext uri="{FF2B5EF4-FFF2-40B4-BE49-F238E27FC236}">
                  <a16:creationId xmlns:a16="http://schemas.microsoft.com/office/drawing/2014/main" id="{82234B51-455D-4720-8543-F24488D32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387302" y="2934783"/>
              <a:ext cx="562080" cy="56208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8F1E300-BEC4-5A9E-5730-E7E005658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32308" y="2561202"/>
              <a:ext cx="1368129" cy="1305226"/>
            </a:xfrm>
            <a:prstGeom prst="rect">
              <a:avLst/>
            </a:prstGeom>
          </p:spPr>
        </p:pic>
      </p:grpSp>
      <p:sp>
        <p:nvSpPr>
          <p:cNvPr id="15" name="FW Delivery">
            <a:extLst>
              <a:ext uri="{FF2B5EF4-FFF2-40B4-BE49-F238E27FC236}">
                <a16:creationId xmlns:a16="http://schemas.microsoft.com/office/drawing/2014/main" id="{BAB50438-085F-7CA6-E2FF-65714F773DE0}"/>
              </a:ext>
            </a:extLst>
          </p:cNvPr>
          <p:cNvSpPr txBox="1">
            <a:spLocks/>
          </p:cNvSpPr>
          <p:nvPr/>
        </p:nvSpPr>
        <p:spPr>
          <a:xfrm>
            <a:off x="3633387" y="4977532"/>
            <a:ext cx="5631302" cy="1434495"/>
          </a:xfrm>
          <a:prstGeom prst="rect">
            <a:avLst/>
          </a:prstGeom>
        </p:spPr>
        <p:txBody>
          <a:bodyPr vert="horz" lIns="91413" tIns="45707" rIns="89975" bIns="45707" rtlCol="0">
            <a:noAutofit/>
          </a:bodyPr>
          <a:lstStyle>
            <a:lvl1pPr marL="261990" indent="-261990" algn="l" defTabSz="914583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682" indent="-266753" algn="l" defTabSz="914583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963" indent="-273105" algn="l" defTabSz="914583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622" indent="-268342" algn="l" defTabSz="914583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60695" indent="-261990" algn="l" defTabSz="914583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5103" indent="-228646" algn="l" defTabSz="91458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394" indent="-228646" algn="l" defTabSz="91458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686" indent="-228646" algn="l" defTabSz="91458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977" indent="-228646" algn="l" defTabSz="91458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en-US" sz="1400" b="1"/>
              <a:t>Firmware delivery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/>
              <a:t>Compatibility with STM32Cube tools: delivery of custom STM32Cube expansion pack for selected topology + STM32CubeMX project (.</a:t>
            </a:r>
            <a:r>
              <a:rPr lang="en-US" sz="1400" err="1"/>
              <a:t>ioc</a:t>
            </a:r>
            <a:r>
              <a:rPr lang="en-US" sz="1400"/>
              <a:t> file) reflecting all current solution customization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5A0BD90-EDA9-7A95-9B51-8C4D23C23BF2}"/>
              </a:ext>
            </a:extLst>
          </p:cNvPr>
          <p:cNvSpPr/>
          <p:nvPr/>
        </p:nvSpPr>
        <p:spPr>
          <a:xfrm>
            <a:off x="0" y="1308100"/>
            <a:ext cx="8976360" cy="777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3700" tIns="0" rIns="127000" bIns="0" rtlCol="0" anchor="ctr" anchorCtr="0">
            <a:noAutofit/>
          </a:bodyPr>
          <a:lstStyle/>
          <a:p>
            <a:pPr>
              <a:buClr>
                <a:schemeClr val="bg1"/>
              </a:buClr>
            </a:pPr>
            <a:r>
              <a:rPr lang="en-US" sz="2000" b="1">
                <a:solidFill>
                  <a:schemeClr val="bg1"/>
                </a:solidFill>
              </a:rPr>
              <a:t>FW generation and delivery workflow</a:t>
            </a:r>
          </a:p>
        </p:txBody>
      </p:sp>
      <p:pic>
        <p:nvPicPr>
          <p:cNvPr id="4" name="Picture 15">
            <a:extLst>
              <a:ext uri="{FF2B5EF4-FFF2-40B4-BE49-F238E27FC236}">
                <a16:creationId xmlns:a16="http://schemas.microsoft.com/office/drawing/2014/main" id="{1833FD40-2D68-2F46-19DE-522F679EA42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:a16="http://schemas.microsoft.com/office/drawing/2014/main" id="{D4AD4F9F-9E75-4C93-C3AF-BB1F7E7D681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792022" y="2935121"/>
            <a:ext cx="2750003" cy="2750003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619B82C-FC2C-3E93-AC1D-F5FC2F9A705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069084" y="3022447"/>
            <a:ext cx="487208" cy="48720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86A160C9-6175-961F-B28D-9C7D95CF928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075860" y="2531451"/>
            <a:ext cx="95250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7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BF23D-FF31-A5E3-9DA2-74BE92991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5B99EA-51EB-F7BE-04E6-C7EF9E4D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STPOWER Studio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095B86-5D38-7FA0-FE75-0D0CDFE59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77112" y="121407"/>
            <a:ext cx="1040643" cy="1040643"/>
          </a:xfrm>
          <a:prstGeom prst="rect">
            <a:avLst/>
          </a:prstGeom>
        </p:spPr>
      </p:pic>
      <p:pic>
        <p:nvPicPr>
          <p:cNvPr id="20" name="Picture Placeholder 19" descr="A person working on a computer&#10;&#10;Description automatically generated">
            <a:extLst>
              <a:ext uri="{FF2B5EF4-FFF2-40B4-BE49-F238E27FC236}">
                <a16:creationId xmlns:a16="http://schemas.microsoft.com/office/drawing/2014/main" id="{61351A17-F935-9DD0-4E7A-3ACDDE4A57E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738094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looking at a computer screen&#10;&#10;Description automatically generated">
            <a:extLst>
              <a:ext uri="{FF2B5EF4-FFF2-40B4-BE49-F238E27FC236}">
                <a16:creationId xmlns:a16="http://schemas.microsoft.com/office/drawing/2014/main" id="{D322C833-BD52-1B02-E352-4411517E06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457009"/>
            <a:ext cx="8976360" cy="54009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1"/>
            <a:ext cx="11909196" cy="1304925"/>
          </a:xfrm>
        </p:spPr>
        <p:txBody>
          <a:bodyPr anchor="ctr">
            <a:noAutofit/>
          </a:bodyPr>
          <a:lstStyle/>
          <a:p>
            <a:r>
              <a:rPr lang="en-US"/>
              <a:t>The new dynamic electro-thermal simulation SW for STPOWER devices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5B1D682-E650-4372-A2C8-7F5424AB06E2}"/>
              </a:ext>
            </a:extLst>
          </p:cNvPr>
          <p:cNvSpPr/>
          <p:nvPr/>
        </p:nvSpPr>
        <p:spPr>
          <a:xfrm>
            <a:off x="0" y="1308100"/>
            <a:ext cx="8976360" cy="777240"/>
          </a:xfrm>
          <a:prstGeom prst="rect">
            <a:avLst/>
          </a:prstGeom>
          <a:solidFill>
            <a:schemeClr val="accent4"/>
          </a:solidFill>
        </p:spPr>
        <p:txBody>
          <a:bodyPr wrap="square" lIns="393700" tIns="0" rIns="127000" bIns="0" anchor="ctr" anchorCtr="0">
            <a:noAutofit/>
          </a:bodyPr>
          <a:lstStyle/>
          <a:p>
            <a:r>
              <a:rPr lang="en-US" sz="2000" b="1">
                <a:solidFill>
                  <a:schemeClr val="accent1"/>
                </a:solidFill>
                <a:ea typeface="+mn-lt"/>
                <a:cs typeface="+mn-lt"/>
              </a:rPr>
              <a:t>Accurate electro-thermal simulation on STPOWER devices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85F058C-CB1D-444D-B339-452DD8D09057}"/>
              </a:ext>
            </a:extLst>
          </p:cNvPr>
          <p:cNvSpPr/>
          <p:nvPr/>
        </p:nvSpPr>
        <p:spPr>
          <a:xfrm>
            <a:off x="4114877" y="2514600"/>
            <a:ext cx="7781544" cy="9144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2880" tIns="0" rIns="182880" bIns="0" rtlCol="0" anchor="ctr" anchorCtr="0">
            <a:noAutofit/>
          </a:bodyPr>
          <a:lstStyle/>
          <a:p>
            <a:pPr>
              <a:spcBef>
                <a:spcPts val="300"/>
              </a:spcBef>
              <a:buClr>
                <a:srgbClr val="03234B"/>
              </a:buClr>
            </a:pPr>
            <a:r>
              <a:rPr lang="en-US" sz="1799">
                <a:solidFill>
                  <a:schemeClr val="tx1"/>
                </a:solidFill>
              </a:rPr>
              <a:t>Capable of adjusting </a:t>
            </a:r>
            <a:r>
              <a:rPr lang="en-US" sz="1799" b="1">
                <a:solidFill>
                  <a:schemeClr val="tx1"/>
                </a:solidFill>
              </a:rPr>
              <a:t>power losses according to the junction temperature</a:t>
            </a:r>
            <a:r>
              <a:rPr lang="en-US" sz="1799">
                <a:solidFill>
                  <a:schemeClr val="tx1"/>
                </a:solidFill>
              </a:rPr>
              <a:t>, and simulating complex </a:t>
            </a:r>
            <a:r>
              <a:rPr lang="en-US" sz="1799" b="1">
                <a:solidFill>
                  <a:schemeClr val="tx1"/>
                </a:solidFill>
              </a:rPr>
              <a:t>multi-step mission profiles c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9214B90-B891-4274-9F9E-B89C0A039E44}"/>
              </a:ext>
            </a:extLst>
          </p:cNvPr>
          <p:cNvSpPr/>
          <p:nvPr/>
        </p:nvSpPr>
        <p:spPr>
          <a:xfrm>
            <a:off x="4114877" y="3577910"/>
            <a:ext cx="7781544" cy="1456798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2880" tIns="0" rIns="182880" bIns="0" rtlCol="0" anchor="ctr" anchorCtr="0">
            <a:noAutofit/>
          </a:bodyPr>
          <a:lstStyle/>
          <a:p>
            <a:pPr>
              <a:spcBef>
                <a:spcPts val="300"/>
              </a:spcBef>
              <a:buClr>
                <a:srgbClr val="03234B"/>
              </a:buClr>
            </a:pPr>
            <a:r>
              <a:rPr lang="it-IT" sz="1799">
                <a:solidFill>
                  <a:schemeClr val="tx1"/>
                </a:solidFill>
              </a:rPr>
              <a:t>Supports </a:t>
            </a:r>
            <a:r>
              <a:rPr lang="it-IT" sz="1799" b="1">
                <a:solidFill>
                  <a:schemeClr val="tx1"/>
                </a:solidFill>
              </a:rPr>
              <a:t>3-ph 2-level, 1-ph </a:t>
            </a:r>
            <a:r>
              <a:rPr lang="it-IT" sz="1799" b="1" err="1">
                <a:solidFill>
                  <a:schemeClr val="tx1"/>
                </a:solidFill>
              </a:rPr>
              <a:t>half</a:t>
            </a:r>
            <a:r>
              <a:rPr lang="it-IT" sz="1799" b="1">
                <a:solidFill>
                  <a:schemeClr val="tx1"/>
                </a:solidFill>
              </a:rPr>
              <a:t>/full bridge and 3-ph TNPC </a:t>
            </a:r>
            <a:r>
              <a:rPr lang="it-IT" sz="1799" b="1" err="1">
                <a:solidFill>
                  <a:schemeClr val="tx1"/>
                </a:solidFill>
              </a:rPr>
              <a:t>topologies</a:t>
            </a:r>
            <a:r>
              <a:rPr lang="it-IT" sz="1799">
                <a:solidFill>
                  <a:schemeClr val="tx1"/>
                </a:solidFill>
              </a:rPr>
              <a:t>, </a:t>
            </a:r>
            <a:r>
              <a:rPr lang="it-IT" sz="1799" err="1">
                <a:solidFill>
                  <a:schemeClr val="tx1"/>
                </a:solidFill>
              </a:rPr>
              <a:t>reducing</a:t>
            </a:r>
            <a:r>
              <a:rPr lang="it-IT" sz="1799">
                <a:solidFill>
                  <a:schemeClr val="tx1"/>
                </a:solidFill>
              </a:rPr>
              <a:t> </a:t>
            </a:r>
            <a:r>
              <a:rPr lang="it-IT" sz="1799" err="1">
                <a:solidFill>
                  <a:schemeClr val="tx1"/>
                </a:solidFill>
              </a:rPr>
              <a:t>simulation</a:t>
            </a:r>
            <a:r>
              <a:rPr lang="it-IT" sz="1799">
                <a:solidFill>
                  <a:schemeClr val="tx1"/>
                </a:solidFill>
              </a:rPr>
              <a:t> time by a </a:t>
            </a:r>
            <a:r>
              <a:rPr lang="it-IT" sz="1799" err="1">
                <a:solidFill>
                  <a:schemeClr val="tx1"/>
                </a:solidFill>
              </a:rPr>
              <a:t>factor</a:t>
            </a:r>
            <a:r>
              <a:rPr lang="it-IT" sz="1799">
                <a:solidFill>
                  <a:schemeClr val="tx1"/>
                </a:solidFill>
              </a:rPr>
              <a:t> of 10 over the last releases. </a:t>
            </a:r>
            <a:r>
              <a:rPr lang="it-IT" sz="1799" err="1">
                <a:solidFill>
                  <a:schemeClr val="tx1"/>
                </a:solidFill>
              </a:rPr>
              <a:t>Added</a:t>
            </a:r>
            <a:r>
              <a:rPr lang="it-IT" sz="1799">
                <a:solidFill>
                  <a:schemeClr val="tx1"/>
                </a:solidFill>
              </a:rPr>
              <a:t> </a:t>
            </a:r>
            <a:r>
              <a:rPr lang="it-IT" sz="1799" b="1">
                <a:solidFill>
                  <a:schemeClr val="tx1"/>
                </a:solidFill>
              </a:rPr>
              <a:t>PFC Boost, PFC Totem Pole, PFC TNPC 3P-3L, </a:t>
            </a:r>
          </a:p>
          <a:p>
            <a:pPr>
              <a:buClr>
                <a:srgbClr val="03234B"/>
              </a:buClr>
            </a:pPr>
            <a:r>
              <a:rPr lang="it-IT" sz="1799" b="1">
                <a:solidFill>
                  <a:schemeClr val="tx1"/>
                </a:solidFill>
              </a:rPr>
              <a:t>DC-DC Boost, DC-DC Buck</a:t>
            </a:r>
            <a:endParaRPr lang="en-US" sz="1799" b="1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9642B85-1088-44E0-B147-5F734EA6446B}"/>
              </a:ext>
            </a:extLst>
          </p:cNvPr>
          <p:cNvSpPr/>
          <p:nvPr/>
        </p:nvSpPr>
        <p:spPr>
          <a:xfrm>
            <a:off x="4114877" y="5177434"/>
            <a:ext cx="7777085" cy="1604366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2880" tIns="72000" rIns="0" bIns="0" rtlCol="0" anchor="t" anchorCtr="0">
            <a:noAutofit/>
          </a:bodyPr>
          <a:lstStyle/>
          <a:p>
            <a:pPr>
              <a:spcBef>
                <a:spcPts val="300"/>
              </a:spcBef>
              <a:buClr>
                <a:srgbClr val="03234B"/>
              </a:buClr>
            </a:pPr>
            <a:r>
              <a:rPr lang="en-US" sz="1799">
                <a:solidFill>
                  <a:schemeClr val="tx1"/>
                </a:solidFill>
              </a:rPr>
              <a:t>Addresses industrial applications such as </a:t>
            </a:r>
            <a:r>
              <a:rPr lang="en-US" sz="1799" b="1">
                <a:solidFill>
                  <a:schemeClr val="tx1"/>
                </a:solidFill>
              </a:rPr>
              <a:t>solar inverters</a:t>
            </a:r>
            <a:r>
              <a:rPr lang="en-US" sz="1799">
                <a:solidFill>
                  <a:schemeClr val="tx1"/>
                </a:solidFill>
              </a:rPr>
              <a:t>, </a:t>
            </a:r>
            <a:r>
              <a:rPr lang="en-US" sz="1799" b="1">
                <a:solidFill>
                  <a:schemeClr val="tx1"/>
                </a:solidFill>
              </a:rPr>
              <a:t>HVAC systems, motor drives and UPS based on STPOWER Modules</a:t>
            </a:r>
            <a:endParaRPr lang="en-US" sz="1799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32887D-B684-43E9-A7B0-198021D81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2E78-4FE3-4E16-9FB9-64A349BFE3FC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B6256D-A69C-1335-C6EE-753A701A7A2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7533" y="5750604"/>
            <a:ext cx="1440368" cy="9356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1DB814-5FF0-2C24-D961-39A32F5A09C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0114" y="5660353"/>
            <a:ext cx="1636022" cy="1064317"/>
          </a:xfrm>
          <a:prstGeom prst="rect">
            <a:avLst/>
          </a:prstGeom>
        </p:spPr>
      </p:pic>
      <p:pic>
        <p:nvPicPr>
          <p:cNvPr id="13" name="Picture Placeholder 9">
            <a:extLst>
              <a:ext uri="{FF2B5EF4-FFF2-40B4-BE49-F238E27FC236}">
                <a16:creationId xmlns:a16="http://schemas.microsoft.com/office/drawing/2014/main" id="{0E9A9BF4-841E-6A71-F933-A59338CF5D1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88432">
            <a:off x="8741555" y="5921538"/>
            <a:ext cx="899148" cy="735355"/>
          </a:xfrm>
          <a:prstGeom prst="rect">
            <a:avLst/>
          </a:prstGeom>
        </p:spPr>
      </p:pic>
      <p:pic>
        <p:nvPicPr>
          <p:cNvPr id="6" name="Picture 5" descr="A black electronic chip with many small holes&#10;&#10;Description automatically generated with medium confidence">
            <a:extLst>
              <a:ext uri="{FF2B5EF4-FFF2-40B4-BE49-F238E27FC236}">
                <a16:creationId xmlns:a16="http://schemas.microsoft.com/office/drawing/2014/main" id="{2E60B6A5-1FBB-53C7-0AEE-4A3B3800CC8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0102" y="6034234"/>
            <a:ext cx="673915" cy="505139"/>
          </a:xfrm>
          <a:prstGeom prst="rect">
            <a:avLst/>
          </a:prstGeom>
        </p:spPr>
      </p:pic>
      <p:pic>
        <p:nvPicPr>
          <p:cNvPr id="7" name="Picture 6" descr="A black electronic device with many small holes&#10;&#10;Description automatically generated with medium confidence">
            <a:extLst>
              <a:ext uri="{FF2B5EF4-FFF2-40B4-BE49-F238E27FC236}">
                <a16:creationId xmlns:a16="http://schemas.microsoft.com/office/drawing/2014/main" id="{FB23AFC4-C614-E6A4-B3FD-FA9280CDDC7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4533" y="6139549"/>
            <a:ext cx="534740" cy="336666"/>
          </a:xfrm>
          <a:prstGeom prst="rect">
            <a:avLst/>
          </a:prstGeom>
        </p:spPr>
      </p:pic>
      <p:pic>
        <p:nvPicPr>
          <p:cNvPr id="11" name="Picture 10" descr="A computer generated image of a chip&#10;&#10;Description automatically generated">
            <a:extLst>
              <a:ext uri="{FF2B5EF4-FFF2-40B4-BE49-F238E27FC236}">
                <a16:creationId xmlns:a16="http://schemas.microsoft.com/office/drawing/2014/main" id="{AF8584F8-0CA2-9FEA-E2B1-CE607DF1F19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6953" y="5976690"/>
            <a:ext cx="849493" cy="6623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6A2131-B319-F15F-C09D-65058416A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67536">
            <a:off x="6946412" y="5930877"/>
            <a:ext cx="919677" cy="676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A close-up of a computer chip&#10;&#10;Description automatically generated">
            <a:extLst>
              <a:ext uri="{FF2B5EF4-FFF2-40B4-BE49-F238E27FC236}">
                <a16:creationId xmlns:a16="http://schemas.microsoft.com/office/drawing/2014/main" id="{713BF827-3BD2-8121-C9FC-3A9F36068DE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0800" y="5952093"/>
            <a:ext cx="620841" cy="62084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F6FCBCD-8414-120D-E1B4-3F2164B9B068}"/>
              </a:ext>
            </a:extLst>
          </p:cNvPr>
          <p:cNvSpPr txBox="1"/>
          <p:nvPr/>
        </p:nvSpPr>
        <p:spPr>
          <a:xfrm>
            <a:off x="4820421" y="6604924"/>
            <a:ext cx="111365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/>
              <a:t>SLLIMM-nano SMD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722D4B-4635-8866-AE27-E205EB962DF3}"/>
              </a:ext>
            </a:extLst>
          </p:cNvPr>
          <p:cNvSpPr txBox="1"/>
          <p:nvPr/>
        </p:nvSpPr>
        <p:spPr>
          <a:xfrm>
            <a:off x="10789458" y="6604924"/>
            <a:ext cx="111365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/>
              <a:t>ACEPACK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B22120-E924-276B-5CAC-1118BA13D31F}"/>
              </a:ext>
            </a:extLst>
          </p:cNvPr>
          <p:cNvSpPr txBox="1"/>
          <p:nvPr/>
        </p:nvSpPr>
        <p:spPr>
          <a:xfrm>
            <a:off x="9594901" y="6604924"/>
            <a:ext cx="111365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/>
              <a:t>ACEPACK 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733C22-1AC3-A75A-49B8-ADC46DE43E2A}"/>
              </a:ext>
            </a:extLst>
          </p:cNvPr>
          <p:cNvSpPr txBox="1"/>
          <p:nvPr/>
        </p:nvSpPr>
        <p:spPr>
          <a:xfrm>
            <a:off x="8681670" y="6604924"/>
            <a:ext cx="111365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/>
              <a:t>ACEPACK DMT-32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142855-6A0E-C91D-163E-65E75D96F716}"/>
              </a:ext>
            </a:extLst>
          </p:cNvPr>
          <p:cNvSpPr txBox="1"/>
          <p:nvPr/>
        </p:nvSpPr>
        <p:spPr>
          <a:xfrm>
            <a:off x="7729843" y="6604924"/>
            <a:ext cx="111365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/>
              <a:t>ACEPACK SMIT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BB33B10-92C4-6220-8D4D-B58457C7AFD8}"/>
              </a:ext>
            </a:extLst>
          </p:cNvPr>
          <p:cNvSpPr txBox="1"/>
          <p:nvPr/>
        </p:nvSpPr>
        <p:spPr>
          <a:xfrm>
            <a:off x="6752180" y="6604924"/>
            <a:ext cx="111365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/>
              <a:t>SLLIMM high power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1F4DDC-6E19-CD0E-55F1-585B52441B5E}"/>
              </a:ext>
            </a:extLst>
          </p:cNvPr>
          <p:cNvSpPr txBox="1"/>
          <p:nvPr/>
        </p:nvSpPr>
        <p:spPr>
          <a:xfrm>
            <a:off x="5759407" y="6604924"/>
            <a:ext cx="115244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/>
              <a:t>SLLIMM - 2nd series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0F957A-3303-2D4A-C507-04526F32CC36}"/>
              </a:ext>
            </a:extLst>
          </p:cNvPr>
          <p:cNvSpPr txBox="1"/>
          <p:nvPr/>
        </p:nvSpPr>
        <p:spPr>
          <a:xfrm>
            <a:off x="4149419" y="6501272"/>
            <a:ext cx="7645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/>
              <a:t>SLLIMM-nano 2nd series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D202AC4-481C-FEE8-C821-A51BA50EC2C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258375" y="6174677"/>
            <a:ext cx="911464" cy="600023"/>
          </a:xfrm>
          <a:prstGeom prst="rect">
            <a:avLst/>
          </a:prstGeom>
        </p:spPr>
      </p:pic>
      <p:pic>
        <p:nvPicPr>
          <p:cNvPr id="14" name="Picture 13" descr="A blue circle with white text&#10;&#10;Description automatically generated">
            <a:extLst>
              <a:ext uri="{FF2B5EF4-FFF2-40B4-BE49-F238E27FC236}">
                <a16:creationId xmlns:a16="http://schemas.microsoft.com/office/drawing/2014/main" id="{79D23376-59E9-0854-A82C-CF4B27C851AF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658" y="191185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5042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D8D030BB-8ADA-85BC-B81A-1F55FC801E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3938083"/>
            <a:ext cx="5435599" cy="262198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41E98A2-93F9-D8DA-AC4A-CFF1D3A14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STPOWER Studio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8602002-EEE1-6979-3DAD-8C27E6FDE2C4}"/>
              </a:ext>
            </a:extLst>
          </p:cNvPr>
          <p:cNvGrpSpPr/>
          <p:nvPr/>
        </p:nvGrpSpPr>
        <p:grpSpPr>
          <a:xfrm>
            <a:off x="152401" y="1126626"/>
            <a:ext cx="5435599" cy="2594474"/>
            <a:chOff x="152400" y="1215526"/>
            <a:chExt cx="6926371" cy="334109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C11881C-0CBA-DE7C-9741-D628E992D9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2400" y="1215526"/>
              <a:ext cx="6926371" cy="3341098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4A7CA20-EE4F-DF07-D9A9-90381CB34D5B}"/>
                </a:ext>
              </a:extLst>
            </p:cNvPr>
            <p:cNvSpPr/>
            <p:nvPr/>
          </p:nvSpPr>
          <p:spPr>
            <a:xfrm>
              <a:off x="152400" y="1836615"/>
              <a:ext cx="1066800" cy="2244393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8143F551-F735-557A-183C-04D65AB1E52B}"/>
              </a:ext>
            </a:extLst>
          </p:cNvPr>
          <p:cNvSpPr/>
          <p:nvPr/>
        </p:nvSpPr>
        <p:spPr>
          <a:xfrm>
            <a:off x="152400" y="4288603"/>
            <a:ext cx="837191" cy="211217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B62074F4-83B8-A90B-7D07-C6046D9E82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8037" y="1126626"/>
            <a:ext cx="5435600" cy="262198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F2207ADC-DF93-A1BC-6C72-31C5C0A81528}"/>
              </a:ext>
            </a:extLst>
          </p:cNvPr>
          <p:cNvSpPr/>
          <p:nvPr/>
        </p:nvSpPr>
        <p:spPr>
          <a:xfrm>
            <a:off x="5814722" y="1469374"/>
            <a:ext cx="789280" cy="195962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2354B4F-6571-8ABF-509F-D41FABB340FE}"/>
              </a:ext>
            </a:extLst>
          </p:cNvPr>
          <p:cNvSpPr txBox="1"/>
          <p:nvPr/>
        </p:nvSpPr>
        <p:spPr>
          <a:xfrm>
            <a:off x="141866" y="3351768"/>
            <a:ext cx="1928234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en-US" b="1">
                <a:latin typeface="-apple-system"/>
              </a:rPr>
              <a:t>P</a:t>
            </a:r>
            <a:r>
              <a:rPr lang="en-US" b="1" i="0">
                <a:effectLst/>
                <a:latin typeface="-apple-system"/>
              </a:rPr>
              <a:t>roduct selection </a:t>
            </a:r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1FC1096-F7BD-700A-7760-11F28D5AD40C}"/>
              </a:ext>
            </a:extLst>
          </p:cNvPr>
          <p:cNvSpPr txBox="1"/>
          <p:nvPr/>
        </p:nvSpPr>
        <p:spPr>
          <a:xfrm>
            <a:off x="9701502" y="3379283"/>
            <a:ext cx="1695450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r"/>
            <a:r>
              <a:rPr lang="en-US" b="1">
                <a:latin typeface="-apple-system"/>
              </a:rPr>
              <a:t>Setting</a:t>
            </a:r>
            <a:r>
              <a:rPr lang="en-US" b="1" i="0">
                <a:effectLst/>
                <a:latin typeface="-apple-system"/>
              </a:rPr>
              <a:t> section </a:t>
            </a:r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0923B2E-1664-1B23-BC17-CB3292CCCAA9}"/>
              </a:ext>
            </a:extLst>
          </p:cNvPr>
          <p:cNvSpPr txBox="1"/>
          <p:nvPr/>
        </p:nvSpPr>
        <p:spPr>
          <a:xfrm>
            <a:off x="141866" y="6270386"/>
            <a:ext cx="2868034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en-US" b="1">
                <a:latin typeface="-apple-system"/>
              </a:rPr>
              <a:t>Define the Mission profile</a:t>
            </a:r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EE72F40-BBC6-2EC0-E00D-DE4B4EAD2FE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1837" y="3852655"/>
            <a:ext cx="5587999" cy="2695503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30EF6597-E690-DE67-04D7-88C5629309E6}"/>
              </a:ext>
            </a:extLst>
          </p:cNvPr>
          <p:cNvSpPr txBox="1"/>
          <p:nvPr/>
        </p:nvSpPr>
        <p:spPr>
          <a:xfrm>
            <a:off x="7820316" y="6270386"/>
            <a:ext cx="3576636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r"/>
            <a:r>
              <a:rPr lang="en-US" b="1">
                <a:latin typeface="-apple-system"/>
              </a:rPr>
              <a:t>Evaluate device’s behaviors   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988896-6246-B212-F726-C2815C891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0261" y="6330968"/>
            <a:ext cx="411004" cy="29255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1B9E4-8E4D-4C86-BFD7-412B282B373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4646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4646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 descr="A blue circle with white text&#10;&#10;Description automatically generated">
            <a:extLst>
              <a:ext uri="{FF2B5EF4-FFF2-40B4-BE49-F238E27FC236}">
                <a16:creationId xmlns:a16="http://schemas.microsoft.com/office/drawing/2014/main" id="{BEBC308C-40BF-2605-9F21-7D5CCAC7B20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658" y="191185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37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D1198-D40E-0F9A-BC15-815367D6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>
                <a:solidFill>
                  <a:srgbClr val="002052"/>
                </a:solidFill>
              </a:rPr>
              <a:t>PCB thermal simulator</a:t>
            </a:r>
          </a:p>
        </p:txBody>
      </p:sp>
      <p:pic>
        <p:nvPicPr>
          <p:cNvPr id="7" name="Picture Placeholder 6" descr="Close up of colored pencils&#10;&#10;Description automatically generated">
            <a:extLst>
              <a:ext uri="{FF2B5EF4-FFF2-40B4-BE49-F238E27FC236}">
                <a16:creationId xmlns:a16="http://schemas.microsoft.com/office/drawing/2014/main" id="{32EA44F8-04CF-8D55-2814-F2BA69B8EE1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2" r="972"/>
          <a:stretch/>
        </p:blipFill>
        <p:spPr/>
      </p:pic>
    </p:spTree>
    <p:extLst>
      <p:ext uri="{BB962C8B-B14F-4D97-AF65-F5344CB8AC3E}">
        <p14:creationId xmlns:p14="http://schemas.microsoft.com/office/powerpoint/2010/main" val="1025478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F5BAFF0C-5C64-FDFD-FAB7-48955FD6C2FC}"/>
              </a:ext>
            </a:extLst>
          </p:cNvPr>
          <p:cNvSpPr/>
          <p:nvPr/>
        </p:nvSpPr>
        <p:spPr>
          <a:xfrm>
            <a:off x="2187494" y="2940350"/>
            <a:ext cx="10004506" cy="10058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46B64A8-D1E5-C891-1BD6-223BE98C1F22}"/>
              </a:ext>
            </a:extLst>
          </p:cNvPr>
          <p:cNvSpPr/>
          <p:nvPr/>
        </p:nvSpPr>
        <p:spPr>
          <a:xfrm>
            <a:off x="2187494" y="4020917"/>
            <a:ext cx="10004506" cy="10058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D03B6DA-21A2-27F5-E2DD-5B540BC7052D}"/>
              </a:ext>
            </a:extLst>
          </p:cNvPr>
          <p:cNvSpPr/>
          <p:nvPr/>
        </p:nvSpPr>
        <p:spPr>
          <a:xfrm>
            <a:off x="2187494" y="5101485"/>
            <a:ext cx="10004506" cy="10058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16964C3-5212-975F-5F0B-9E892402715E}"/>
              </a:ext>
            </a:extLst>
          </p:cNvPr>
          <p:cNvSpPr/>
          <p:nvPr/>
        </p:nvSpPr>
        <p:spPr>
          <a:xfrm>
            <a:off x="2187494" y="1304923"/>
            <a:ext cx="10004506" cy="15544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US" err="1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8162BE-0323-444A-B615-3DED69F8F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03234B"/>
                </a:solidFill>
              </a:rPr>
              <a:t>eDesignSuite software tools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2056F9F-F85E-E3A8-0AB4-3B598AE3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D1E459-DB0C-4A77-8BE8-55A450186139}"/>
              </a:ext>
            </a:extLst>
          </p:cNvPr>
          <p:cNvSpPr txBox="1"/>
          <p:nvPr/>
        </p:nvSpPr>
        <p:spPr bwMode="auto">
          <a:xfrm>
            <a:off x="0" y="1311143"/>
            <a:ext cx="2187494" cy="1554480"/>
          </a:xfrm>
          <a:prstGeom prst="rect">
            <a:avLst/>
          </a:prstGeom>
          <a:solidFill>
            <a:schemeClr val="tx1"/>
          </a:solidFill>
          <a:ln>
            <a:solidFill>
              <a:srgbClr val="03234B"/>
            </a:solidFill>
          </a:ln>
        </p:spPr>
        <p:txBody>
          <a:bodyPr wrap="square" lIns="182880" rtlCol="0" anchor="ctr" anchorCtr="0">
            <a:noAutofit/>
          </a:bodyPr>
          <a:lstStyle/>
          <a:p>
            <a:pPr algn="ctr" defTabSz="1945240">
              <a:defRPr/>
            </a:pPr>
            <a:r>
              <a:rPr lang="en-US" sz="1400" b="1">
                <a:solidFill>
                  <a:schemeClr val="bg1"/>
                </a:solidFill>
              </a:rPr>
              <a:t>Power management design center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794FFD-F6F8-BB54-C3D8-A19D1450FE3C}"/>
              </a:ext>
            </a:extLst>
          </p:cNvPr>
          <p:cNvSpPr txBox="1"/>
          <p:nvPr/>
        </p:nvSpPr>
        <p:spPr>
          <a:xfrm>
            <a:off x="3182816" y="1304923"/>
            <a:ext cx="2286000" cy="27699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1200" b="1">
                <a:latin typeface="+mj-lt"/>
              </a:rPr>
              <a:t>Power supply design tool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DC54195-2CA2-2C97-1923-9A8EBDE7CA35}"/>
              </a:ext>
            </a:extLst>
          </p:cNvPr>
          <p:cNvGrpSpPr/>
          <p:nvPr/>
        </p:nvGrpSpPr>
        <p:grpSpPr>
          <a:xfrm>
            <a:off x="2557121" y="1563009"/>
            <a:ext cx="629324" cy="654308"/>
            <a:chOff x="226947" y="3465524"/>
            <a:chExt cx="629324" cy="654308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21EEBD52-0264-F481-C3DF-0D15D68EA3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6947" y="3490508"/>
              <a:ext cx="629324" cy="6293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/>
            </a:p>
          </p:txBody>
        </p:sp>
        <p:pic>
          <p:nvPicPr>
            <p:cNvPr id="67" name="Picture 66" descr="Icon&#10;&#10;Description automatically generated">
              <a:extLst>
                <a:ext uri="{FF2B5EF4-FFF2-40B4-BE49-F238E27FC236}">
                  <a16:creationId xmlns:a16="http://schemas.microsoft.com/office/drawing/2014/main" id="{2811FB82-4ED5-8F89-CB00-18E1B85A5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0378" y="3465524"/>
              <a:ext cx="593270" cy="59327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BF8B0BE-B87E-81DD-628F-C9AAB90E01A9}"/>
                </a:ext>
              </a:extLst>
            </p:cNvPr>
            <p:cNvSpPr txBox="1"/>
            <p:nvPr/>
          </p:nvSpPr>
          <p:spPr>
            <a:xfrm>
              <a:off x="274988" y="3850013"/>
              <a:ext cx="575852" cy="261610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DC-DC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68413AC-9343-D500-EFC1-031CDFB2FAE3}"/>
              </a:ext>
            </a:extLst>
          </p:cNvPr>
          <p:cNvGrpSpPr/>
          <p:nvPr/>
        </p:nvGrpSpPr>
        <p:grpSpPr>
          <a:xfrm>
            <a:off x="3522407" y="1574368"/>
            <a:ext cx="629324" cy="647462"/>
            <a:chOff x="1449791" y="5930761"/>
            <a:chExt cx="629324" cy="647462"/>
          </a:xfrm>
          <a:solidFill>
            <a:srgbClr val="3CB4E6"/>
          </a:solidFill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20554F81-3432-F49D-2572-3CA1B89CB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49791" y="5948899"/>
              <a:ext cx="629324" cy="629324"/>
            </a:xfrm>
            <a:prstGeom prst="ellipse">
              <a:avLst/>
            </a:prstGeom>
            <a:solidFill>
              <a:srgbClr val="0323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/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589FFA7E-74B5-1E2B-9F42-363EA85E93F6}"/>
                </a:ext>
              </a:extLst>
            </p:cNvPr>
            <p:cNvGrpSpPr/>
            <p:nvPr/>
          </p:nvGrpSpPr>
          <p:grpSpPr>
            <a:xfrm>
              <a:off x="1486474" y="5930761"/>
              <a:ext cx="575852" cy="631080"/>
              <a:chOff x="7459145" y="6155279"/>
              <a:chExt cx="575852" cy="631080"/>
            </a:xfrm>
            <a:grpFill/>
          </p:grpSpPr>
          <p:pic>
            <p:nvPicPr>
              <p:cNvPr id="74" name="Picture 73" descr="Icon&#10;&#10;Description automatically generated">
                <a:extLst>
                  <a:ext uri="{FF2B5EF4-FFF2-40B4-BE49-F238E27FC236}">
                    <a16:creationId xmlns:a16="http://schemas.microsoft.com/office/drawing/2014/main" id="{ED613502-6070-B577-1BA5-227EDF2A80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460025" y="6155279"/>
                <a:ext cx="567728" cy="567728"/>
              </a:xfrm>
              <a:prstGeom prst="rect">
                <a:avLst/>
              </a:prstGeom>
              <a:noFill/>
            </p:spPr>
          </p:pic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0DA947B8-5065-F701-8E9C-381EC8F3B28B}"/>
                  </a:ext>
                </a:extLst>
              </p:cNvPr>
              <p:cNvSpPr txBox="1"/>
              <p:nvPr/>
            </p:nvSpPr>
            <p:spPr>
              <a:xfrm>
                <a:off x="7459145" y="6524749"/>
                <a:ext cx="575852" cy="261610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en-US" sz="1100" b="1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AC/DC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12FE746-9AA0-1E8C-9A80-1635F723630B}"/>
              </a:ext>
            </a:extLst>
          </p:cNvPr>
          <p:cNvGrpSpPr/>
          <p:nvPr/>
        </p:nvGrpSpPr>
        <p:grpSpPr>
          <a:xfrm>
            <a:off x="5376075" y="1586884"/>
            <a:ext cx="709476" cy="629324"/>
            <a:chOff x="1538232" y="3370000"/>
            <a:chExt cx="709476" cy="629324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F4773ABA-3986-5A69-7234-90F718CD0536}"/>
                </a:ext>
              </a:extLst>
            </p:cNvPr>
            <p:cNvGrpSpPr/>
            <p:nvPr/>
          </p:nvGrpSpPr>
          <p:grpSpPr>
            <a:xfrm>
              <a:off x="1538232" y="3370000"/>
              <a:ext cx="709476" cy="629324"/>
              <a:chOff x="1416475" y="5960897"/>
              <a:chExt cx="709476" cy="629324"/>
            </a:xfrm>
            <a:solidFill>
              <a:srgbClr val="8C0078"/>
            </a:solidFill>
          </p:grpSpPr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4DB34F8C-9B95-E566-2A62-1CD6FEFB99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48650" y="5960897"/>
                <a:ext cx="629324" cy="629324"/>
              </a:xfrm>
              <a:prstGeom prst="ellipse">
                <a:avLst/>
              </a:prstGeom>
              <a:solidFill>
                <a:srgbClr val="0323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>
                  <a:buClr>
                    <a:schemeClr val="bg1"/>
                  </a:buClr>
                </a:pPr>
                <a:endParaRPr lang="en-US"/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B8AF6509-01B0-AB79-D202-9B9933E4E81C}"/>
                  </a:ext>
                </a:extLst>
              </p:cNvPr>
              <p:cNvSpPr txBox="1"/>
              <p:nvPr/>
            </p:nvSpPr>
            <p:spPr>
              <a:xfrm>
                <a:off x="1416475" y="6245423"/>
                <a:ext cx="709476" cy="338554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en-US" sz="8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Solar Battery</a:t>
                </a:r>
              </a:p>
              <a:p>
                <a:pPr algn="ctr"/>
                <a:r>
                  <a:rPr lang="en-US" sz="8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Charger</a:t>
                </a:r>
              </a:p>
            </p:txBody>
          </p:sp>
        </p:grpSp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92E3E96E-BCEE-07E7-DBA3-6BB725100D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088" y="3411055"/>
              <a:ext cx="220940" cy="261611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42AA45B-B452-8AEF-971D-DC7E032EFA8E}"/>
              </a:ext>
            </a:extLst>
          </p:cNvPr>
          <p:cNvGrpSpPr/>
          <p:nvPr/>
        </p:nvGrpSpPr>
        <p:grpSpPr>
          <a:xfrm>
            <a:off x="4431243" y="1592506"/>
            <a:ext cx="709476" cy="629324"/>
            <a:chOff x="3702258" y="3271166"/>
            <a:chExt cx="709476" cy="629324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B0F7D498-C693-7A50-FE64-3E6CCE0435FB}"/>
                </a:ext>
              </a:extLst>
            </p:cNvPr>
            <p:cNvGrpSpPr/>
            <p:nvPr/>
          </p:nvGrpSpPr>
          <p:grpSpPr>
            <a:xfrm>
              <a:off x="3702258" y="3271166"/>
              <a:ext cx="709476" cy="629324"/>
              <a:chOff x="1416475" y="5948899"/>
              <a:chExt cx="709476" cy="629324"/>
            </a:xfrm>
            <a:solidFill>
              <a:srgbClr val="04572F"/>
            </a:solidFill>
          </p:grpSpPr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2FB9F336-0D63-F694-2733-BE5C1592FF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49791" y="5948899"/>
                <a:ext cx="629324" cy="629324"/>
              </a:xfrm>
              <a:prstGeom prst="ellipse">
                <a:avLst/>
              </a:prstGeom>
              <a:solidFill>
                <a:srgbClr val="0323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>
                  <a:buClr>
                    <a:schemeClr val="bg1"/>
                  </a:buClr>
                </a:pPr>
                <a:endParaRPr lang="en-US"/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03C5AAC0-641C-F210-B60D-A92B5FFB7325}"/>
                  </a:ext>
                </a:extLst>
              </p:cNvPr>
              <p:cNvSpPr txBox="1"/>
              <p:nvPr/>
            </p:nvSpPr>
            <p:spPr>
              <a:xfrm>
                <a:off x="1416475" y="6333992"/>
                <a:ext cx="709476" cy="215444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en-US" sz="800" b="1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Power Tree</a:t>
                </a:r>
              </a:p>
            </p:txBody>
          </p:sp>
        </p:grpSp>
        <p:pic>
          <p:nvPicPr>
            <p:cNvPr id="11" name="Picture 10" descr="Icon&#10;&#10;Description automatically generated">
              <a:extLst>
                <a:ext uri="{FF2B5EF4-FFF2-40B4-BE49-F238E27FC236}">
                  <a16:creationId xmlns:a16="http://schemas.microsoft.com/office/drawing/2014/main" id="{57803593-1C36-B6F9-59A9-9AB98DC48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2109" y="3344461"/>
              <a:ext cx="336176" cy="336176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4AEC565-3875-C3FC-05A5-38C184686CCD}"/>
              </a:ext>
            </a:extLst>
          </p:cNvPr>
          <p:cNvGrpSpPr/>
          <p:nvPr/>
        </p:nvGrpSpPr>
        <p:grpSpPr>
          <a:xfrm>
            <a:off x="10536780" y="1586884"/>
            <a:ext cx="629324" cy="629324"/>
            <a:chOff x="9238726" y="2256614"/>
            <a:chExt cx="629324" cy="629324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5707DBA2-8058-2BE0-4E36-6C5607B0CA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38726" y="2256614"/>
              <a:ext cx="629324" cy="6293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/>
            </a:p>
          </p:txBody>
        </p:sp>
        <p:pic>
          <p:nvPicPr>
            <p:cNvPr id="10" name="Picture 9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031D2A94-E656-860C-00E8-C6590F5024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27549" y="2356485"/>
              <a:ext cx="422322" cy="424989"/>
            </a:xfrm>
            <a:prstGeom prst="rect">
              <a:avLst/>
            </a:prstGeom>
          </p:spPr>
        </p:pic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E5C48BC1-58C0-647E-D82D-B3F42713AB37}"/>
              </a:ext>
            </a:extLst>
          </p:cNvPr>
          <p:cNvSpPr txBox="1"/>
          <p:nvPr/>
        </p:nvSpPr>
        <p:spPr>
          <a:xfrm>
            <a:off x="9708442" y="1304923"/>
            <a:ext cx="2286000" cy="27699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1200" b="1">
                <a:latin typeface="+mj-lt"/>
              </a:rPr>
              <a:t>Digital power workbench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DA945DF-8EDC-3985-CFD7-0EFE2A5CFD6A}"/>
              </a:ext>
            </a:extLst>
          </p:cNvPr>
          <p:cNvSpPr txBox="1"/>
          <p:nvPr/>
        </p:nvSpPr>
        <p:spPr bwMode="auto">
          <a:xfrm>
            <a:off x="0" y="2940350"/>
            <a:ext cx="2187494" cy="1005840"/>
          </a:xfrm>
          <a:prstGeom prst="rect">
            <a:avLst/>
          </a:prstGeom>
          <a:solidFill>
            <a:srgbClr val="425A78"/>
          </a:solidFill>
          <a:ln>
            <a:noFill/>
          </a:ln>
        </p:spPr>
        <p:txBody>
          <a:bodyPr wrap="square" lIns="182880" rtlCol="0" anchor="ctr" anchorCtr="0">
            <a:noAutofit/>
          </a:bodyPr>
          <a:lstStyle/>
          <a:p>
            <a:pPr algn="ctr" defTabSz="913851">
              <a:buClr>
                <a:srgbClr val="FFFFFF"/>
              </a:buClr>
              <a:tabLst>
                <a:tab pos="1258888" algn="l"/>
              </a:tabLst>
            </a:pPr>
            <a:r>
              <a:rPr lang="en-US" sz="1400" b="1">
                <a:solidFill>
                  <a:schemeClr val="bg1"/>
                </a:solidFill>
              </a:rPr>
              <a:t>Thermal-electrical simulators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0C51251-9E71-F5FD-3C8E-F7B2789DA58B}"/>
              </a:ext>
            </a:extLst>
          </p:cNvPr>
          <p:cNvGrpSpPr/>
          <p:nvPr/>
        </p:nvGrpSpPr>
        <p:grpSpPr>
          <a:xfrm>
            <a:off x="2339574" y="3036888"/>
            <a:ext cx="1447832" cy="867852"/>
            <a:chOff x="2339574" y="3257982"/>
            <a:chExt cx="1447832" cy="86785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E41F302-162B-7D1D-A065-7249734B793D}"/>
                </a:ext>
              </a:extLst>
            </p:cNvPr>
            <p:cNvSpPr txBox="1"/>
            <p:nvPr/>
          </p:nvSpPr>
          <p:spPr>
            <a:xfrm>
              <a:off x="2339574" y="3864224"/>
              <a:ext cx="1447832" cy="26161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l"/>
              <a:r>
                <a:rPr lang="en-US" sz="1100" b="1">
                  <a:latin typeface="Arial Narrow" panose="020B0606020202030204" pitchFamily="34" charset="0"/>
                </a:rPr>
                <a:t>AC switches simulator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1675EFE-67FE-E35D-9980-FFC6A9DE7C49}"/>
                </a:ext>
              </a:extLst>
            </p:cNvPr>
            <p:cNvGrpSpPr/>
            <p:nvPr/>
          </p:nvGrpSpPr>
          <p:grpSpPr>
            <a:xfrm>
              <a:off x="2730977" y="3257982"/>
              <a:ext cx="629324" cy="629324"/>
              <a:chOff x="2810198" y="3936909"/>
              <a:chExt cx="629324" cy="629324"/>
            </a:xfrm>
          </p:grpSpPr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07E5E436-0FD8-4290-F955-3BEDB5287F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10198" y="3936909"/>
                <a:ext cx="629324" cy="629324"/>
              </a:xfrm>
              <a:prstGeom prst="ellipse">
                <a:avLst/>
              </a:prstGeom>
              <a:solidFill>
                <a:srgbClr val="425A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>
                  <a:buClr>
                    <a:schemeClr val="bg1"/>
                  </a:buClr>
                </a:pPr>
                <a:endParaRPr lang="en-US"/>
              </a:p>
            </p:txBody>
          </p:sp>
          <p:pic>
            <p:nvPicPr>
              <p:cNvPr id="23" name="Picture 22" descr="Icon&#10;&#10;Description automatically generated">
                <a:extLst>
                  <a:ext uri="{FF2B5EF4-FFF2-40B4-BE49-F238E27FC236}">
                    <a16:creationId xmlns:a16="http://schemas.microsoft.com/office/drawing/2014/main" id="{7CE9BD69-EF7D-4A18-1E07-0245A3920C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23493" y="4026316"/>
                <a:ext cx="378175" cy="394762"/>
              </a:xfrm>
              <a:prstGeom prst="rect">
                <a:avLst/>
              </a:prstGeom>
            </p:spPr>
          </p:pic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DFAE494-065A-70C9-40A6-BDFFD5136A76}"/>
              </a:ext>
            </a:extLst>
          </p:cNvPr>
          <p:cNvGrpSpPr/>
          <p:nvPr/>
        </p:nvGrpSpPr>
        <p:grpSpPr>
          <a:xfrm>
            <a:off x="3793475" y="3036888"/>
            <a:ext cx="1627369" cy="867852"/>
            <a:chOff x="3825983" y="3257982"/>
            <a:chExt cx="1627369" cy="867852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84E2D26-5CE2-2D3E-A2E8-57AB1A01FD7E}"/>
                </a:ext>
              </a:extLst>
            </p:cNvPr>
            <p:cNvSpPr txBox="1"/>
            <p:nvPr/>
          </p:nvSpPr>
          <p:spPr>
            <a:xfrm>
              <a:off x="3825983" y="3864224"/>
              <a:ext cx="1627369" cy="26161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l"/>
              <a:r>
                <a:rPr lang="en-US" sz="1100" b="1">
                  <a:latin typeface="Arial Narrow" panose="020B0606020202030204" pitchFamily="34" charset="0"/>
                </a:rPr>
                <a:t>Rectifier diodes simulator</a:t>
              </a: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C13361-EDC2-62DE-760C-8711F852E812}"/>
                </a:ext>
              </a:extLst>
            </p:cNvPr>
            <p:cNvGrpSpPr/>
            <p:nvPr/>
          </p:nvGrpSpPr>
          <p:grpSpPr>
            <a:xfrm>
              <a:off x="4250946" y="3257982"/>
              <a:ext cx="629324" cy="629324"/>
              <a:chOff x="4250946" y="3264490"/>
              <a:chExt cx="629324" cy="629324"/>
            </a:xfrm>
          </p:grpSpPr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8305CCE1-B60B-8826-286E-C7449BC529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250946" y="3264490"/>
                <a:ext cx="629324" cy="629324"/>
              </a:xfrm>
              <a:prstGeom prst="ellipse">
                <a:avLst/>
              </a:prstGeom>
              <a:solidFill>
                <a:srgbClr val="425A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>
                  <a:buClr>
                    <a:schemeClr val="bg1"/>
                  </a:buClr>
                </a:pPr>
                <a:endParaRPr lang="en-US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5C6A094B-C1DB-8F46-54C5-7AD8111C59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10613" y="3330193"/>
                <a:ext cx="530685" cy="530685"/>
              </a:xfrm>
              <a:prstGeom prst="rect">
                <a:avLst/>
              </a:prstGeom>
            </p:spPr>
          </p:pic>
        </p:grpSp>
      </p:grpSp>
      <p:sp>
        <p:nvSpPr>
          <p:cNvPr id="132" name="TextBox 131">
            <a:extLst>
              <a:ext uri="{FF2B5EF4-FFF2-40B4-BE49-F238E27FC236}">
                <a16:creationId xmlns:a16="http://schemas.microsoft.com/office/drawing/2014/main" id="{37DF38DA-63AF-27EB-BD23-8758437D804F}"/>
              </a:ext>
            </a:extLst>
          </p:cNvPr>
          <p:cNvSpPr txBox="1"/>
          <p:nvPr/>
        </p:nvSpPr>
        <p:spPr bwMode="auto">
          <a:xfrm>
            <a:off x="0" y="4020917"/>
            <a:ext cx="2187494" cy="1005840"/>
          </a:xfrm>
          <a:prstGeom prst="rect">
            <a:avLst/>
          </a:prstGeom>
          <a:solidFill>
            <a:srgbClr val="8191A5"/>
          </a:solidFill>
          <a:ln>
            <a:noFill/>
          </a:ln>
        </p:spPr>
        <p:txBody>
          <a:bodyPr wrap="square" lIns="182880" rtlCol="0" anchor="ctr" anchorCtr="0">
            <a:noAutofit/>
          </a:bodyPr>
          <a:lstStyle/>
          <a:p>
            <a:pPr algn="ctr" defTabSz="913851">
              <a:buClr>
                <a:srgbClr val="FFFFFF"/>
              </a:buClr>
              <a:tabLst>
                <a:tab pos="1258888" algn="l"/>
              </a:tabLst>
            </a:pPr>
            <a:r>
              <a:rPr lang="en-US" sz="1400" b="1">
                <a:solidFill>
                  <a:srgbClr val="FFFFFF"/>
                </a:solidFill>
              </a:rPr>
              <a:t>Signal conditioning design tools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6BC691B4-8AF1-527F-9E90-90B34BE8552B}"/>
              </a:ext>
            </a:extLst>
          </p:cNvPr>
          <p:cNvSpPr txBox="1"/>
          <p:nvPr/>
        </p:nvSpPr>
        <p:spPr bwMode="auto">
          <a:xfrm>
            <a:off x="0" y="5101485"/>
            <a:ext cx="2187494" cy="1005840"/>
          </a:xfrm>
          <a:prstGeom prst="rect">
            <a:avLst/>
          </a:prstGeom>
          <a:solidFill>
            <a:srgbClr val="C0C8D2"/>
          </a:solidFill>
          <a:ln>
            <a:noFill/>
          </a:ln>
        </p:spPr>
        <p:txBody>
          <a:bodyPr wrap="square" lIns="182880" rtlCol="0" anchor="ctr" anchorCtr="0">
            <a:noAutofit/>
          </a:bodyPr>
          <a:lstStyle/>
          <a:p>
            <a:pPr algn="ctr" defTabSz="913851">
              <a:buClr>
                <a:srgbClr val="FFFFFF"/>
              </a:buClr>
              <a:tabLst>
                <a:tab pos="1258888" algn="l"/>
              </a:tabLst>
            </a:pPr>
            <a:r>
              <a:rPr lang="en-US" sz="1400" b="1">
                <a:solidFill>
                  <a:srgbClr val="FFFFFF"/>
                </a:solidFill>
              </a:rPr>
              <a:t>NFC/RFID calculators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BD3FCDF-C74F-24F8-2CAA-BFEC64219CC7}"/>
              </a:ext>
            </a:extLst>
          </p:cNvPr>
          <p:cNvSpPr txBox="1"/>
          <p:nvPr/>
        </p:nvSpPr>
        <p:spPr>
          <a:xfrm>
            <a:off x="7093498" y="1304923"/>
            <a:ext cx="2286000" cy="27699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1200" b="1">
                <a:latin typeface="Arial Narrow" panose="020B0606020202030204" pitchFamily="34" charset="0"/>
              </a:defRPr>
            </a:lvl1pPr>
          </a:lstStyle>
          <a:p>
            <a:pPr algn="ctr"/>
            <a:r>
              <a:rPr lang="en-US">
                <a:latin typeface="+mj-lt"/>
              </a:rPr>
              <a:t>LED lighting design tool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26F9E4BA-BE92-9935-EF1F-88C0FC9BC57A}"/>
              </a:ext>
            </a:extLst>
          </p:cNvPr>
          <p:cNvGrpSpPr/>
          <p:nvPr/>
        </p:nvGrpSpPr>
        <p:grpSpPr>
          <a:xfrm>
            <a:off x="5927731" y="4105732"/>
            <a:ext cx="1101119" cy="887262"/>
            <a:chOff x="5294464" y="4297069"/>
            <a:chExt cx="1101119" cy="887262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236DD2A5-3514-192A-0818-18545982159F}"/>
                </a:ext>
              </a:extLst>
            </p:cNvPr>
            <p:cNvSpPr txBox="1"/>
            <p:nvPr/>
          </p:nvSpPr>
          <p:spPr>
            <a:xfrm>
              <a:off x="5294464" y="4922721"/>
              <a:ext cx="1082348" cy="26161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l"/>
              <a:r>
                <a:rPr lang="en-US" sz="1100" b="1">
                  <a:latin typeface="Arial Narrow" panose="020B0606020202030204" pitchFamily="34" charset="0"/>
                </a:rPr>
                <a:t>High side current sensing</a:t>
              </a:r>
            </a:p>
          </p:txBody>
        </p: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BC7FD7C6-FFF2-164B-F549-C93759C224B2}"/>
                </a:ext>
              </a:extLst>
            </p:cNvPr>
            <p:cNvGrpSpPr/>
            <p:nvPr/>
          </p:nvGrpSpPr>
          <p:grpSpPr>
            <a:xfrm>
              <a:off x="5766259" y="4297069"/>
              <a:ext cx="629324" cy="629324"/>
              <a:chOff x="5766259" y="4297098"/>
              <a:chExt cx="629324" cy="629324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CAE0F7E1-D478-F352-B75F-A935F5A315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766259" y="4297098"/>
                <a:ext cx="629324" cy="629324"/>
              </a:xfrm>
              <a:prstGeom prst="ellipse">
                <a:avLst/>
              </a:prstGeom>
              <a:solidFill>
                <a:srgbClr val="8191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>
                  <a:buClr>
                    <a:schemeClr val="bg1"/>
                  </a:buClr>
                </a:pPr>
                <a:endParaRPr lang="en-US"/>
              </a:p>
            </p:txBody>
          </p:sp>
          <p:pic>
            <p:nvPicPr>
              <p:cNvPr id="64" name="Picture 63" descr="Shape&#10;&#10;Description automatically generated">
                <a:extLst>
                  <a:ext uri="{FF2B5EF4-FFF2-40B4-BE49-F238E27FC236}">
                    <a16:creationId xmlns:a16="http://schemas.microsoft.com/office/drawing/2014/main" id="{87D6FADF-730D-9B7B-00FF-ADFD99F1DD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26183" y="4402866"/>
                <a:ext cx="533143" cy="425618"/>
              </a:xfrm>
              <a:prstGeom prst="rect">
                <a:avLst/>
              </a:prstGeom>
            </p:spPr>
          </p:pic>
        </p:grpSp>
      </p:grpSp>
      <p:sp>
        <p:nvSpPr>
          <p:cNvPr id="155" name="Rectangle 154">
            <a:extLst>
              <a:ext uri="{FF2B5EF4-FFF2-40B4-BE49-F238E27FC236}">
                <a16:creationId xmlns:a16="http://schemas.microsoft.com/office/drawing/2014/main" id="{C27BC2D8-833C-C4CB-F8D0-C4FBEA154EF4}"/>
              </a:ext>
            </a:extLst>
          </p:cNvPr>
          <p:cNvSpPr>
            <a:spLocks/>
          </p:cNvSpPr>
          <p:nvPr/>
        </p:nvSpPr>
        <p:spPr>
          <a:xfrm>
            <a:off x="2804759" y="2635067"/>
            <a:ext cx="457200" cy="1828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sz="1200" b="1">
                <a:solidFill>
                  <a:schemeClr val="accent1"/>
                </a:solidFill>
                <a:latin typeface="Arial Narrow" panose="020B0606020202030204" pitchFamily="34" charset="0"/>
              </a:rPr>
              <a:t>NEW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533A88B-418D-0FAA-0F3B-52B28B745B7C}"/>
              </a:ext>
            </a:extLst>
          </p:cNvPr>
          <p:cNvGrpSpPr/>
          <p:nvPr/>
        </p:nvGrpSpPr>
        <p:grpSpPr>
          <a:xfrm>
            <a:off x="5077161" y="2321460"/>
            <a:ext cx="1463040" cy="274320"/>
            <a:chOff x="5730812" y="2321460"/>
            <a:chExt cx="1463040" cy="2743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CA3CE8E-96DA-B3EE-313D-E92A3D0FACCD}"/>
                </a:ext>
              </a:extLst>
            </p:cNvPr>
            <p:cNvSpPr/>
            <p:nvPr/>
          </p:nvSpPr>
          <p:spPr>
            <a:xfrm>
              <a:off x="5730812" y="2321460"/>
              <a:ext cx="1463040" cy="274320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>
                <a:buClr>
                  <a:schemeClr val="bg1"/>
                </a:buClr>
              </a:pPr>
              <a:r>
                <a:rPr lang="en-US" sz="1000"/>
                <a:t>Evaluation boards</a:t>
              </a:r>
            </a:p>
          </p:txBody>
        </p:sp>
        <p:pic>
          <p:nvPicPr>
            <p:cNvPr id="24" name="Picture 2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128698AE-B9B9-D692-6F32-5D574498F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7456" y="2335135"/>
              <a:ext cx="237003" cy="237003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6E759A5-AE6D-0E65-2C7B-16882F09E052}"/>
              </a:ext>
            </a:extLst>
          </p:cNvPr>
          <p:cNvGrpSpPr/>
          <p:nvPr/>
        </p:nvGrpSpPr>
        <p:grpSpPr>
          <a:xfrm>
            <a:off x="7460532" y="1586884"/>
            <a:ext cx="629324" cy="629324"/>
            <a:chOff x="7248090" y="1633465"/>
            <a:chExt cx="629324" cy="629324"/>
          </a:xfrm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DEF78C0C-EB53-E3EF-A390-13C3C7AE965C}"/>
                </a:ext>
              </a:extLst>
            </p:cNvPr>
            <p:cNvGrpSpPr/>
            <p:nvPr/>
          </p:nvGrpSpPr>
          <p:grpSpPr>
            <a:xfrm>
              <a:off x="7248090" y="1633465"/>
              <a:ext cx="629324" cy="629324"/>
              <a:chOff x="222785" y="3490508"/>
              <a:chExt cx="629324" cy="629324"/>
            </a:xfrm>
          </p:grpSpPr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A48968A2-4E13-1D27-CD44-088410ADBB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2785" y="3490508"/>
                <a:ext cx="629324" cy="62932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>
                  <a:buClr>
                    <a:schemeClr val="bg1"/>
                  </a:buClr>
                </a:pPr>
                <a:endParaRPr lang="en-US"/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7AC7A004-F07E-9668-795D-4793DBB31EC2}"/>
                  </a:ext>
                </a:extLst>
              </p:cNvPr>
              <p:cNvSpPr txBox="1"/>
              <p:nvPr/>
            </p:nvSpPr>
            <p:spPr>
              <a:xfrm>
                <a:off x="274859" y="3856989"/>
                <a:ext cx="575852" cy="261610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en-US" sz="11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DC-DC</a:t>
                </a:r>
              </a:p>
            </p:txBody>
          </p:sp>
        </p:grpSp>
        <p:pic>
          <p:nvPicPr>
            <p:cNvPr id="20" name="Picture 19" descr="Icon&#10;&#10;Description automatically generated">
              <a:extLst>
                <a:ext uri="{FF2B5EF4-FFF2-40B4-BE49-F238E27FC236}">
                  <a16:creationId xmlns:a16="http://schemas.microsoft.com/office/drawing/2014/main" id="{756F0F44-E0BE-CFC1-ED61-E043C0A16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2723" y="1649074"/>
              <a:ext cx="504763" cy="504763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2DB31BB-DFDE-17DD-5DF5-77B61C1B2069}"/>
              </a:ext>
            </a:extLst>
          </p:cNvPr>
          <p:cNvGrpSpPr/>
          <p:nvPr/>
        </p:nvGrpSpPr>
        <p:grpSpPr>
          <a:xfrm>
            <a:off x="8390171" y="1586884"/>
            <a:ext cx="629324" cy="629324"/>
            <a:chOff x="8177729" y="1627261"/>
            <a:chExt cx="629324" cy="629324"/>
          </a:xfrm>
        </p:grpSpPr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ED153CB5-728E-19FD-1189-3CFEFD437371}"/>
                </a:ext>
              </a:extLst>
            </p:cNvPr>
            <p:cNvGrpSpPr/>
            <p:nvPr/>
          </p:nvGrpSpPr>
          <p:grpSpPr>
            <a:xfrm>
              <a:off x="8177729" y="1627261"/>
              <a:ext cx="629324" cy="629324"/>
              <a:chOff x="1446208" y="5977995"/>
              <a:chExt cx="629324" cy="629324"/>
            </a:xfrm>
            <a:solidFill>
              <a:srgbClr val="03234B"/>
            </a:solidFill>
          </p:grpSpPr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6709A076-A4D3-9DFA-B086-FD03720085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46208" y="5977995"/>
                <a:ext cx="629324" cy="62932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>
                  <a:buClr>
                    <a:schemeClr val="bg1"/>
                  </a:buClr>
                </a:pPr>
                <a:endParaRPr lang="en-US"/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E48513C3-4A07-F8EC-C465-5376F4383F04}"/>
                  </a:ext>
                </a:extLst>
              </p:cNvPr>
              <p:cNvSpPr txBox="1"/>
              <p:nvPr/>
            </p:nvSpPr>
            <p:spPr>
              <a:xfrm>
                <a:off x="1491121" y="6328441"/>
                <a:ext cx="575852" cy="261610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en-US" sz="1100" b="1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AC/DC</a:t>
                </a:r>
              </a:p>
            </p:txBody>
          </p:sp>
        </p:grpSp>
        <p:pic>
          <p:nvPicPr>
            <p:cNvPr id="32" name="Picture 31" descr="Icon&#10;&#10;Description automatically generated">
              <a:extLst>
                <a:ext uri="{FF2B5EF4-FFF2-40B4-BE49-F238E27FC236}">
                  <a16:creationId xmlns:a16="http://schemas.microsoft.com/office/drawing/2014/main" id="{2C356C6F-0C10-5A73-84E0-73DB9DFB9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62975" y="1637078"/>
              <a:ext cx="504113" cy="504113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4C875249-4438-7197-66AB-DA404D0D241D}"/>
              </a:ext>
            </a:extLst>
          </p:cNvPr>
          <p:cNvGrpSpPr/>
          <p:nvPr/>
        </p:nvGrpSpPr>
        <p:grpSpPr>
          <a:xfrm>
            <a:off x="2632893" y="4108818"/>
            <a:ext cx="909223" cy="887262"/>
            <a:chOff x="2632893" y="4297069"/>
            <a:chExt cx="909223" cy="887262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D8C10B51-83A9-62A1-B7F4-CB0BF5220938}"/>
                </a:ext>
              </a:extLst>
            </p:cNvPr>
            <p:cNvSpPr txBox="1"/>
            <p:nvPr/>
          </p:nvSpPr>
          <p:spPr>
            <a:xfrm>
              <a:off x="2632893" y="4922721"/>
              <a:ext cx="909223" cy="26161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l"/>
              <a:r>
                <a:rPr lang="en-US" sz="1100" b="1">
                  <a:latin typeface="Arial Narrow" panose="020B0606020202030204" pitchFamily="34" charset="0"/>
                </a:rPr>
                <a:t>Active filters</a:t>
              </a:r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4C5A6A44-897B-6AEF-C957-7C58F13A1427}"/>
                </a:ext>
              </a:extLst>
            </p:cNvPr>
            <p:cNvGrpSpPr/>
            <p:nvPr/>
          </p:nvGrpSpPr>
          <p:grpSpPr>
            <a:xfrm>
              <a:off x="2738480" y="4297069"/>
              <a:ext cx="629324" cy="629324"/>
              <a:chOff x="2738480" y="4297466"/>
              <a:chExt cx="629324" cy="629324"/>
            </a:xfrm>
          </p:grpSpPr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CBF40D59-C213-F643-99D6-E4BDAE354D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38480" y="4297466"/>
                <a:ext cx="629324" cy="629324"/>
              </a:xfrm>
              <a:prstGeom prst="ellipse">
                <a:avLst/>
              </a:prstGeom>
              <a:solidFill>
                <a:srgbClr val="8191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>
                  <a:buClr>
                    <a:schemeClr val="bg1"/>
                  </a:buClr>
                </a:pPr>
                <a:endParaRPr lang="en-US"/>
              </a:p>
            </p:txBody>
          </p:sp>
          <p:pic>
            <p:nvPicPr>
              <p:cNvPr id="121" name="Graphic 120">
                <a:extLst>
                  <a:ext uri="{FF2B5EF4-FFF2-40B4-BE49-F238E27FC236}">
                    <a16:creationId xmlns:a16="http://schemas.microsoft.com/office/drawing/2014/main" id="{9DA45E15-2EA2-E740-256C-C3E2AD61D4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2850490" y="4390568"/>
                <a:ext cx="422774" cy="422774"/>
              </a:xfrm>
              <a:prstGeom prst="rect">
                <a:avLst/>
              </a:prstGeom>
            </p:spPr>
          </p:pic>
        </p:grp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CF5CE3A-C893-031A-6A8C-76525251A0E8}"/>
              </a:ext>
            </a:extLst>
          </p:cNvPr>
          <p:cNvGrpSpPr/>
          <p:nvPr/>
        </p:nvGrpSpPr>
        <p:grpSpPr>
          <a:xfrm>
            <a:off x="4446778" y="4108818"/>
            <a:ext cx="902811" cy="887262"/>
            <a:chOff x="4152077" y="4297069"/>
            <a:chExt cx="902811" cy="887262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63B15EEB-6820-3145-8D16-BE75411D1632}"/>
                </a:ext>
              </a:extLst>
            </p:cNvPr>
            <p:cNvSpPr txBox="1"/>
            <p:nvPr/>
          </p:nvSpPr>
          <p:spPr>
            <a:xfrm>
              <a:off x="4152077" y="4922721"/>
              <a:ext cx="902811" cy="26161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l"/>
              <a:r>
                <a:rPr lang="en-US" sz="1100" b="1">
                  <a:latin typeface="Arial Narrow" panose="020B0606020202030204" pitchFamily="34" charset="0"/>
                </a:rPr>
                <a:t>Comparators</a:t>
              </a:r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507246A2-A002-D6D9-6AA4-1C542B0933B2}"/>
                </a:ext>
              </a:extLst>
            </p:cNvPr>
            <p:cNvGrpSpPr/>
            <p:nvPr/>
          </p:nvGrpSpPr>
          <p:grpSpPr>
            <a:xfrm>
              <a:off x="4250133" y="4297069"/>
              <a:ext cx="629324" cy="629324"/>
              <a:chOff x="4250133" y="4297069"/>
              <a:chExt cx="629324" cy="629324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5493AE26-555E-F874-A33E-774AD62F59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250133" y="4297069"/>
                <a:ext cx="629324" cy="629324"/>
              </a:xfrm>
              <a:prstGeom prst="ellipse">
                <a:avLst/>
              </a:prstGeom>
              <a:solidFill>
                <a:srgbClr val="8191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>
                  <a:buClr>
                    <a:schemeClr val="bg1"/>
                  </a:buClr>
                </a:pPr>
                <a:endParaRPr lang="en-US"/>
              </a:p>
            </p:txBody>
          </p:sp>
          <p:pic>
            <p:nvPicPr>
              <p:cNvPr id="122" name="Graphic 121">
                <a:extLst>
                  <a:ext uri="{FF2B5EF4-FFF2-40B4-BE49-F238E27FC236}">
                    <a16:creationId xmlns:a16="http://schemas.microsoft.com/office/drawing/2014/main" id="{7C77290B-3C83-054B-6FC6-CA087355A5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4372804" y="4400810"/>
                <a:ext cx="422774" cy="422774"/>
              </a:xfrm>
              <a:prstGeom prst="rect">
                <a:avLst/>
              </a:prstGeom>
            </p:spPr>
          </p:pic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39E21D8-DC69-E1C7-831F-54402D34AC38}"/>
              </a:ext>
            </a:extLst>
          </p:cNvPr>
          <p:cNvGrpSpPr/>
          <p:nvPr/>
        </p:nvGrpSpPr>
        <p:grpSpPr>
          <a:xfrm>
            <a:off x="3819256" y="2321460"/>
            <a:ext cx="1175411" cy="274320"/>
            <a:chOff x="4448520" y="2321460"/>
            <a:chExt cx="1175411" cy="27432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43FB217-577A-D526-0BA4-5E3E6F0E96C9}"/>
                </a:ext>
              </a:extLst>
            </p:cNvPr>
            <p:cNvSpPr/>
            <p:nvPr/>
          </p:nvSpPr>
          <p:spPr>
            <a:xfrm>
              <a:off x="4448520" y="2321460"/>
              <a:ext cx="1175411" cy="274320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>
                <a:buClr>
                  <a:schemeClr val="bg1"/>
                </a:buClr>
              </a:pPr>
              <a:r>
                <a:rPr lang="en-US" sz="1000"/>
                <a:t>Export to CAD</a:t>
              </a:r>
            </a:p>
          </p:txBody>
        </p:sp>
        <p:sp>
          <p:nvSpPr>
            <p:cNvPr id="16" name="Arrow: Striped Right 15">
              <a:extLst>
                <a:ext uri="{FF2B5EF4-FFF2-40B4-BE49-F238E27FC236}">
                  <a16:creationId xmlns:a16="http://schemas.microsoft.com/office/drawing/2014/main" id="{778141CB-A994-6758-3652-9A4BCB21F856}"/>
                </a:ext>
              </a:extLst>
            </p:cNvPr>
            <p:cNvSpPr/>
            <p:nvPr/>
          </p:nvSpPr>
          <p:spPr>
            <a:xfrm rot="16200000">
              <a:off x="5407550" y="2377551"/>
              <a:ext cx="148714" cy="135440"/>
            </a:xfrm>
            <a:prstGeom prst="striped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E7EB55D-E25C-A461-32CB-ED9F58A840A5}"/>
              </a:ext>
            </a:extLst>
          </p:cNvPr>
          <p:cNvGrpSpPr/>
          <p:nvPr/>
        </p:nvGrpSpPr>
        <p:grpSpPr>
          <a:xfrm>
            <a:off x="2369520" y="2321459"/>
            <a:ext cx="1367243" cy="274321"/>
            <a:chOff x="2562244" y="2321459"/>
            <a:chExt cx="1367243" cy="274321"/>
          </a:xfrm>
        </p:grpSpPr>
        <p:pic>
          <p:nvPicPr>
            <p:cNvPr id="206" name="Picture 2">
              <a:extLst>
                <a:ext uri="{FF2B5EF4-FFF2-40B4-BE49-F238E27FC236}">
                  <a16:creationId xmlns:a16="http://schemas.microsoft.com/office/drawing/2014/main" id="{470013D9-EE0D-CBD5-5E85-A22885A693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562244" y="2321459"/>
              <a:ext cx="1363407" cy="27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4F79103-6EAF-0E90-739B-1FD953B68F5C}"/>
                </a:ext>
              </a:extLst>
            </p:cNvPr>
            <p:cNvSpPr/>
            <p:nvPr/>
          </p:nvSpPr>
          <p:spPr>
            <a:xfrm>
              <a:off x="2566080" y="2321460"/>
              <a:ext cx="1363407" cy="27432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>
                <a:buClr>
                  <a:schemeClr val="bg1"/>
                </a:buClr>
              </a:pPr>
              <a:endParaRPr lang="en-US" sz="1000"/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7B312840-F6E0-3887-230A-4E6BCF6FA112}"/>
              </a:ext>
            </a:extLst>
          </p:cNvPr>
          <p:cNvSpPr>
            <a:spLocks/>
          </p:cNvSpPr>
          <p:nvPr/>
        </p:nvSpPr>
        <p:spPr>
          <a:xfrm>
            <a:off x="4202643" y="2635067"/>
            <a:ext cx="457200" cy="1828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sz="1200" b="1">
                <a:solidFill>
                  <a:schemeClr val="accent1"/>
                </a:solidFill>
                <a:latin typeface="Arial Narrow" panose="020B0606020202030204" pitchFamily="34" charset="0"/>
              </a:rPr>
              <a:t>NEW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656480E-7F2C-6933-5FD8-115E3AB96493}"/>
              </a:ext>
            </a:extLst>
          </p:cNvPr>
          <p:cNvSpPr>
            <a:spLocks/>
          </p:cNvSpPr>
          <p:nvPr/>
        </p:nvSpPr>
        <p:spPr>
          <a:xfrm>
            <a:off x="5549072" y="2635067"/>
            <a:ext cx="457200" cy="1828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sz="1200" b="1">
                <a:solidFill>
                  <a:schemeClr val="accent1"/>
                </a:solidFill>
                <a:latin typeface="Arial Narrow" panose="020B0606020202030204" pitchFamily="34" charset="0"/>
              </a:rPr>
              <a:t>NEW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27A50DF-3B3F-145B-CAA8-798D116EB812}"/>
              </a:ext>
            </a:extLst>
          </p:cNvPr>
          <p:cNvGrpSpPr/>
          <p:nvPr/>
        </p:nvGrpSpPr>
        <p:grpSpPr>
          <a:xfrm>
            <a:off x="8222642" y="2321460"/>
            <a:ext cx="1463040" cy="274320"/>
            <a:chOff x="5730812" y="2321460"/>
            <a:chExt cx="1463040" cy="27432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1937CA9-FB46-10C2-9A11-CD1A4D51D67E}"/>
                </a:ext>
              </a:extLst>
            </p:cNvPr>
            <p:cNvSpPr/>
            <p:nvPr/>
          </p:nvSpPr>
          <p:spPr>
            <a:xfrm>
              <a:off x="5730812" y="2321460"/>
              <a:ext cx="1463040" cy="274320"/>
            </a:xfrm>
            <a:prstGeom prst="rect">
              <a:avLst/>
            </a:prstGeom>
            <a:solidFill>
              <a:srgbClr val="3CB4E6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>
                <a:buClr>
                  <a:schemeClr val="bg1"/>
                </a:buClr>
              </a:pPr>
              <a:r>
                <a:rPr lang="en-US" sz="1000"/>
                <a:t>Evaluation boards</a:t>
              </a:r>
            </a:p>
          </p:txBody>
        </p:sp>
        <p:pic>
          <p:nvPicPr>
            <p:cNvPr id="57" name="Picture 56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8709EFAF-D6D1-2D4E-4C2B-49A67DE23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7456" y="2335135"/>
              <a:ext cx="237003" cy="237003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6E5ECF1-FEBC-B02F-7AC9-28CB64662196}"/>
              </a:ext>
            </a:extLst>
          </p:cNvPr>
          <p:cNvGrpSpPr/>
          <p:nvPr/>
        </p:nvGrpSpPr>
        <p:grpSpPr>
          <a:xfrm>
            <a:off x="6964737" y="2321460"/>
            <a:ext cx="1175411" cy="274320"/>
            <a:chOff x="4448520" y="2321460"/>
            <a:chExt cx="1175411" cy="274320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46361E9-33EA-7440-35E1-65538F665DE5}"/>
                </a:ext>
              </a:extLst>
            </p:cNvPr>
            <p:cNvSpPr/>
            <p:nvPr/>
          </p:nvSpPr>
          <p:spPr>
            <a:xfrm>
              <a:off x="4448520" y="2321460"/>
              <a:ext cx="1175411" cy="274320"/>
            </a:xfrm>
            <a:prstGeom prst="rect">
              <a:avLst/>
            </a:prstGeom>
            <a:solidFill>
              <a:srgbClr val="3CB4E6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>
                <a:buClr>
                  <a:schemeClr val="bg1"/>
                </a:buClr>
              </a:pPr>
              <a:r>
                <a:rPr lang="en-US" sz="1000"/>
                <a:t>Export to CAD</a:t>
              </a:r>
            </a:p>
          </p:txBody>
        </p:sp>
        <p:sp>
          <p:nvSpPr>
            <p:cNvPr id="60" name="Arrow: Striped Right 59">
              <a:extLst>
                <a:ext uri="{FF2B5EF4-FFF2-40B4-BE49-F238E27FC236}">
                  <a16:creationId xmlns:a16="http://schemas.microsoft.com/office/drawing/2014/main" id="{488E7F27-964D-D66E-7895-EFE8ECA88742}"/>
                </a:ext>
              </a:extLst>
            </p:cNvPr>
            <p:cNvSpPr/>
            <p:nvPr/>
          </p:nvSpPr>
          <p:spPr>
            <a:xfrm rot="16200000">
              <a:off x="5407550" y="2377551"/>
              <a:ext cx="148714" cy="135440"/>
            </a:xfrm>
            <a:prstGeom prst="striped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3AD75D22-21E1-F2D2-33DA-7B52A33CD82E}"/>
              </a:ext>
            </a:extLst>
          </p:cNvPr>
          <p:cNvSpPr>
            <a:spLocks/>
          </p:cNvSpPr>
          <p:nvPr/>
        </p:nvSpPr>
        <p:spPr>
          <a:xfrm>
            <a:off x="7348124" y="2635067"/>
            <a:ext cx="457200" cy="1828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sz="1200" b="1">
                <a:solidFill>
                  <a:schemeClr val="accent1"/>
                </a:solidFill>
                <a:latin typeface="Arial Narrow" panose="020B0606020202030204" pitchFamily="34" charset="0"/>
              </a:rPr>
              <a:t>NEW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BF55B160-B8DD-A5E1-F119-64174B534526}"/>
              </a:ext>
            </a:extLst>
          </p:cNvPr>
          <p:cNvSpPr>
            <a:spLocks/>
          </p:cNvSpPr>
          <p:nvPr/>
        </p:nvSpPr>
        <p:spPr>
          <a:xfrm>
            <a:off x="8694553" y="2635067"/>
            <a:ext cx="457200" cy="1828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sz="1200" b="1">
                <a:solidFill>
                  <a:schemeClr val="accent1"/>
                </a:solidFill>
                <a:latin typeface="Arial Narrow" panose="020B0606020202030204" pitchFamily="34" charset="0"/>
              </a:rPr>
              <a:t>NEW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3A66EA7-E24B-AFFC-6766-F48F9F4B12C2}"/>
              </a:ext>
            </a:extLst>
          </p:cNvPr>
          <p:cNvSpPr>
            <a:spLocks/>
          </p:cNvSpPr>
          <p:nvPr/>
        </p:nvSpPr>
        <p:spPr>
          <a:xfrm>
            <a:off x="10636578" y="2353831"/>
            <a:ext cx="457200" cy="1828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sz="1200" b="1">
                <a:solidFill>
                  <a:schemeClr val="accent1"/>
                </a:solidFill>
                <a:latin typeface="Arial Narrow" panose="020B0606020202030204" pitchFamily="34" charset="0"/>
              </a:rPr>
              <a:t>NEW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5F6531AF-E92F-B007-C726-EBF874E0DCFD}"/>
              </a:ext>
            </a:extLst>
          </p:cNvPr>
          <p:cNvGrpSpPr/>
          <p:nvPr/>
        </p:nvGrpSpPr>
        <p:grpSpPr>
          <a:xfrm>
            <a:off x="7085925" y="3036888"/>
            <a:ext cx="973343" cy="867852"/>
            <a:chOff x="5617944" y="3257982"/>
            <a:chExt cx="973343" cy="867852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0D72537-2B68-C52F-F69D-1542B863B4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65921" y="3260969"/>
              <a:ext cx="629324" cy="629324"/>
            </a:xfrm>
            <a:prstGeom prst="ellipse">
              <a:avLst/>
            </a:prstGeom>
            <a:solidFill>
              <a:srgbClr val="425A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/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EF69D9B0-0794-6B09-16A2-D924C1EE8E43}"/>
                </a:ext>
              </a:extLst>
            </p:cNvPr>
            <p:cNvGrpSpPr/>
            <p:nvPr/>
          </p:nvGrpSpPr>
          <p:grpSpPr>
            <a:xfrm>
              <a:off x="5617944" y="3257982"/>
              <a:ext cx="973343" cy="867852"/>
              <a:chOff x="5617944" y="3257982"/>
              <a:chExt cx="973343" cy="867852"/>
            </a:xfrm>
          </p:grpSpPr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D228A17D-41CF-C735-4D67-27F710364584}"/>
                  </a:ext>
                </a:extLst>
              </p:cNvPr>
              <p:cNvSpPr txBox="1"/>
              <p:nvPr/>
            </p:nvSpPr>
            <p:spPr>
              <a:xfrm>
                <a:off x="5617944" y="3864224"/>
                <a:ext cx="973343" cy="261610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l"/>
                <a:r>
                  <a:rPr lang="en-US" sz="1100" b="1">
                    <a:latin typeface="Arial Narrow" panose="020B0606020202030204" pitchFamily="34" charset="0"/>
                  </a:rPr>
                  <a:t>TVS simulator</a:t>
                </a:r>
              </a:p>
            </p:txBody>
          </p:sp>
          <p:pic>
            <p:nvPicPr>
              <p:cNvPr id="36" name="Picture 35" descr="Logo, icon&#10;&#10;Description automatically generated">
                <a:extLst>
                  <a:ext uri="{FF2B5EF4-FFF2-40B4-BE49-F238E27FC236}">
                    <a16:creationId xmlns:a16="http://schemas.microsoft.com/office/drawing/2014/main" id="{84C77A29-23E8-0110-083D-9AEC74A32D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screen">
                <a:clrChange>
                  <a:clrFrom>
                    <a:srgbClr val="03234B"/>
                  </a:clrFrom>
                  <a:clrTo>
                    <a:srgbClr val="03234B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777672" y="3257982"/>
                <a:ext cx="615758" cy="615262"/>
              </a:xfrm>
              <a:prstGeom prst="rect">
                <a:avLst/>
              </a:prstGeom>
            </p:spPr>
          </p:pic>
        </p:grp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839FA0E-ABB2-8923-7538-396D2D175765}"/>
              </a:ext>
            </a:extLst>
          </p:cNvPr>
          <p:cNvGrpSpPr/>
          <p:nvPr/>
        </p:nvGrpSpPr>
        <p:grpSpPr>
          <a:xfrm>
            <a:off x="8492258" y="3027461"/>
            <a:ext cx="1542806" cy="867852"/>
            <a:chOff x="7696730" y="3036888"/>
            <a:chExt cx="1542806" cy="867852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4AD411A2-1466-495C-6E48-F2BE3F70880D}"/>
                </a:ext>
              </a:extLst>
            </p:cNvPr>
            <p:cNvGrpSpPr/>
            <p:nvPr/>
          </p:nvGrpSpPr>
          <p:grpSpPr>
            <a:xfrm>
              <a:off x="7696730" y="3036888"/>
              <a:ext cx="1191352" cy="867852"/>
              <a:chOff x="6938738" y="3257982"/>
              <a:chExt cx="1191352" cy="867852"/>
            </a:xfrm>
          </p:grpSpPr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A51B9F10-725F-F41E-ADFE-0C2DD392B01E}"/>
                  </a:ext>
                </a:extLst>
              </p:cNvPr>
              <p:cNvSpPr txBox="1"/>
              <p:nvPr/>
            </p:nvSpPr>
            <p:spPr>
              <a:xfrm>
                <a:off x="6938738" y="3864224"/>
                <a:ext cx="1191352" cy="261610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l"/>
                <a:r>
                  <a:rPr lang="en-US" sz="1100" b="1">
                    <a:latin typeface="Arial Narrow" panose="020B0606020202030204" pitchFamily="34" charset="0"/>
                  </a:rPr>
                  <a:t>STPOWER Studio</a:t>
                </a:r>
              </a:p>
            </p:txBody>
          </p: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D62C3AB7-C469-D457-FACF-C4F358466020}"/>
                  </a:ext>
                </a:extLst>
              </p:cNvPr>
              <p:cNvGrpSpPr/>
              <p:nvPr/>
            </p:nvGrpSpPr>
            <p:grpSpPr>
              <a:xfrm>
                <a:off x="7193470" y="3257982"/>
                <a:ext cx="629324" cy="635832"/>
                <a:chOff x="7193470" y="3257982"/>
                <a:chExt cx="629324" cy="635832"/>
              </a:xfrm>
            </p:grpSpPr>
            <p:sp>
              <p:nvSpPr>
                <p:cNvPr id="124" name="Oval 123">
                  <a:extLst>
                    <a:ext uri="{FF2B5EF4-FFF2-40B4-BE49-F238E27FC236}">
                      <a16:creationId xmlns:a16="http://schemas.microsoft.com/office/drawing/2014/main" id="{238E28EE-3967-F0A5-6541-FCF2B63B127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93470" y="3264490"/>
                  <a:ext cx="629324" cy="629324"/>
                </a:xfrm>
                <a:prstGeom prst="ellipse">
                  <a:avLst/>
                </a:prstGeom>
                <a:solidFill>
                  <a:srgbClr val="425A7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>
                    <a:buClr>
                      <a:schemeClr val="bg1"/>
                    </a:buClr>
                  </a:pPr>
                  <a:endParaRPr lang="en-US"/>
                </a:p>
              </p:txBody>
            </p:sp>
            <p:pic>
              <p:nvPicPr>
                <p:cNvPr id="41" name="Picture 40" descr="Logo&#10;&#10;Description automatically generated">
                  <a:extLst>
                    <a:ext uri="{FF2B5EF4-FFF2-40B4-BE49-F238E27FC236}">
                      <a16:creationId xmlns:a16="http://schemas.microsoft.com/office/drawing/2014/main" id="{6A33662C-203C-2EFA-006F-819F03E87F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 cstate="screen">
                  <a:clrChange>
                    <a:clrFrom>
                      <a:srgbClr val="03234B"/>
                    </a:clrFrom>
                    <a:clrTo>
                      <a:srgbClr val="03234B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217190" y="3257982"/>
                  <a:ext cx="602580" cy="602580"/>
                </a:xfrm>
                <a:prstGeom prst="rect">
                  <a:avLst/>
                </a:prstGeom>
              </p:spPr>
            </p:pic>
          </p:grpSp>
        </p:grp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4A80DD21-DDED-459C-089E-E76CF37D6F68}"/>
                </a:ext>
              </a:extLst>
            </p:cNvPr>
            <p:cNvSpPr>
              <a:spLocks/>
            </p:cNvSpPr>
            <p:nvPr/>
          </p:nvSpPr>
          <p:spPr>
            <a:xfrm>
              <a:off x="8782336" y="3682495"/>
              <a:ext cx="457200" cy="18288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r>
                <a:rPr lang="en-US" sz="1200" b="1">
                  <a:solidFill>
                    <a:schemeClr val="accent1"/>
                  </a:solidFill>
                  <a:latin typeface="Arial Narrow" panose="020B0606020202030204" pitchFamily="34" charset="0"/>
                </a:rPr>
                <a:t>NEW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D589D3CC-ABAB-6837-2063-B5F58B9A189C}"/>
              </a:ext>
            </a:extLst>
          </p:cNvPr>
          <p:cNvGrpSpPr/>
          <p:nvPr/>
        </p:nvGrpSpPr>
        <p:grpSpPr>
          <a:xfrm>
            <a:off x="6155310" y="5193267"/>
            <a:ext cx="1236236" cy="879923"/>
            <a:chOff x="5513148" y="5351121"/>
            <a:chExt cx="1236236" cy="879923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7D315515-1162-F0A7-0819-591776AC7A39}"/>
                </a:ext>
              </a:extLst>
            </p:cNvPr>
            <p:cNvSpPr txBox="1"/>
            <p:nvPr/>
          </p:nvSpPr>
          <p:spPr>
            <a:xfrm>
              <a:off x="5513148" y="5969434"/>
              <a:ext cx="1236236" cy="26161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l"/>
              <a:r>
                <a:rPr lang="en-US" sz="1100" b="1">
                  <a:latin typeface="Arial Narrow" panose="020B0606020202030204" pitchFamily="34" charset="0"/>
                </a:rPr>
                <a:t>NFC tuning circuit</a:t>
              </a:r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52F6584D-79DF-3F49-40D8-F92EA80BB2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70991" y="5351121"/>
              <a:ext cx="629324" cy="629324"/>
            </a:xfrm>
            <a:prstGeom prst="ellipse">
              <a:avLst/>
            </a:prstGeom>
            <a:solidFill>
              <a:srgbClr val="C0C8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/>
            </a:p>
          </p:txBody>
        </p:sp>
        <p:pic>
          <p:nvPicPr>
            <p:cNvPr id="105" name="Graphic 104">
              <a:extLst>
                <a:ext uri="{FF2B5EF4-FFF2-40B4-BE49-F238E27FC236}">
                  <a16:creationId xmlns:a16="http://schemas.microsoft.com/office/drawing/2014/main" id="{4375F7B7-81F4-32E7-AB9A-9F3A1286CD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5837308" y="5422739"/>
              <a:ext cx="491408" cy="491408"/>
            </a:xfrm>
            <a:prstGeom prst="rect">
              <a:avLst/>
            </a:prstGeom>
          </p:spPr>
        </p:pic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B05E9F5D-CF61-C8B8-2EB8-6601FBB2C6CE}"/>
              </a:ext>
            </a:extLst>
          </p:cNvPr>
          <p:cNvGrpSpPr/>
          <p:nvPr/>
        </p:nvGrpSpPr>
        <p:grpSpPr>
          <a:xfrm>
            <a:off x="2534985" y="5193267"/>
            <a:ext cx="1063112" cy="879923"/>
            <a:chOff x="2553181" y="5351121"/>
            <a:chExt cx="1063112" cy="879923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24A2E3DB-A5D2-C17F-CFC3-EF8DD46C55E6}"/>
                </a:ext>
              </a:extLst>
            </p:cNvPr>
            <p:cNvSpPr txBox="1"/>
            <p:nvPr/>
          </p:nvSpPr>
          <p:spPr>
            <a:xfrm>
              <a:off x="2553181" y="5969434"/>
              <a:ext cx="1063112" cy="26161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l"/>
              <a:r>
                <a:rPr lang="en-US" sz="1100" b="1">
                  <a:latin typeface="Arial Narrow" panose="020B0606020202030204" pitchFamily="34" charset="0"/>
                </a:rPr>
                <a:t>NFC inductance</a:t>
              </a:r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484CC7E9-6009-BD03-86F4-FE37CFDDC4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35925" y="5351121"/>
              <a:ext cx="629324" cy="629324"/>
            </a:xfrm>
            <a:prstGeom prst="ellipse">
              <a:avLst/>
            </a:prstGeom>
            <a:solidFill>
              <a:srgbClr val="C0C8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/>
            </a:p>
          </p:txBody>
        </p:sp>
        <p:pic>
          <p:nvPicPr>
            <p:cNvPr id="108" name="Graphic 107">
              <a:extLst>
                <a:ext uri="{FF2B5EF4-FFF2-40B4-BE49-F238E27FC236}">
                  <a16:creationId xmlns:a16="http://schemas.microsoft.com/office/drawing/2014/main" id="{F47DEA91-1277-7D4C-68EE-5131A1F7D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851440" y="5466735"/>
              <a:ext cx="402899" cy="402899"/>
            </a:xfrm>
            <a:prstGeom prst="rect">
              <a:avLst/>
            </a:prstGeom>
          </p:spPr>
        </p:pic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99B7C136-ABCD-2F16-0D1A-4F6A5EF757A7}"/>
              </a:ext>
            </a:extLst>
          </p:cNvPr>
          <p:cNvGrpSpPr/>
          <p:nvPr/>
        </p:nvGrpSpPr>
        <p:grpSpPr>
          <a:xfrm>
            <a:off x="4314326" y="5193267"/>
            <a:ext cx="1120820" cy="879923"/>
            <a:chOff x="4030763" y="5351121"/>
            <a:chExt cx="1120820" cy="879923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5F0B37F0-C7BC-6EBA-302A-BA7E617ABB80}"/>
                </a:ext>
              </a:extLst>
            </p:cNvPr>
            <p:cNvSpPr txBox="1"/>
            <p:nvPr/>
          </p:nvSpPr>
          <p:spPr>
            <a:xfrm>
              <a:off x="4030763" y="5969434"/>
              <a:ext cx="1120820" cy="26161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l"/>
              <a:r>
                <a:rPr lang="en-US" sz="1100" b="1">
                  <a:latin typeface="Arial Narrow" panose="020B0606020202030204" pitchFamily="34" charset="0"/>
                </a:rPr>
                <a:t>UHF link budget</a:t>
              </a:r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5E886984-D0A8-4415-0740-DB44EDAF6A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52109" y="5351121"/>
              <a:ext cx="629324" cy="629324"/>
            </a:xfrm>
            <a:prstGeom prst="ellipse">
              <a:avLst/>
            </a:prstGeom>
            <a:solidFill>
              <a:srgbClr val="C0C8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/>
            </a:p>
          </p:txBody>
        </p:sp>
        <p:pic>
          <p:nvPicPr>
            <p:cNvPr id="111" name="Graphic 110">
              <a:extLst>
                <a:ext uri="{FF2B5EF4-FFF2-40B4-BE49-F238E27FC236}">
                  <a16:creationId xmlns:a16="http://schemas.microsoft.com/office/drawing/2014/main" id="{7CC7EDC7-879D-95DB-1067-DFCCDFDF0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4360145" y="5471620"/>
              <a:ext cx="423014" cy="423014"/>
            </a:xfrm>
            <a:prstGeom prst="rect">
              <a:avLst/>
            </a:prstGeom>
          </p:spPr>
        </p:pic>
      </p:grpSp>
      <p:sp>
        <p:nvSpPr>
          <p:cNvPr id="119" name="Rectangle 118">
            <a:extLst>
              <a:ext uri="{FF2B5EF4-FFF2-40B4-BE49-F238E27FC236}">
                <a16:creationId xmlns:a16="http://schemas.microsoft.com/office/drawing/2014/main" id="{42012461-B32E-352F-651E-61EAE740B499}"/>
              </a:ext>
            </a:extLst>
          </p:cNvPr>
          <p:cNvSpPr>
            <a:spLocks/>
          </p:cNvSpPr>
          <p:nvPr/>
        </p:nvSpPr>
        <p:spPr>
          <a:xfrm>
            <a:off x="7314641" y="5850073"/>
            <a:ext cx="457200" cy="1828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sz="1200" b="1">
                <a:solidFill>
                  <a:schemeClr val="accent1"/>
                </a:solidFill>
                <a:latin typeface="Arial Narrow" panose="020B0606020202030204" pitchFamily="34" charset="0"/>
              </a:rPr>
              <a:t>NEW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E864243E-C3A1-C4AC-A4EC-3FEE2B5B8EE4}"/>
              </a:ext>
            </a:extLst>
          </p:cNvPr>
          <p:cNvSpPr>
            <a:spLocks/>
          </p:cNvSpPr>
          <p:nvPr/>
        </p:nvSpPr>
        <p:spPr>
          <a:xfrm>
            <a:off x="5324559" y="5852108"/>
            <a:ext cx="457200" cy="1828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sz="1200" b="1">
                <a:solidFill>
                  <a:schemeClr val="accent1"/>
                </a:solidFill>
                <a:latin typeface="Arial Narrow" panose="020B0606020202030204" pitchFamily="34" charset="0"/>
              </a:rPr>
              <a:t>NEW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565D68C-42D9-CE7B-80C7-E44A781770DD}"/>
              </a:ext>
            </a:extLst>
          </p:cNvPr>
          <p:cNvGrpSpPr/>
          <p:nvPr/>
        </p:nvGrpSpPr>
        <p:grpSpPr>
          <a:xfrm>
            <a:off x="10145332" y="3035808"/>
            <a:ext cx="1870263" cy="868932"/>
            <a:chOff x="9550972" y="3035808"/>
            <a:chExt cx="1870263" cy="86893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8DB425A-0CD5-D474-C69D-F95065FA712F}"/>
                </a:ext>
              </a:extLst>
            </p:cNvPr>
            <p:cNvGrpSpPr/>
            <p:nvPr/>
          </p:nvGrpSpPr>
          <p:grpSpPr>
            <a:xfrm>
              <a:off x="9550972" y="3035808"/>
              <a:ext cx="1870263" cy="868932"/>
              <a:chOff x="7696730" y="3035808"/>
              <a:chExt cx="1870263" cy="86893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F9FEEF8C-BE7B-07C0-5671-C84136700511}"/>
                  </a:ext>
                </a:extLst>
              </p:cNvPr>
              <p:cNvGrpSpPr/>
              <p:nvPr/>
            </p:nvGrpSpPr>
            <p:grpSpPr>
              <a:xfrm>
                <a:off x="7696730" y="3035808"/>
                <a:ext cx="1191352" cy="868932"/>
                <a:chOff x="6938738" y="3256902"/>
                <a:chExt cx="1191352" cy="868932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DD12C70-B273-E224-2C04-2622A5ECD5AE}"/>
                    </a:ext>
                  </a:extLst>
                </p:cNvPr>
                <p:cNvSpPr txBox="1"/>
                <p:nvPr/>
              </p:nvSpPr>
              <p:spPr>
                <a:xfrm>
                  <a:off x="6938738" y="3864224"/>
                  <a:ext cx="1191352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algn="l"/>
                  <a:r>
                    <a:rPr lang="en-US" sz="1100" b="1" dirty="0">
                      <a:latin typeface="Arial Narrow" panose="020B0606020202030204" pitchFamily="34" charset="0"/>
                    </a:rPr>
                    <a:t>PCB Thermal Simulator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6BB89BF8-4A95-6630-B4F2-C704E8B71CE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93470" y="3256902"/>
                  <a:ext cx="629324" cy="629324"/>
                </a:xfrm>
                <a:prstGeom prst="ellipse">
                  <a:avLst/>
                </a:prstGeom>
                <a:solidFill>
                  <a:srgbClr val="425A7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>
                    <a:buClr>
                      <a:schemeClr val="bg1"/>
                    </a:buClr>
                  </a:pPr>
                  <a:endParaRPr lang="en-US"/>
                </a:p>
              </p:txBody>
            </p:sp>
          </p:grp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D9FFD4B-578C-DECF-DF59-EE8B55767E3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109793" y="3682495"/>
                <a:ext cx="457200" cy="18288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>
                <a:noAutofit/>
              </a:bodyPr>
              <a:lstStyle/>
              <a:p>
                <a:pPr algn="ctr">
                  <a:buClr>
                    <a:schemeClr val="bg1"/>
                  </a:buClr>
                </a:pPr>
                <a:r>
                  <a:rPr lang="en-US" sz="1200" b="1">
                    <a:solidFill>
                      <a:schemeClr val="accent1"/>
                    </a:solidFill>
                    <a:latin typeface="Arial Narrow" panose="020B0606020202030204" pitchFamily="34" charset="0"/>
                  </a:rPr>
                  <a:t>NEW</a:t>
                </a:r>
              </a:p>
            </p:txBody>
          </p:sp>
        </p:grp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797FC6E4-3489-B5D0-B5D5-695ACE9AE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9839904" y="3097635"/>
              <a:ext cx="527031" cy="527031"/>
            </a:xfrm>
            <a:prstGeom prst="rect">
              <a:avLst/>
            </a:prstGeom>
          </p:spPr>
        </p:pic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B6489076-19D8-7F4A-92D3-B5A54147C73A}"/>
              </a:ext>
            </a:extLst>
          </p:cNvPr>
          <p:cNvGrpSpPr/>
          <p:nvPr/>
        </p:nvGrpSpPr>
        <p:grpSpPr>
          <a:xfrm>
            <a:off x="5773385" y="3035808"/>
            <a:ext cx="1191352" cy="868932"/>
            <a:chOff x="10625603" y="3059147"/>
            <a:chExt cx="1191352" cy="868932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F7A0964-B7CF-26B6-8D8E-14ED2BD481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25603" y="3059147"/>
              <a:ext cx="629324" cy="629324"/>
            </a:xfrm>
            <a:prstGeom prst="ellipse">
              <a:avLst/>
            </a:prstGeom>
            <a:solidFill>
              <a:srgbClr val="425A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buClr>
                  <a:schemeClr val="bg1"/>
                </a:buClr>
              </a:pPr>
              <a:endParaRPr lang="en-US"/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22596B9B-1E44-7D4D-862F-284F3E8B6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10711665" y="3125629"/>
              <a:ext cx="457200" cy="457200"/>
            </a:xfrm>
            <a:prstGeom prst="rect">
              <a:avLst/>
            </a:prstGeom>
          </p:spPr>
        </p:pic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10CED46-2718-0ED4-FF7B-89F783F0019A}"/>
                </a:ext>
              </a:extLst>
            </p:cNvPr>
            <p:cNvSpPr txBox="1"/>
            <p:nvPr/>
          </p:nvSpPr>
          <p:spPr>
            <a:xfrm>
              <a:off x="10625603" y="3666469"/>
              <a:ext cx="1191352" cy="26161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l"/>
              <a:r>
                <a:rPr lang="en-US" sz="1100" b="1">
                  <a:latin typeface="Arial Narrow" panose="020B0606020202030204" pitchFamily="34" charset="0"/>
                </a:rPr>
                <a:t>Estimate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5ED914B4-E2E8-8F0A-F802-09D4B1FFFDE3}"/>
              </a:ext>
            </a:extLst>
          </p:cNvPr>
          <p:cNvGrpSpPr/>
          <p:nvPr/>
        </p:nvGrpSpPr>
        <p:grpSpPr>
          <a:xfrm>
            <a:off x="7788822" y="4107530"/>
            <a:ext cx="1082348" cy="888550"/>
            <a:chOff x="8023153" y="4138814"/>
            <a:chExt cx="1082348" cy="888550"/>
          </a:xfrm>
        </p:grpSpPr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E436270A-5AED-4416-319F-986309AF996F}"/>
                </a:ext>
              </a:extLst>
            </p:cNvPr>
            <p:cNvGrpSpPr/>
            <p:nvPr/>
          </p:nvGrpSpPr>
          <p:grpSpPr>
            <a:xfrm>
              <a:off x="8447726" y="4138814"/>
              <a:ext cx="629324" cy="629324"/>
              <a:chOff x="7863852" y="4086858"/>
              <a:chExt cx="629324" cy="629324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17D575AD-E5D8-ED51-B1BB-204D5D3B7A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63852" y="4086858"/>
                <a:ext cx="629324" cy="629324"/>
              </a:xfrm>
              <a:prstGeom prst="ellipse">
                <a:avLst/>
              </a:prstGeom>
              <a:solidFill>
                <a:srgbClr val="8191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>
                  <a:buClr>
                    <a:schemeClr val="bg1"/>
                  </a:buClr>
                </a:pPr>
                <a:endParaRPr lang="en-US"/>
              </a:p>
            </p:txBody>
          </p:sp>
          <p:pic>
            <p:nvPicPr>
              <p:cNvPr id="113" name="Graphic 112">
                <a:extLst>
                  <a:ext uri="{FF2B5EF4-FFF2-40B4-BE49-F238E27FC236}">
                    <a16:creationId xmlns:a16="http://schemas.microsoft.com/office/drawing/2014/main" id="{3E17639D-6D28-41CF-018B-ACD098A5F5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/>
              </a:stretch>
            </p:blipFill>
            <p:spPr>
              <a:xfrm>
                <a:off x="7891284" y="4270572"/>
                <a:ext cx="584133" cy="292067"/>
              </a:xfrm>
              <a:prstGeom prst="rect">
                <a:avLst/>
              </a:prstGeom>
            </p:spPr>
          </p:pic>
        </p:grp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733112D5-A8CA-4BF3-C379-CF7D30E5B25A}"/>
                </a:ext>
              </a:extLst>
            </p:cNvPr>
            <p:cNvSpPr txBox="1"/>
            <p:nvPr/>
          </p:nvSpPr>
          <p:spPr>
            <a:xfrm>
              <a:off x="8023153" y="4765754"/>
              <a:ext cx="1082348" cy="26161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l"/>
              <a:r>
                <a:rPr lang="en-US" sz="1100" b="1">
                  <a:latin typeface="Arial Narrow" panose="020B0606020202030204" pitchFamily="34" charset="0"/>
                </a:rPr>
                <a:t>Low side current sensing</a:t>
              </a:r>
            </a:p>
          </p:txBody>
        </p:sp>
      </p:grpSp>
      <p:sp>
        <p:nvSpPr>
          <p:cNvPr id="126" name="Rectangle 125">
            <a:extLst>
              <a:ext uri="{FF2B5EF4-FFF2-40B4-BE49-F238E27FC236}">
                <a16:creationId xmlns:a16="http://schemas.microsoft.com/office/drawing/2014/main" id="{81668DBD-4C6B-4743-C313-11FA229AA33A}"/>
              </a:ext>
            </a:extLst>
          </p:cNvPr>
          <p:cNvSpPr>
            <a:spLocks/>
          </p:cNvSpPr>
          <p:nvPr/>
        </p:nvSpPr>
        <p:spPr>
          <a:xfrm>
            <a:off x="6415141" y="3673068"/>
            <a:ext cx="457200" cy="1828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>
              <a:buClr>
                <a:schemeClr val="bg1"/>
              </a:buClr>
            </a:pPr>
            <a:r>
              <a:rPr lang="en-US" sz="1200" b="1">
                <a:solidFill>
                  <a:schemeClr val="accent1"/>
                </a:solidFill>
                <a:latin typeface="Arial Narrow" panose="020B0606020202030204" pitchFamily="34" charset="0"/>
              </a:rPr>
              <a:t>NEW</a:t>
            </a:r>
          </a:p>
        </p:txBody>
      </p:sp>
      <p:pic>
        <p:nvPicPr>
          <p:cNvPr id="2" name="Picture 15">
            <a:extLst>
              <a:ext uri="{FF2B5EF4-FFF2-40B4-BE49-F238E27FC236}">
                <a16:creationId xmlns:a16="http://schemas.microsoft.com/office/drawing/2014/main" id="{163655F7-7C51-3708-EA38-2F8A2C2A00E6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619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066206-A9BC-6086-1EE4-586A76351D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30506"/>
            <a:ext cx="8976695" cy="48274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" y="-1"/>
            <a:ext cx="11609159" cy="1304925"/>
          </a:xfrm>
        </p:spPr>
        <p:txBody>
          <a:bodyPr anchor="ctr">
            <a:normAutofit/>
          </a:bodyPr>
          <a:lstStyle/>
          <a:p>
            <a:r>
              <a:rPr lang="en-US"/>
              <a:t>NEW PCB thermal simulator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5B1D682-E650-4372-A2C8-7F5424AB06E2}"/>
              </a:ext>
            </a:extLst>
          </p:cNvPr>
          <p:cNvSpPr/>
          <p:nvPr/>
        </p:nvSpPr>
        <p:spPr>
          <a:xfrm>
            <a:off x="0" y="1308100"/>
            <a:ext cx="8976360" cy="777240"/>
          </a:xfrm>
          <a:prstGeom prst="rect">
            <a:avLst/>
          </a:prstGeom>
          <a:solidFill>
            <a:schemeClr val="accent4"/>
          </a:solidFill>
        </p:spPr>
        <p:txBody>
          <a:bodyPr wrap="square" lIns="393700" tIns="0" rIns="127000" bIns="0" anchor="ctr" anchorCtr="0">
            <a:noAutofit/>
          </a:bodyPr>
          <a:lstStyle/>
          <a:p>
            <a:pPr defTabSz="1217769">
              <a:spcBef>
                <a:spcPts val="600"/>
              </a:spcBef>
            </a:pPr>
            <a:r>
              <a:rPr lang="en-US" sz="2000" b="1">
                <a:solidFill>
                  <a:schemeClr val="accent1"/>
                </a:solidFill>
                <a:ea typeface="+mn-lt"/>
                <a:cs typeface="+mn-lt"/>
              </a:rPr>
              <a:t>Thermal analysis of a PCB defined through Gerber files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172199-A74C-465B-938C-33F3D96C1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2E78-4FE3-4E16-9FB9-64A349BFE3FC}" type="slidenum">
              <a:rPr lang="fr-FR" smtClean="0"/>
              <a:pPr/>
              <a:t>40</a:t>
            </a:fld>
            <a:endParaRPr lang="fr-FR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A20CE0D-342B-BE96-1BEB-26A8C39EB095}"/>
              </a:ext>
            </a:extLst>
          </p:cNvPr>
          <p:cNvGrpSpPr/>
          <p:nvPr/>
        </p:nvGrpSpPr>
        <p:grpSpPr>
          <a:xfrm>
            <a:off x="7061200" y="2964180"/>
            <a:ext cx="5016500" cy="3299549"/>
            <a:chOff x="4580749" y="2110350"/>
            <a:chExt cx="7406347" cy="4376175"/>
          </a:xfrm>
          <a:effectLst/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B5419AC-722A-EF3D-F903-97FB31D16EE6}"/>
                </a:ext>
              </a:extLst>
            </p:cNvPr>
            <p:cNvGrpSpPr/>
            <p:nvPr/>
          </p:nvGrpSpPr>
          <p:grpSpPr>
            <a:xfrm>
              <a:off x="4580749" y="2115318"/>
              <a:ext cx="7406347" cy="4371207"/>
              <a:chOff x="4671955" y="2574898"/>
              <a:chExt cx="6256021" cy="3455056"/>
            </a:xfrm>
          </p:grpSpPr>
          <p:pic>
            <p:nvPicPr>
              <p:cNvPr id="16" name="Content Placeholder 4">
                <a:extLst>
                  <a:ext uri="{FF2B5EF4-FFF2-40B4-BE49-F238E27FC236}">
                    <a16:creationId xmlns:a16="http://schemas.microsoft.com/office/drawing/2014/main" id="{7C4EDFA9-E0C1-4E88-424A-056045F3B4F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89" t="851" r="76"/>
              <a:stretch/>
            </p:blipFill>
            <p:spPr>
              <a:xfrm>
                <a:off x="4671955" y="2574898"/>
                <a:ext cx="6256021" cy="3455056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9715A775-CEFE-7B26-3C80-43D0081F34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screen">
                <a:alphaModFix amt="3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241265" y="3592597"/>
                <a:ext cx="2398052" cy="1970364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9AB3088-3BFA-FBFE-46C3-5020E801CD1F}"/>
                </a:ext>
              </a:extLst>
            </p:cNvPr>
            <p:cNvSpPr/>
            <p:nvPr/>
          </p:nvSpPr>
          <p:spPr>
            <a:xfrm>
              <a:off x="4580749" y="2110350"/>
              <a:ext cx="7406347" cy="4376175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GB" sz="2800"/>
            </a:p>
          </p:txBody>
        </p:sp>
      </p:grpSp>
      <p:pic>
        <p:nvPicPr>
          <p:cNvPr id="20" name="Picture 19" descr="Chart&#10;&#10;Description automatically generated">
            <a:extLst>
              <a:ext uri="{FF2B5EF4-FFF2-40B4-BE49-F238E27FC236}">
                <a16:creationId xmlns:a16="http://schemas.microsoft.com/office/drawing/2014/main" id="{E713C121-3469-E156-E740-4A35E822FEF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1603" y="3691820"/>
            <a:ext cx="3025879" cy="237828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9C39289B-1072-57DA-2F53-720D5ECBCD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258375" y="6174677"/>
            <a:ext cx="911464" cy="60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133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5A98F28-208A-4495-99D6-ABAC6CC81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 Switches, Rectifier &amp; TVS</a:t>
            </a:r>
          </a:p>
        </p:txBody>
      </p:sp>
      <p:pic>
        <p:nvPicPr>
          <p:cNvPr id="11" name="Picture Placeholder 10" descr="A person typing on a keyboard&#10;&#10;Description automatically generated">
            <a:extLst>
              <a:ext uri="{FF2B5EF4-FFF2-40B4-BE49-F238E27FC236}">
                <a16:creationId xmlns:a16="http://schemas.microsoft.com/office/drawing/2014/main" id="{2962E5AF-6F91-71BC-DAE0-FE100AA898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937041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6457F7-4C21-45AC-871B-0AE56467C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 Switches, Rectifier &amp; TVS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CFCCDD-BC90-4629-8E12-2AF350021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42E78-4FE3-4E16-9FB9-64A349BFE3FC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4646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4646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F20B78-6D8C-4BD4-B31C-F5AB9DA022DE}"/>
              </a:ext>
            </a:extLst>
          </p:cNvPr>
          <p:cNvSpPr txBox="1"/>
          <p:nvPr/>
        </p:nvSpPr>
        <p:spPr bwMode="auto">
          <a:xfrm>
            <a:off x="4187108" y="1219543"/>
            <a:ext cx="3760561" cy="825983"/>
          </a:xfrm>
          <a:prstGeom prst="rect">
            <a:avLst/>
          </a:prstGeom>
          <a:solidFill>
            <a:schemeClr val="tx1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82880" rtlCol="0" anchor="ctr" anchorCtr="0">
            <a:noAutofit/>
          </a:bodyPr>
          <a:lstStyle/>
          <a:p>
            <a:r>
              <a:rPr lang="en-GB" b="1"/>
              <a:t>         Rectifier Diodes Simulator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472EE2A-2CF2-434E-A9AC-96BB8491854B}"/>
              </a:ext>
            </a:extLst>
          </p:cNvPr>
          <p:cNvSpPr txBox="1"/>
          <p:nvPr/>
        </p:nvSpPr>
        <p:spPr bwMode="auto">
          <a:xfrm>
            <a:off x="4187108" y="1996783"/>
            <a:ext cx="3760561" cy="4096043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Schottky or FERD? Stop Guessing and Start Choosing with our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eTool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Simple and straightforward way to perform power losses calculations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Choose the best Schottky or Field Effect Rectifier Diodes (FERD) for their design. 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Present the user with a graph of the losses of a diode over a wide range of temperatures, with the possibility of exporting it as a picture or extracting all its data points to manipulate them.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808DD1-1C76-4F73-8333-CDDB90A34116}"/>
              </a:ext>
            </a:extLst>
          </p:cNvPr>
          <p:cNvSpPr txBox="1"/>
          <p:nvPr/>
        </p:nvSpPr>
        <p:spPr bwMode="auto">
          <a:xfrm>
            <a:off x="300910" y="1982191"/>
            <a:ext cx="3657600" cy="4096044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search and sort the suitable devices for your application, and get </a:t>
            </a:r>
            <a:r>
              <a:rPr kumimoji="0" lang="fr-FR" altLang="fr-FR" sz="1200" b="0" i="0" u="none" strike="noStrike" kern="1200" cap="none" spc="0" normalizeH="0" baseline="0" noProof="0" err="1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junction</a:t>
            </a:r>
            <a:r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1200" b="0" i="0" u="none" strike="noStrike" kern="1200" cap="none" spc="0" normalizeH="0" baseline="0" noProof="0" err="1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temperature</a:t>
            </a:r>
            <a:r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blocking voltage graphs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ratings and application </a:t>
            </a:r>
            <a:r>
              <a:rPr kumimoji="0" lang="fr-FR" altLang="fr-FR" sz="1200" b="0" i="0" u="none" strike="noStrike" kern="1200" cap="none" spc="0" normalizeH="0" baseline="0" noProof="0" err="1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waveforms</a:t>
            </a:r>
            <a:endParaRPr kumimoji="0" lang="fr-FR" altLang="fr-FR" sz="105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200" b="0" i="0" u="none" strike="noStrike" kern="1200" cap="none" spc="0" normalizeH="0" baseline="0" noProof="0" err="1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Get</a:t>
            </a:r>
            <a:r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1200" b="0" i="0" u="none" strike="noStrike" kern="1200" cap="none" spc="0" normalizeH="0" baseline="0" noProof="0" err="1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junction</a:t>
            </a:r>
            <a:r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1200" b="0" i="0" u="none" strike="noStrike" kern="1200" cap="none" spc="0" normalizeH="0" baseline="0" noProof="0" err="1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temperature</a:t>
            </a:r>
            <a:r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blocking voltage graphs</a:t>
            </a:r>
            <a:endParaRPr kumimoji="0" lang="fr-FR" altLang="fr-FR" sz="105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200" b="0" i="0" u="none" strike="noStrike" kern="1200" cap="none" spc="0" normalizeH="0" baseline="0" noProof="0" err="1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Search</a:t>
            </a:r>
            <a:r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sort </a:t>
            </a:r>
            <a:r>
              <a:rPr kumimoji="0" lang="fr-FR" altLang="fr-FR" sz="1200" b="0" i="0" u="none" strike="noStrike" kern="1200" cap="none" spc="0" normalizeH="0" baseline="0" noProof="0" err="1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suitable</a:t>
            </a:r>
            <a:r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1200" b="0" i="0" u="none" strike="noStrike" kern="1200" cap="none" spc="0" normalizeH="0" baseline="0" noProof="0" err="1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devices</a:t>
            </a:r>
            <a:endParaRPr kumimoji="0" lang="fr-FR" altLang="fr-FR" sz="280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D1E459-DB0C-4A77-8BE8-55A450186139}"/>
              </a:ext>
            </a:extLst>
          </p:cNvPr>
          <p:cNvSpPr txBox="1"/>
          <p:nvPr/>
        </p:nvSpPr>
        <p:spPr bwMode="auto">
          <a:xfrm>
            <a:off x="300911" y="1212572"/>
            <a:ext cx="3657600" cy="777240"/>
          </a:xfrm>
          <a:prstGeom prst="rect">
            <a:avLst/>
          </a:prstGeom>
          <a:solidFill>
            <a:schemeClr val="tx1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82880" rtlCol="0" anchor="ctr" anchorCtr="0">
            <a:noAutofit/>
          </a:bodyPr>
          <a:lstStyle/>
          <a:p>
            <a:pPr marL="0" marR="0" lvl="0" indent="0" algn="ctr" defTabSz="194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AC Switches Simulator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C0926A-4745-40D9-9DF5-01137D2B717F}"/>
              </a:ext>
            </a:extLst>
          </p:cNvPr>
          <p:cNvSpPr txBox="1"/>
          <p:nvPr/>
        </p:nvSpPr>
        <p:spPr bwMode="auto">
          <a:xfrm>
            <a:off x="8176269" y="1219542"/>
            <a:ext cx="3657600" cy="823169"/>
          </a:xfrm>
          <a:prstGeom prst="rect">
            <a:avLst/>
          </a:prstGeom>
          <a:solidFill>
            <a:schemeClr val="tx1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82880" rtlCol="0" anchor="ctr" anchorCtr="0">
            <a:noAutofit/>
          </a:bodyPr>
          <a:lstStyle/>
          <a:p>
            <a:r>
              <a:rPr lang="en-GB" b="1"/>
              <a:t>               TVS Simulator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FF89BD1-8512-43F7-85C4-5C4771896D4C}"/>
              </a:ext>
            </a:extLst>
          </p:cNvPr>
          <p:cNvSpPr txBox="1"/>
          <p:nvPr/>
        </p:nvSpPr>
        <p:spPr bwMode="auto">
          <a:xfrm>
            <a:off x="8176267" y="1996782"/>
            <a:ext cx="3657600" cy="4096043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search for the best TVS solution that fit your needs and requirements.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Specify the surge input waveform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Specify the system to be protected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Get the list of calculated solutions (TVS), and select the one that best suit your requirements.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D94DD8E0-2C7F-A453-AD63-2270D2731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18624"/>
            <a:ext cx="65" cy="4372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15870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" name="AutoShape 6">
            <a:extLst>
              <a:ext uri="{FF2B5EF4-FFF2-40B4-BE49-F238E27FC236}">
                <a16:creationId xmlns:a16="http://schemas.microsoft.com/office/drawing/2014/main" id="{653347C5-8563-B290-FB8D-3C07D74937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5725" y="-31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E59A8E-7C45-8F7A-4F11-E61F12ED07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595" y="2116007"/>
            <a:ext cx="3299765" cy="16170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D316A1-26F6-031F-AD5D-CE6EEFDD84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320" y="2153715"/>
            <a:ext cx="2975359" cy="15279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8B85E5-766D-423E-44CF-D495C8EACD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8881" y="2175575"/>
            <a:ext cx="3320760" cy="142702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4138C18-7319-115C-21EC-FE168B37018D}"/>
              </a:ext>
            </a:extLst>
          </p:cNvPr>
          <p:cNvGrpSpPr/>
          <p:nvPr/>
        </p:nvGrpSpPr>
        <p:grpSpPr>
          <a:xfrm>
            <a:off x="4355105" y="1374696"/>
            <a:ext cx="506430" cy="506430"/>
            <a:chOff x="4878868" y="1721706"/>
            <a:chExt cx="575643" cy="57564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037B434-DAB6-A827-0692-660B8023CEE9}"/>
                </a:ext>
              </a:extLst>
            </p:cNvPr>
            <p:cNvSpPr/>
            <p:nvPr/>
          </p:nvSpPr>
          <p:spPr>
            <a:xfrm>
              <a:off x="4878868" y="1721706"/>
              <a:ext cx="575643" cy="5756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bg1"/>
                </a:buClr>
              </a:pPr>
              <a:endParaRPr lang="en-US" err="1"/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652FD8CD-A2DE-0ECB-7A5B-D654E7EDC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47947" y="1763095"/>
              <a:ext cx="467373" cy="467373"/>
            </a:xfrm>
            <a:prstGeom prst="rect">
              <a:avLst/>
            </a:prstGeom>
          </p:spPr>
        </p:pic>
      </p:grpSp>
      <p:pic>
        <p:nvPicPr>
          <p:cNvPr id="13" name="Picture 12" descr="A white and black logo&#10;&#10;Description automatically generated">
            <a:extLst>
              <a:ext uri="{FF2B5EF4-FFF2-40B4-BE49-F238E27FC236}">
                <a16:creationId xmlns:a16="http://schemas.microsoft.com/office/drawing/2014/main" id="{F8E67B0D-8032-3BC3-35F8-A497F39B278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390525" y="1182761"/>
            <a:ext cx="799430" cy="79943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05FAE71A-86C3-3617-4F26-D3DA0A2D9B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93608" y="1304924"/>
            <a:ext cx="602918" cy="60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9955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197DF-79BD-7E39-6491-80E0D22FE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60081-695B-5B4C-8057-6E3A97224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399" y="419894"/>
            <a:ext cx="9372601" cy="1484312"/>
          </a:xfrm>
        </p:spPr>
        <p:txBody>
          <a:bodyPr anchor="ctr">
            <a:normAutofit/>
          </a:bodyPr>
          <a:lstStyle/>
          <a:p>
            <a:pPr>
              <a:spcAft>
                <a:spcPct val="0"/>
              </a:spcAft>
              <a:buClr>
                <a:srgbClr val="03234B"/>
              </a:buClr>
            </a:pPr>
            <a:r>
              <a:rPr lang="en-US" b="1" i="0" dirty="0">
                <a:effectLst/>
                <a:latin typeface="Arial" panose="020B0604020202020204" pitchFamily="34" charset="0"/>
              </a:rPr>
              <a:t>Signal conditioning design tool</a:t>
            </a:r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799F2CA-543A-0389-8DCB-2511A24139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94755" y="521970"/>
            <a:ext cx="1280160" cy="1280160"/>
          </a:xfrm>
          <a:prstGeom prst="rect">
            <a:avLst/>
          </a:prstGeom>
        </p:spPr>
      </p:pic>
      <p:pic>
        <p:nvPicPr>
          <p:cNvPr id="7" name="Picture Placeholder 6" descr="A parking lot with solar panels&#10;&#10;Description automatically generated">
            <a:extLst>
              <a:ext uri="{FF2B5EF4-FFF2-40B4-BE49-F238E27FC236}">
                <a16:creationId xmlns:a16="http://schemas.microsoft.com/office/drawing/2014/main" id="{3EBDE40F-2CC1-69A6-F80A-222CF87C822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45964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6457F7-4C21-45AC-871B-0AE56467C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conditioning design tool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CFCCDD-BC90-4629-8E12-2AF350021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42E78-4FE3-4E16-9FB9-64A349BFE3FC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4646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4646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472EE2A-2CF2-434E-A9AC-96BB8491854B}"/>
              </a:ext>
            </a:extLst>
          </p:cNvPr>
          <p:cNvSpPr txBox="1"/>
          <p:nvPr/>
        </p:nvSpPr>
        <p:spPr bwMode="auto">
          <a:xfrm>
            <a:off x="3088288" y="2000994"/>
            <a:ext cx="2913641" cy="4114800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Easy-to-use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comparator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design wizard with full interactive schematics and bill of materials view 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Handles inverting, non-inverting and window comparator configurations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Returns resistors values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Provides clear visualization of circuit behavior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808DD1-1C76-4F73-8333-CDDB90A34116}"/>
              </a:ext>
            </a:extLst>
          </p:cNvPr>
          <p:cNvSpPr txBox="1"/>
          <p:nvPr/>
        </p:nvSpPr>
        <p:spPr bwMode="auto">
          <a:xfrm>
            <a:off x="116424" y="1981721"/>
            <a:ext cx="2913641" cy="4114800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Easy-to-use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filter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design wizard with full interactive schematics and bill of materials view 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Handles multi-stage-designs and common topologies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Returns circuit component values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Provides gain, phase and group delay graphs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Low Pass, High Pass and Band Pass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FF89BD1-8512-43F7-85C4-5C4771896D4C}"/>
              </a:ext>
            </a:extLst>
          </p:cNvPr>
          <p:cNvSpPr txBox="1"/>
          <p:nvPr/>
        </p:nvSpPr>
        <p:spPr bwMode="auto">
          <a:xfrm>
            <a:off x="6137036" y="1978025"/>
            <a:ext cx="2913641" cy="4114800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Quickly find the operational amplifier for your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hi</a:t>
            </a:r>
            <a:r>
              <a:rPr lang="en-US" sz="1400" b="1" err="1">
                <a:latin typeface="Arial"/>
              </a:rPr>
              <a:t>gh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side current sensing 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Returns circuit component values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Provides current error graphs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3020BAF-7866-0E0B-5F5C-1CBC552A7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037" y="202094"/>
            <a:ext cx="852488" cy="874069"/>
          </a:xfrm>
          <a:prstGeom prst="rect">
            <a:avLst/>
          </a:prstGeom>
        </p:spPr>
      </p:pic>
      <p:pic>
        <p:nvPicPr>
          <p:cNvPr id="21" name="Picture 20">
            <a:hlinkClick r:id="rId5"/>
            <a:extLst>
              <a:ext uri="{FF2B5EF4-FFF2-40B4-BE49-F238E27FC236}">
                <a16:creationId xmlns:a16="http://schemas.microsoft.com/office/drawing/2014/main" id="{4CB64EE2-EB04-61A4-A610-D074A6524FA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828" y="2377441"/>
            <a:ext cx="2647493" cy="1254810"/>
          </a:xfrm>
          <a:prstGeom prst="rect">
            <a:avLst/>
          </a:prstGeom>
        </p:spPr>
      </p:pic>
      <p:pic>
        <p:nvPicPr>
          <p:cNvPr id="28" name="Picture 27">
            <a:hlinkClick r:id="rId7"/>
            <a:extLst>
              <a:ext uri="{FF2B5EF4-FFF2-40B4-BE49-F238E27FC236}">
                <a16:creationId xmlns:a16="http://schemas.microsoft.com/office/drawing/2014/main" id="{F97B239C-A6B9-0DEF-0C6E-959914B1B07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1079" y="2377440"/>
            <a:ext cx="2651760" cy="1255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6565C3-5BA8-8156-0179-4BE22E5D48A5}"/>
              </a:ext>
            </a:extLst>
          </p:cNvPr>
          <p:cNvSpPr txBox="1"/>
          <p:nvPr/>
        </p:nvSpPr>
        <p:spPr bwMode="auto">
          <a:xfrm>
            <a:off x="9171532" y="2009025"/>
            <a:ext cx="2913641" cy="4083800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Quickly find the operational amplifier for your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low side current sensing 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Returns circuit component values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Provides current error graphs</a:t>
            </a:r>
          </a:p>
        </p:txBody>
      </p:sp>
      <p:pic>
        <p:nvPicPr>
          <p:cNvPr id="8" name="Picture 7">
            <a:hlinkClick r:id="rId7"/>
            <a:extLst>
              <a:ext uri="{FF2B5EF4-FFF2-40B4-BE49-F238E27FC236}">
                <a16:creationId xmlns:a16="http://schemas.microsoft.com/office/drawing/2014/main" id="{38B21D1D-193B-D8CC-44F4-687D6637A6A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12558" y="2379646"/>
            <a:ext cx="2651760" cy="12526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326B4E1-3726-92ED-28C5-789F1938B50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7371" y="2377441"/>
            <a:ext cx="2620266" cy="1254810"/>
          </a:xfrm>
          <a:prstGeom prst="rect">
            <a:avLst/>
          </a:prstGeom>
        </p:spPr>
      </p:pic>
      <p:sp>
        <p:nvSpPr>
          <p:cNvPr id="17" name="TextBox 16">
            <a:hlinkClick r:id="rId11"/>
            <a:extLst>
              <a:ext uri="{FF2B5EF4-FFF2-40B4-BE49-F238E27FC236}">
                <a16:creationId xmlns:a16="http://schemas.microsoft.com/office/drawing/2014/main" id="{4EF20B78-6D8C-4BD4-B31C-F5AB9DA022DE}"/>
              </a:ext>
            </a:extLst>
          </p:cNvPr>
          <p:cNvSpPr txBox="1"/>
          <p:nvPr/>
        </p:nvSpPr>
        <p:spPr bwMode="auto">
          <a:xfrm>
            <a:off x="3109167" y="1309908"/>
            <a:ext cx="2913641" cy="77724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82880" rtlCol="0" anchor="ctr" anchorCtr="0">
            <a:noAutofit/>
          </a:bodyPr>
          <a:lstStyle/>
          <a:p>
            <a:pPr marL="0" marR="0" lvl="0" indent="0" algn="ctr" defTabSz="194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Comparators</a:t>
            </a:r>
          </a:p>
        </p:txBody>
      </p:sp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04D1E459-DB0C-4A77-8BE8-55A450186139}"/>
              </a:ext>
            </a:extLst>
          </p:cNvPr>
          <p:cNvSpPr txBox="1"/>
          <p:nvPr/>
        </p:nvSpPr>
        <p:spPr bwMode="auto">
          <a:xfrm>
            <a:off x="100299" y="1309908"/>
            <a:ext cx="2913641" cy="77724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82880" rtlCol="0" anchor="ctr" anchorCtr="0">
            <a:noAutofit/>
          </a:bodyPr>
          <a:lstStyle/>
          <a:p>
            <a:pPr marL="0" marR="0" lvl="0" indent="0" algn="ctr" defTabSz="194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Active Filters</a:t>
            </a:r>
          </a:p>
        </p:txBody>
      </p:sp>
      <p:sp>
        <p:nvSpPr>
          <p:cNvPr id="23" name="TextBox 22">
            <a:hlinkClick r:id="rId7"/>
            <a:extLst>
              <a:ext uri="{FF2B5EF4-FFF2-40B4-BE49-F238E27FC236}">
                <a16:creationId xmlns:a16="http://schemas.microsoft.com/office/drawing/2014/main" id="{E3C0926A-4745-40D9-9DF5-01137D2B717F}"/>
              </a:ext>
            </a:extLst>
          </p:cNvPr>
          <p:cNvSpPr txBox="1"/>
          <p:nvPr/>
        </p:nvSpPr>
        <p:spPr bwMode="auto">
          <a:xfrm>
            <a:off x="6143665" y="1309908"/>
            <a:ext cx="2913641" cy="77724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82880" rtlCol="0" anchor="ctr" anchorCtr="0">
            <a:noAutofit/>
          </a:bodyPr>
          <a:lstStyle/>
          <a:p>
            <a:pPr marL="0" marR="0" lvl="0" indent="0" algn="ctr" defTabSz="194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High Side </a:t>
            </a:r>
          </a:p>
          <a:p>
            <a:pPr marL="0" marR="0" lvl="0" indent="0" algn="ctr" defTabSz="194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Current Sensing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274968B-7D3E-8CCA-1271-1FDB9C19DA71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7431" y="1332768"/>
            <a:ext cx="582728" cy="73152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B8021A4-E8AC-B79C-8B64-C4E6D86DB030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172737" y="1332768"/>
            <a:ext cx="582728" cy="73152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7AB92B6-F3F2-F641-385C-579A2F617AE3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169194" y="1332768"/>
            <a:ext cx="657203" cy="731520"/>
          </a:xfrm>
          <a:prstGeom prst="rect">
            <a:avLst/>
          </a:prstGeom>
        </p:spPr>
      </p:pic>
      <p:sp>
        <p:nvSpPr>
          <p:cNvPr id="2" name="TextBox 1">
            <a:hlinkClick r:id="rId7"/>
            <a:extLst>
              <a:ext uri="{FF2B5EF4-FFF2-40B4-BE49-F238E27FC236}">
                <a16:creationId xmlns:a16="http://schemas.microsoft.com/office/drawing/2014/main" id="{0299FF4A-D68A-289D-61B0-90D7227DE712}"/>
              </a:ext>
            </a:extLst>
          </p:cNvPr>
          <p:cNvSpPr txBox="1"/>
          <p:nvPr/>
        </p:nvSpPr>
        <p:spPr bwMode="auto">
          <a:xfrm>
            <a:off x="9178161" y="1309908"/>
            <a:ext cx="2913641" cy="77724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82880" rtlCol="0" anchor="ctr" anchorCtr="0">
            <a:noAutofit/>
          </a:bodyPr>
          <a:lstStyle/>
          <a:p>
            <a:pPr marL="0" marR="0" lvl="0" indent="0" algn="ctr" defTabSz="194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Low Side</a:t>
            </a:r>
          </a:p>
          <a:p>
            <a:pPr marL="0" marR="0" lvl="0" indent="0" algn="ctr" defTabSz="194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Current Sensing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59DADA0-80CC-4F41-F550-D0973852AF0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203692" y="1441441"/>
            <a:ext cx="787077" cy="51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594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399" y="419894"/>
            <a:ext cx="9372601" cy="1484312"/>
          </a:xfrm>
        </p:spPr>
        <p:txBody>
          <a:bodyPr anchor="ctr">
            <a:normAutofit/>
          </a:bodyPr>
          <a:lstStyle/>
          <a:p>
            <a:pPr>
              <a:spcAft>
                <a:spcPct val="0"/>
              </a:spcAft>
              <a:buClr>
                <a:srgbClr val="03234B"/>
              </a:buClr>
            </a:pPr>
            <a:r>
              <a:rPr lang="en-US" b="1" i="0">
                <a:solidFill>
                  <a:srgbClr val="03234B"/>
                </a:solidFill>
                <a:effectLst/>
                <a:latin typeface="Arial" panose="020B0604020202020204" pitchFamily="34" charset="0"/>
              </a:rPr>
              <a:t>NFC/RFID Calculators</a:t>
            </a:r>
            <a:endParaRPr lang="en-US">
              <a:solidFill>
                <a:srgbClr val="03234B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119010B-75EE-4A6F-AEAB-6CED2D4B8C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84665" y="269080"/>
            <a:ext cx="1635126" cy="1635126"/>
          </a:xfrm>
          <a:prstGeom prst="rect">
            <a:avLst/>
          </a:prstGeom>
        </p:spPr>
      </p:pic>
      <p:pic>
        <p:nvPicPr>
          <p:cNvPr id="6" name="Picture Placeholder 5" descr="A person looking at a cell phone&#10;&#10;Description automatically generated">
            <a:extLst>
              <a:ext uri="{FF2B5EF4-FFF2-40B4-BE49-F238E27FC236}">
                <a16:creationId xmlns:a16="http://schemas.microsoft.com/office/drawing/2014/main" id="{92C03CC4-3FB6-E2A4-DD85-FC2D753963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684339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21">
            <a:extLst>
              <a:ext uri="{FF2B5EF4-FFF2-40B4-BE49-F238E27FC236}">
                <a16:creationId xmlns:a16="http://schemas.microsoft.com/office/drawing/2014/main" id="{07CEE332-735F-5A8A-4E16-A4344942E59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4021" y="242688"/>
            <a:ext cx="730923" cy="73092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6457F7-4C21-45AC-871B-0AE56467C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NFC/RFID calculators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CFCCDD-BC90-4629-8E12-2AF350021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42E78-4FE3-4E16-9FB9-64A349BFE3FC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4646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4646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472EE2A-2CF2-434E-A9AC-96BB8491854B}"/>
              </a:ext>
            </a:extLst>
          </p:cNvPr>
          <p:cNvSpPr txBox="1"/>
          <p:nvPr/>
        </p:nvSpPr>
        <p:spPr bwMode="auto">
          <a:xfrm>
            <a:off x="4244329" y="1982192"/>
            <a:ext cx="3760561" cy="4110634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To compute components value of the matching network between NFC reader chip and its antenna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Select your topology, enter the antenna electrical parameters and matching values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The tool returns the complete set of component values - including capacitors in the Automatic Antenna Tuning (AAT) circuit - requested to achieve the desired design targets</a:t>
            </a:r>
          </a:p>
          <a:p>
            <a:pPr marL="228600" marR="0" lvl="0" indent="-228600" algn="just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QUCS (Quite Universal Circuit Simulator) export also accessible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808DD1-1C76-4F73-8333-CDDB90A34116}"/>
              </a:ext>
            </a:extLst>
          </p:cNvPr>
          <p:cNvSpPr txBox="1"/>
          <p:nvPr/>
        </p:nvSpPr>
        <p:spPr bwMode="auto">
          <a:xfrm>
            <a:off x="300910" y="1982191"/>
            <a:ext cx="3657600" cy="4110635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3363" marR="0" lvl="0" indent="-233363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To compute the inductance of your NFC Reader and Tag antenna, tuned at 13.56MHz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Simply specify the antenna geometry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The tool returns the equivalent inductance and antenna segmentation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Quickly move to prototyping and validate the design by either direct impedance measurement or through tag tuning frequency measurement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FF89BD1-8512-43F7-85C4-5C4771896D4C}"/>
              </a:ext>
            </a:extLst>
          </p:cNvPr>
          <p:cNvSpPr txBox="1"/>
          <p:nvPr/>
        </p:nvSpPr>
        <p:spPr bwMode="auto">
          <a:xfrm>
            <a:off x="8242543" y="1982192"/>
            <a:ext cx="3657600" cy="4110634"/>
          </a:xfrm>
          <a:prstGeom prst="rect">
            <a:avLst/>
          </a:prstGeom>
          <a:solidFill>
            <a:srgbClr val="E9E9EA"/>
          </a:solidFill>
          <a:ln>
            <a:noFill/>
          </a:ln>
        </p:spPr>
        <p:txBody>
          <a:bodyPr wrap="square" lIns="182880" tIns="137160" rtlCol="0" anchor="t" anchorCtr="0">
            <a:noAutofit/>
          </a:bodyPr>
          <a:lstStyle/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To assess whether your UHF RFID reader can establish a reliable Reader/Tag communication 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Specify desired communication distance and enter key parameters of reader and tag.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The tool reports if the communication link can be established</a:t>
            </a:r>
          </a:p>
          <a:p>
            <a:pPr marL="228600" marR="0" lvl="0" indent="-228600" algn="l" defTabSz="194524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The tool provides numeric results to determine by which margin a link is successful and to support link optimization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CE49D7-6552-D826-3565-B65155677BF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281" y="1483357"/>
            <a:ext cx="469486" cy="462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8BE551-7685-CEAA-A83A-0A11169232A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0584" y="1490501"/>
            <a:ext cx="522507" cy="447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CBA9CB-5FDE-9C11-D687-7D1AB14AB72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8426" y="1480479"/>
            <a:ext cx="460595" cy="467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2AEA6E-6806-BB8A-834E-47805181DEC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879" y="2205425"/>
            <a:ext cx="2065694" cy="14847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99BEFB-06EA-E5AD-7BEC-39751CDB875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3091" y="2234288"/>
            <a:ext cx="2349785" cy="14559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722910-7137-9B22-A5E8-3E2F7B1447C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6192" y="2316449"/>
            <a:ext cx="1494561" cy="14555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EF20B78-6D8C-4BD4-B31C-F5AB9DA022DE}"/>
              </a:ext>
            </a:extLst>
          </p:cNvPr>
          <p:cNvSpPr txBox="1"/>
          <p:nvPr/>
        </p:nvSpPr>
        <p:spPr bwMode="auto">
          <a:xfrm>
            <a:off x="4244329" y="1301441"/>
            <a:ext cx="3760561" cy="825983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82880" rtlCol="0" anchor="ctr" anchorCtr="0">
            <a:noAutofit/>
          </a:bodyPr>
          <a:lstStyle/>
          <a:p>
            <a:pPr marL="0" marR="0" lvl="0" indent="0" algn="ctr" defTabSz="194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NFC Tuning Circuit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D1E459-DB0C-4A77-8BE8-55A450186139}"/>
              </a:ext>
            </a:extLst>
          </p:cNvPr>
          <p:cNvSpPr txBox="1"/>
          <p:nvPr/>
        </p:nvSpPr>
        <p:spPr bwMode="auto">
          <a:xfrm>
            <a:off x="309963" y="1325812"/>
            <a:ext cx="3657600" cy="77724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82880" rtlCol="0" anchor="ctr" anchorCtr="0">
            <a:noAutofit/>
          </a:bodyPr>
          <a:lstStyle/>
          <a:p>
            <a:pPr marL="0" marR="0" lvl="0" indent="0" algn="ctr" defTabSz="194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NFC Inductance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C0926A-4745-40D9-9DF5-01137D2B717F}"/>
              </a:ext>
            </a:extLst>
          </p:cNvPr>
          <p:cNvSpPr txBox="1"/>
          <p:nvPr/>
        </p:nvSpPr>
        <p:spPr bwMode="auto">
          <a:xfrm>
            <a:off x="8233490" y="1302848"/>
            <a:ext cx="3657600" cy="823169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82880" rtlCol="0" anchor="ctr" anchorCtr="0">
            <a:noAutofit/>
          </a:bodyPr>
          <a:lstStyle/>
          <a:p>
            <a:pPr marL="0" marR="0" lvl="0" indent="0" algn="ctr" defTabSz="1945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UHF Link Budget</a:t>
            </a:r>
          </a:p>
        </p:txBody>
      </p:sp>
    </p:spTree>
    <p:extLst>
      <p:ext uri="{BB962C8B-B14F-4D97-AF65-F5344CB8AC3E}">
        <p14:creationId xmlns:p14="http://schemas.microsoft.com/office/powerpoint/2010/main" val="977662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77BB76B4-32E9-CC76-97B9-D18EA2450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Takeaways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5045A-D878-7B47-284D-EC0CCB656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E1AAEA-B5F6-6CE8-3CB5-E6BE301E5FE4}"/>
              </a:ext>
            </a:extLst>
          </p:cNvPr>
          <p:cNvSpPr/>
          <p:nvPr/>
        </p:nvSpPr>
        <p:spPr>
          <a:xfrm>
            <a:off x="0" y="1308100"/>
            <a:ext cx="8976360" cy="777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3700" tIns="0" rIns="127000" bIns="0" rtlCol="0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en-US" sz="2000" b="1">
                <a:solidFill>
                  <a:srgbClr val="03234B"/>
                </a:solidFill>
                <a:latin typeface="Arial"/>
              </a:rPr>
              <a:t>Get inspired and see what you can do on eDesignSuite</a:t>
            </a:r>
            <a:endParaRPr kumimoji="0" lang="en-US" sz="2000" b="1" u="none" strike="noStrike" kern="1200" cap="none" spc="0" normalizeH="0" baseline="0" noProof="0">
              <a:ln>
                <a:noFill/>
              </a:ln>
              <a:solidFill>
                <a:srgbClr val="0323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7B022B-4ED1-EFA0-B4B6-72F54D5A1048}"/>
              </a:ext>
            </a:extLst>
          </p:cNvPr>
          <p:cNvSpPr/>
          <p:nvPr/>
        </p:nvSpPr>
        <p:spPr>
          <a:xfrm>
            <a:off x="300038" y="2392680"/>
            <a:ext cx="5209222" cy="3700144"/>
          </a:xfrm>
          <a:prstGeom prst="rect">
            <a:avLst/>
          </a:prstGeom>
          <a:solidFill>
            <a:srgbClr val="FFFFFF">
              <a:alpha val="88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bIns="9144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3234B"/>
              </a:buClr>
              <a:buSzTx/>
              <a:buFontTx/>
              <a:buNone/>
              <a:tabLst/>
              <a:defRPr/>
            </a:pPr>
            <a:r>
              <a:rPr kumimoji="0" lang="en-US" sz="1799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Smart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3234B"/>
              </a:buClr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Make easy and smooth </a:t>
            </a:r>
            <a:r>
              <a:rPr lang="en-US" sz="1400">
                <a:solidFill>
                  <a:schemeClr val="tx1"/>
                </a:solidFill>
              </a:rPr>
              <a:t>any electrical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design, from user’s specification to circuit’s analysis and customization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3234B"/>
              </a:buClr>
              <a:buSzTx/>
              <a:buFontTx/>
              <a:buNone/>
              <a:tabLst/>
              <a:defRPr/>
            </a:pPr>
            <a:r>
              <a:rPr kumimoji="0" lang="en-US" sz="1799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Powerful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3234B"/>
              </a:buClr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Provide support on critical design decision effectively reducing risks and avoiding safety hazards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3234B"/>
              </a:buClr>
              <a:buSzTx/>
              <a:buFontTx/>
              <a:buNone/>
              <a:tabLst/>
              <a:defRPr/>
            </a:pPr>
            <a:r>
              <a:rPr kumimoji="0" lang="en-US" sz="1799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Innovative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3234B"/>
              </a:buClr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SW environment able to support engineers in multiple stages of their system design</a:t>
            </a:r>
          </a:p>
        </p:txBody>
      </p:sp>
      <p:pic>
        <p:nvPicPr>
          <p:cNvPr id="11" name="Picture 10" descr="A picture containing text, indoor, computer, computer&#10;&#10;Description automatically generated">
            <a:extLst>
              <a:ext uri="{FF2B5EF4-FFF2-40B4-BE49-F238E27FC236}">
                <a16:creationId xmlns:a16="http://schemas.microsoft.com/office/drawing/2014/main" id="{A1E4C3ED-3FAF-0B3F-5C7D-FD481646E0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2467" y="1696720"/>
            <a:ext cx="6419539" cy="38986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A20D28-4C01-B50F-6CC4-DABCFF41A7F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6582" y="2604837"/>
            <a:ext cx="3774029" cy="2167824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:a16="http://schemas.microsoft.com/office/drawing/2014/main" id="{52EAAFF7-E23A-1326-B220-A45BEB3949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638594" y="4373040"/>
            <a:ext cx="2750003" cy="275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4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/>
    </mc:Choice>
    <mc:Fallback xmlns="">
      <p:transition spd="slow" advClick="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78DEF53-6BA0-4AE0-82C9-7FF45CA58409}"/>
              </a:ext>
            </a:extLst>
          </p:cNvPr>
          <p:cNvGrpSpPr/>
          <p:nvPr/>
        </p:nvGrpSpPr>
        <p:grpSpPr>
          <a:xfrm>
            <a:off x="2771951" y="4347316"/>
            <a:ext cx="6420472" cy="952500"/>
            <a:chOff x="2414184" y="4286537"/>
            <a:chExt cx="6420472" cy="95250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2E95F74-78DE-4723-99D9-0EDA05B8C438}"/>
                </a:ext>
              </a:extLst>
            </p:cNvPr>
            <p:cNvSpPr txBox="1"/>
            <p:nvPr/>
          </p:nvSpPr>
          <p:spPr>
            <a:xfrm>
              <a:off x="3366684" y="4470400"/>
              <a:ext cx="54679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bg1"/>
                  </a:solidFill>
                </a:rPr>
                <a:t>Find out more at </a:t>
              </a:r>
              <a:r>
                <a:rPr lang="en-US" sz="3200">
                  <a:solidFill>
                    <a:schemeClr val="accent3"/>
                  </a:solidFill>
                  <a:hlinkClick r:id="rId3"/>
                </a:rPr>
                <a:t>www.st.com</a:t>
              </a:r>
              <a:endParaRPr lang="en-US" sz="3200">
                <a:solidFill>
                  <a:schemeClr val="accent3"/>
                </a:solidFill>
              </a:endParaRPr>
            </a:p>
          </p:txBody>
        </p:sp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294DF564-4D7F-4CB2-B602-D07487BF8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414184" y="4286537"/>
              <a:ext cx="952500" cy="952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6014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02D3004-CE07-8907-455D-8626D92674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79" y="1304924"/>
            <a:ext cx="3335102" cy="228600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6CB42F-2324-4D4F-A870-9A1223FF19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1621" y="1312545"/>
            <a:ext cx="3337612" cy="228600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03234B"/>
                </a:solidFill>
              </a:rPr>
              <a:t>Where to find eDesignSuite?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FBD71-45BF-5694-9CBA-FAAE6E534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3336108" y="1304925"/>
            <a:ext cx="2651760" cy="228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 defTabSz="1218621">
              <a:buClr>
                <a:srgbClr val="03234B"/>
              </a:buClr>
              <a:defRPr/>
            </a:pPr>
            <a:r>
              <a:rPr lang="en-US" sz="1600">
                <a:solidFill>
                  <a:schemeClr val="bg1"/>
                </a:solidFill>
              </a:rPr>
              <a:t>Load the</a:t>
            </a:r>
          </a:p>
          <a:p>
            <a:pPr algn="ctr" defTabSz="1218621">
              <a:buClr>
                <a:srgbClr val="03234B"/>
              </a:buClr>
              <a:defRPr/>
            </a:pPr>
            <a:r>
              <a:rPr lang="en-US" sz="1600">
                <a:solidFill>
                  <a:schemeClr val="bg1"/>
                </a:solidFill>
              </a:rPr>
              <a:t> eDesignSuite console</a:t>
            </a:r>
          </a:p>
          <a:p>
            <a:pPr algn="ctr" defTabSz="1218621">
              <a:buClr>
                <a:srgbClr val="03234B"/>
              </a:buClr>
              <a:defRPr/>
            </a:pPr>
            <a:r>
              <a:rPr lang="en-US" sz="1600">
                <a:solidFill>
                  <a:schemeClr val="accent3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https://eds.st.com/</a:t>
            </a:r>
            <a:endParaRPr lang="en-US" sz="1600">
              <a:solidFill>
                <a:schemeClr val="accent3"/>
              </a:solidFill>
            </a:endParaRPr>
          </a:p>
          <a:p>
            <a:pPr algn="ctr" defTabSz="1218621">
              <a:buClr>
                <a:srgbClr val="03234B"/>
              </a:buClr>
              <a:defRPr/>
            </a:pPr>
            <a:endParaRPr lang="en-US" sz="160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6EC580E-4B0E-411C-B380-C77577DD4992}"/>
              </a:ext>
            </a:extLst>
          </p:cNvPr>
          <p:cNvSpPr txBox="1"/>
          <p:nvPr/>
        </p:nvSpPr>
        <p:spPr>
          <a:xfrm>
            <a:off x="3336108" y="3806835"/>
            <a:ext cx="2651760" cy="2286000"/>
          </a:xfrm>
          <a:prstGeom prst="rect">
            <a:avLst/>
          </a:prstGeom>
          <a:solidFill>
            <a:srgbClr val="8191A5"/>
          </a:solidFill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 defTabSz="1218621">
              <a:buClr>
                <a:srgbClr val="03234B"/>
              </a:buClr>
              <a:defRPr/>
            </a:pPr>
            <a:r>
              <a:rPr lang="en-US" sz="1600">
                <a:solidFill>
                  <a:schemeClr val="bg1"/>
                </a:solidFill>
              </a:rPr>
              <a:t>Visit the</a:t>
            </a:r>
          </a:p>
          <a:p>
            <a:pPr algn="ctr" defTabSz="1218621">
              <a:buClr>
                <a:srgbClr val="03234B"/>
              </a:buClr>
              <a:defRPr/>
            </a:pPr>
            <a:r>
              <a:rPr lang="en-US" sz="1600">
                <a:solidFill>
                  <a:schemeClr val="bg1"/>
                </a:solidFill>
              </a:rPr>
              <a:t> eDesignSuite page </a:t>
            </a:r>
            <a:br>
              <a:rPr lang="en-US" sz="1600">
                <a:solidFill>
                  <a:schemeClr val="bg1"/>
                </a:solidFill>
              </a:rPr>
            </a:br>
            <a:r>
              <a:rPr lang="en-US" sz="1600">
                <a:solidFill>
                  <a:schemeClr val="accent3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https://st.com/edesignsuite</a:t>
            </a:r>
            <a:endParaRPr lang="en-US" sz="1600">
              <a:solidFill>
                <a:schemeClr val="accent3"/>
              </a:solidFill>
            </a:endParaRPr>
          </a:p>
          <a:p>
            <a:pPr algn="ctr" defTabSz="1218621">
              <a:buClr>
                <a:srgbClr val="03234B"/>
              </a:buClr>
              <a:defRPr/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88C40D-0D30-44B4-B3B3-5AA931541A6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0157" y="3806835"/>
            <a:ext cx="3307564" cy="228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D9D63A-E864-4FB7-8B9D-B0C70452DA2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79" y="3806835"/>
            <a:ext cx="3321751" cy="2286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ACB35FE1-654E-476E-AC5E-CC6105B10C4F}"/>
              </a:ext>
            </a:extLst>
          </p:cNvPr>
          <p:cNvSpPr txBox="1"/>
          <p:nvPr/>
        </p:nvSpPr>
        <p:spPr>
          <a:xfrm>
            <a:off x="6218397" y="1304925"/>
            <a:ext cx="2651760" cy="2286000"/>
          </a:xfrm>
          <a:prstGeom prst="rect">
            <a:avLst/>
          </a:prstGeom>
          <a:solidFill>
            <a:srgbClr val="8191A5"/>
          </a:solidFill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 defTabSz="1218621">
              <a:buClr>
                <a:srgbClr val="03234B"/>
              </a:buClr>
              <a:defRPr/>
            </a:pPr>
            <a:r>
              <a:rPr lang="en-US" sz="1600">
                <a:solidFill>
                  <a:schemeClr val="bg1"/>
                </a:solidFill>
              </a:rPr>
              <a:t>Find it under the</a:t>
            </a:r>
          </a:p>
          <a:p>
            <a:pPr algn="ctr" defTabSz="1218621">
              <a:buClr>
                <a:srgbClr val="03234B"/>
              </a:buClr>
              <a:defRPr/>
            </a:pPr>
            <a:r>
              <a:rPr lang="en-US" sz="1600">
                <a:solidFill>
                  <a:schemeClr val="bg1"/>
                </a:solidFill>
              </a:rPr>
              <a:t> “Tools &amp; Software” widget </a:t>
            </a:r>
          </a:p>
          <a:p>
            <a:pPr algn="ctr" defTabSz="1218621">
              <a:buClr>
                <a:srgbClr val="03234B"/>
              </a:buClr>
              <a:defRPr/>
            </a:pPr>
            <a:r>
              <a:rPr lang="en-US" sz="1600">
                <a:solidFill>
                  <a:schemeClr val="accent3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https://st.com/</a:t>
            </a:r>
            <a:endParaRPr lang="en-US" sz="1600">
              <a:solidFill>
                <a:schemeClr val="accent3"/>
              </a:solidFill>
            </a:endParaRPr>
          </a:p>
          <a:p>
            <a:pPr algn="ctr" defTabSz="1218621">
              <a:buClr>
                <a:srgbClr val="03234B"/>
              </a:buClr>
              <a:defRPr/>
            </a:pPr>
            <a:endParaRPr lang="en-US" sz="160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12F7BD8-2B89-4972-B004-BCEFBB0D9505}"/>
              </a:ext>
            </a:extLst>
          </p:cNvPr>
          <p:cNvSpPr txBox="1"/>
          <p:nvPr/>
        </p:nvSpPr>
        <p:spPr>
          <a:xfrm>
            <a:off x="6218397" y="3806835"/>
            <a:ext cx="2651760" cy="228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 defTabSz="1218621">
              <a:buClr>
                <a:srgbClr val="03234B"/>
              </a:buClr>
              <a:defRPr/>
            </a:pPr>
            <a:r>
              <a:rPr lang="en-US" sz="1600">
                <a:solidFill>
                  <a:schemeClr val="bg1"/>
                </a:solidFill>
              </a:rPr>
              <a:t>Launch it from any device product page </a:t>
            </a:r>
          </a:p>
        </p:txBody>
      </p:sp>
      <p:pic>
        <p:nvPicPr>
          <p:cNvPr id="8" name="Graphic 7" descr="Right pointing backhand index outline">
            <a:extLst>
              <a:ext uri="{FF2B5EF4-FFF2-40B4-BE49-F238E27FC236}">
                <a16:creationId xmlns:a16="http://schemas.microsoft.com/office/drawing/2014/main" id="{CAD01476-E498-34D8-5E7D-8C79155F85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9618576" y="2515553"/>
            <a:ext cx="514067" cy="514067"/>
          </a:xfrm>
          <a:prstGeom prst="rect">
            <a:avLst/>
          </a:prstGeom>
        </p:spPr>
      </p:pic>
      <p:pic>
        <p:nvPicPr>
          <p:cNvPr id="5" name="Picture 15">
            <a:extLst>
              <a:ext uri="{FF2B5EF4-FFF2-40B4-BE49-F238E27FC236}">
                <a16:creationId xmlns:a16="http://schemas.microsoft.com/office/drawing/2014/main" id="{ED738DFC-A71A-9B71-3E8F-9A5C422DC6E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084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19D7A261-53AE-006B-516D-B4560F39B677}"/>
              </a:ext>
            </a:extLst>
          </p:cNvPr>
          <p:cNvSpPr txBox="1"/>
          <p:nvPr/>
        </p:nvSpPr>
        <p:spPr>
          <a:xfrm>
            <a:off x="1152525" y="2884492"/>
            <a:ext cx="9704656" cy="3208333"/>
          </a:xfrm>
          <a:prstGeom prst="rect">
            <a:avLst/>
          </a:prstGeom>
          <a:solidFill>
            <a:srgbClr val="C0C8D2"/>
          </a:solidFill>
          <a:ln w="19050">
            <a:noFill/>
          </a:ln>
        </p:spPr>
        <p:txBody>
          <a:bodyPr wrap="square" rtlCol="0" anchor="ctr" anchorCtr="0">
            <a:noAutofit/>
          </a:bodyPr>
          <a:lstStyle/>
          <a:p>
            <a:pPr algn="ctr" defTabSz="1218621">
              <a:buClr>
                <a:srgbClr val="03234B"/>
              </a:buClr>
              <a:defRPr/>
            </a:pP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95E130-9560-5FB1-55C1-9ABDA0ABF6FA}"/>
              </a:ext>
            </a:extLst>
          </p:cNvPr>
          <p:cNvSpPr txBox="1"/>
          <p:nvPr/>
        </p:nvSpPr>
        <p:spPr>
          <a:xfrm>
            <a:off x="1152525" y="1307276"/>
            <a:ext cx="9704656" cy="1485583"/>
          </a:xfrm>
          <a:prstGeom prst="rect">
            <a:avLst/>
          </a:prstGeom>
          <a:solidFill>
            <a:srgbClr val="E9E9EA"/>
          </a:solidFill>
          <a:ln w="19050">
            <a:noFill/>
          </a:ln>
        </p:spPr>
        <p:txBody>
          <a:bodyPr wrap="square" rtlCol="0" anchor="ctr" anchorCtr="0">
            <a:noAutofit/>
          </a:bodyPr>
          <a:lstStyle/>
          <a:p>
            <a:pPr algn="ctr" defTabSz="1218621">
              <a:buClr>
                <a:srgbClr val="03234B"/>
              </a:buClr>
              <a:defRPr/>
            </a:pP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F75D7A-CD7B-4A82-A01E-1DC861381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>
                <a:solidFill>
                  <a:srgbClr val="03234B"/>
                </a:solidFill>
              </a:rPr>
              <a:t>Log in</a:t>
            </a:r>
            <a:endParaRPr lang="en-US">
              <a:solidFill>
                <a:srgbClr val="03234B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2B84D-08D9-17D2-EA23-2E092D575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8EC03C-8253-4378-AA9B-A814FD4524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6037" y="1773899"/>
            <a:ext cx="9271652" cy="9249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53E54A8-E430-4D7D-8A5C-A8E211C85826}"/>
              </a:ext>
            </a:extLst>
          </p:cNvPr>
          <p:cNvSpPr/>
          <p:nvPr/>
        </p:nvSpPr>
        <p:spPr>
          <a:xfrm>
            <a:off x="6336857" y="2091006"/>
            <a:ext cx="3091386" cy="240714"/>
          </a:xfrm>
          <a:prstGeom prst="rect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C89B44-E601-4FED-A5B6-1CDF3FD240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037" y="3274332"/>
            <a:ext cx="6109801" cy="274384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AD7E743-C7C7-3BEA-E1BB-B9C66A5B7FE5}"/>
              </a:ext>
            </a:extLst>
          </p:cNvPr>
          <p:cNvSpPr txBox="1"/>
          <p:nvPr/>
        </p:nvSpPr>
        <p:spPr>
          <a:xfrm>
            <a:off x="1386036" y="1325957"/>
            <a:ext cx="97046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Read-only mode is proposed for non-logged user (warning in the title)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B48A1C-F68D-4022-F41B-D26C34ABCADA}"/>
              </a:ext>
            </a:extLst>
          </p:cNvPr>
          <p:cNvSpPr txBox="1"/>
          <p:nvPr/>
        </p:nvSpPr>
        <p:spPr>
          <a:xfrm>
            <a:off x="1386036" y="2919118"/>
            <a:ext cx="97046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Full-feature mode is available only after login to my.st.com</a:t>
            </a:r>
          </a:p>
        </p:txBody>
      </p:sp>
      <p:pic>
        <p:nvPicPr>
          <p:cNvPr id="4" name="Picture 15">
            <a:extLst>
              <a:ext uri="{FF2B5EF4-FFF2-40B4-BE49-F238E27FC236}">
                <a16:creationId xmlns:a16="http://schemas.microsoft.com/office/drawing/2014/main" id="{A30B709F-562C-1B39-7321-A2D1E7CDC2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60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6ADA27-D6D3-FB49-5B17-030460867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0652" y="2078834"/>
            <a:ext cx="5181596" cy="404199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4484A935-C141-466A-82FC-C0C60114D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03234B"/>
                </a:solidFill>
              </a:rPr>
              <a:t>eLearning videos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E14382-2358-3E2D-4875-DB9F5071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0A7B169-58CE-4E65-B1F9-ACF9E46440C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601AD0C-11DC-39EE-6C30-E2725F7FF5F4}"/>
              </a:ext>
            </a:extLst>
          </p:cNvPr>
          <p:cNvSpPr/>
          <p:nvPr/>
        </p:nvSpPr>
        <p:spPr>
          <a:xfrm>
            <a:off x="0" y="1308099"/>
            <a:ext cx="8976360" cy="777240"/>
          </a:xfrm>
          <a:prstGeom prst="rect">
            <a:avLst/>
          </a:prstGeom>
          <a:solidFill>
            <a:schemeClr val="tx1"/>
          </a:solidFill>
        </p:spPr>
        <p:txBody>
          <a:bodyPr wrap="square" lIns="393700" tIns="0" rIns="127000" bIns="0" anchor="ctr" anchorCtr="0">
            <a:noAutofit/>
          </a:bodyPr>
          <a:lstStyle/>
          <a:p>
            <a:pPr defTabSz="912024"/>
            <a:r>
              <a:rPr lang="en-US" sz="2000" b="1">
                <a:solidFill>
                  <a:prstClr val="white"/>
                </a:solidFill>
                <a:latin typeface="Arial" panose="020B0604020202020204" pitchFamily="34" charset="0"/>
              </a:rPr>
              <a:t>MOOC series in </a:t>
            </a:r>
            <a:r>
              <a:rPr lang="en-US" sz="2000" b="1" err="1">
                <a:solidFill>
                  <a:prstClr val="white"/>
                </a:solidFill>
                <a:latin typeface="Arial" panose="020B0604020202020204" pitchFamily="34" charset="0"/>
              </a:rPr>
              <a:t>Appinium</a:t>
            </a:r>
            <a:r>
              <a:rPr lang="en-US" sz="2000" b="1">
                <a:solidFill>
                  <a:prstClr val="white"/>
                </a:solidFill>
                <a:latin typeface="Arial" panose="020B0604020202020204" pitchFamily="34" charset="0"/>
              </a:rPr>
              <a:t> platform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CF3598-6499-4A05-2883-2F5619326C9A}"/>
              </a:ext>
            </a:extLst>
          </p:cNvPr>
          <p:cNvSpPr txBox="1"/>
          <p:nvPr/>
        </p:nvSpPr>
        <p:spPr>
          <a:xfrm>
            <a:off x="5652248" y="2341963"/>
            <a:ext cx="6401765" cy="2525701"/>
          </a:xfrm>
          <a:prstGeom prst="rect">
            <a:avLst/>
          </a:prstGeom>
          <a:solidFill>
            <a:srgbClr val="C0C8D2"/>
          </a:solidFill>
        </p:spPr>
        <p:txBody>
          <a:bodyPr wrap="square" lIns="182880" tIns="91440" rtlCol="0">
            <a:noAutofit/>
          </a:bodyPr>
          <a:lstStyle/>
          <a:p>
            <a:pPr marL="171450" lvl="1" indent="-171450">
              <a:buSzPts val="1000"/>
              <a:buFont typeface="Arial" panose="020B0604020202020204" pitchFamily="34" charset="0"/>
              <a:buChar char="•"/>
              <a:tabLst>
                <a:tab pos="914309" algn="l"/>
              </a:tabLst>
            </a:pP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#1: How to </a:t>
            </a:r>
            <a:r>
              <a:rPr lang="en-US" sz="1100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</a:t>
            </a: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the tool</a:t>
            </a:r>
            <a:endParaRPr lang="en-US" sz="11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>
              <a:buSzPts val="1000"/>
              <a:buFont typeface="Arial" panose="020B0604020202020204" pitchFamily="34" charset="0"/>
              <a:buChar char="•"/>
              <a:tabLst>
                <a:tab pos="914309" algn="l"/>
              </a:tabLst>
            </a:pP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#2: </a:t>
            </a:r>
            <a:r>
              <a:rPr lang="en-US" sz="1100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Specify</a:t>
            </a: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your use case and </a:t>
            </a:r>
            <a:r>
              <a:rPr lang="en-US" sz="1100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Select</a:t>
            </a: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a matching IC </a:t>
            </a:r>
            <a:endParaRPr lang="en-US" sz="11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>
              <a:buSzPts val="1000"/>
              <a:buFont typeface="Arial" panose="020B0604020202020204" pitchFamily="34" charset="0"/>
              <a:buChar char="•"/>
              <a:tabLst>
                <a:tab pos="914309" algn="l"/>
              </a:tabLst>
            </a:pP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#3: Using the interactive dashboard to </a:t>
            </a:r>
            <a:r>
              <a:rPr lang="en-US" sz="1100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Analyze</a:t>
            </a: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and </a:t>
            </a:r>
            <a:r>
              <a:rPr lang="en-US" sz="1100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Refine</a:t>
            </a: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your design’s operating conditions</a:t>
            </a:r>
            <a:endParaRPr lang="en-US" sz="11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>
              <a:buSzPts val="1000"/>
              <a:buFont typeface="Arial" panose="020B0604020202020204" pitchFamily="34" charset="0"/>
              <a:buChar char="•"/>
              <a:tabLst>
                <a:tab pos="914309" algn="l"/>
              </a:tabLst>
            </a:pP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#4: Getting started with </a:t>
            </a:r>
            <a:r>
              <a:rPr lang="en-US" sz="11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eDSim</a:t>
            </a: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for accurate </a:t>
            </a:r>
            <a:r>
              <a:rPr lang="en-US" sz="1100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Simulation</a:t>
            </a: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of your circuit design</a:t>
            </a:r>
            <a:endParaRPr lang="en-US" sz="11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>
              <a:buSzPts val="1000"/>
              <a:buFont typeface="Arial" panose="020B0604020202020204" pitchFamily="34" charset="0"/>
              <a:buChar char="•"/>
              <a:tabLst>
                <a:tab pos="914309" algn="l"/>
              </a:tabLst>
            </a:pP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#5: Case Study: Design and Simulate L6983 buck converter operation with </a:t>
            </a:r>
            <a:r>
              <a:rPr lang="en-US" sz="11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eDSim</a:t>
            </a:r>
            <a:endParaRPr lang="en-US" sz="11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>
              <a:buSzPts val="1000"/>
              <a:buFont typeface="Arial" panose="020B0604020202020204" pitchFamily="34" charset="0"/>
              <a:buChar char="•"/>
              <a:tabLst>
                <a:tab pos="914309" algn="l"/>
              </a:tabLst>
            </a:pP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#6: </a:t>
            </a:r>
            <a:r>
              <a:rPr lang="en-US" sz="1100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Prototype</a:t>
            </a: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your circuit </a:t>
            </a:r>
            <a:r>
              <a:rPr lang="en-US" sz="11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desing</a:t>
            </a:r>
            <a:endParaRPr lang="en-US" sz="11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>
              <a:buSzPts val="1000"/>
              <a:buFont typeface="Arial" panose="020B0604020202020204" pitchFamily="34" charset="0"/>
              <a:buChar char="•"/>
              <a:tabLst>
                <a:tab pos="914309" algn="l"/>
              </a:tabLst>
            </a:pP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#7: How to use the evaluation board selector</a:t>
            </a:r>
            <a:endParaRPr lang="en-US" sz="11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>
              <a:buSzPts val="1000"/>
              <a:buFont typeface="Arial" panose="020B0604020202020204" pitchFamily="34" charset="0"/>
              <a:buChar char="•"/>
              <a:tabLst>
                <a:tab pos="914309" algn="l"/>
              </a:tabLst>
            </a:pP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#8: Ease design of digitally controlled converters with Digital Power Workbench</a:t>
            </a:r>
            <a:endParaRPr lang="en-US" sz="11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>
              <a:buSzPts val="1000"/>
              <a:buFont typeface="Arial" panose="020B0604020202020204" pitchFamily="34" charset="0"/>
              <a:buChar char="•"/>
              <a:tabLst>
                <a:tab pos="914309" algn="l"/>
              </a:tabLst>
            </a:pP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#9:  Correlation of </a:t>
            </a:r>
            <a:r>
              <a:rPr lang="en-US" sz="11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eDesignSuite</a:t>
            </a: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1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eDSim</a:t>
            </a:r>
            <a:r>
              <a:rPr lang="en-US" sz="1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simulations vs. bench measurements </a:t>
            </a:r>
            <a:endParaRPr lang="en-US" sz="11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buSzPts val="1000"/>
              <a:tabLst>
                <a:tab pos="914309" algn="l"/>
              </a:tabLst>
            </a:pP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buSzPts val="1000"/>
              <a:tabLst>
                <a:tab pos="914309" algn="l"/>
              </a:tabLst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NFC/RFID Calculators</a:t>
            </a:r>
          </a:p>
          <a:p>
            <a:pPr marL="171450" lvl="1" indent="-171450">
              <a:buSzPts val="1000"/>
              <a:buFont typeface="Arial" panose="020B0604020202020204" pitchFamily="34" charset="0"/>
              <a:buChar char="•"/>
              <a:tabLst>
                <a:tab pos="914309" algn="l"/>
              </a:tabLst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Video #10: UHF Link Budget</a:t>
            </a:r>
          </a:p>
          <a:p>
            <a:pPr marL="171450" lvl="1" indent="-171450">
              <a:buSzPts val="1000"/>
              <a:buFont typeface="Arial" panose="020B0604020202020204" pitchFamily="34" charset="0"/>
              <a:buChar char="•"/>
              <a:tabLst>
                <a:tab pos="914309" algn="l"/>
              </a:tabLst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Video #11:  NFC tuning circuit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5">
            <a:extLst>
              <a:ext uri="{FF2B5EF4-FFF2-40B4-BE49-F238E27FC236}">
                <a16:creationId xmlns:a16="http://schemas.microsoft.com/office/drawing/2014/main" id="{D3FE27A2-6B61-691D-703E-BA8CB60E107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46507" y="-815186"/>
            <a:ext cx="2750003" cy="275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3AEAB4-8EB0-C3CE-0842-F3F0FD80E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 management design center </a:t>
            </a:r>
          </a:p>
        </p:txBody>
      </p:sp>
      <p:pic>
        <p:nvPicPr>
          <p:cNvPr id="10" name="Picture Placeholder 9" descr="A close up of a graph&#10;&#10;Description automatically generated">
            <a:extLst>
              <a:ext uri="{FF2B5EF4-FFF2-40B4-BE49-F238E27FC236}">
                <a16:creationId xmlns:a16="http://schemas.microsoft.com/office/drawing/2014/main" id="{E7A93C9F-8446-096C-2403-8DDBE7855C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10031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84A58BA-A139-5625-6329-D51B6C428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eDesignSuite PMDC: </a:t>
            </a:r>
            <a:r>
              <a:rPr lang="en-US"/>
              <a:t>features enrichment</a:t>
            </a:r>
            <a:endParaRPr lang="en-US" b="1"/>
          </a:p>
        </p:txBody>
      </p:sp>
      <p:sp>
        <p:nvSpPr>
          <p:cNvPr id="45" name="Slide Number Placeholder 1">
            <a:extLst>
              <a:ext uri="{FF2B5EF4-FFF2-40B4-BE49-F238E27FC236}">
                <a16:creationId xmlns:a16="http://schemas.microsoft.com/office/drawing/2014/main" id="{40D180CB-319A-6C7B-FA29-9B676E0F7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1B9E4-8E4D-4C86-BFD7-412B282B373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4646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4646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D812C55B-A5E2-8333-0FBB-48683E225ADF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202"/>
          <a:stretch>
            <a:fillRect/>
          </a:stretch>
        </p:blipFill>
        <p:spPr>
          <a:xfrm>
            <a:off x="13252" y="1536762"/>
            <a:ext cx="12155289" cy="4556063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C4E4241C-5900-294A-3798-0CC34FC88364}"/>
              </a:ext>
            </a:extLst>
          </p:cNvPr>
          <p:cNvGrpSpPr/>
          <p:nvPr/>
        </p:nvGrpSpPr>
        <p:grpSpPr>
          <a:xfrm>
            <a:off x="9732924" y="1943419"/>
            <a:ext cx="2176272" cy="1529980"/>
            <a:chOff x="9121805" y="3690219"/>
            <a:chExt cx="3309140" cy="2290145"/>
          </a:xfrm>
        </p:grpSpPr>
        <p:sp>
          <p:nvSpPr>
            <p:cNvPr id="47" name="Round Same Side Corner Rectangle 5">
              <a:extLst>
                <a:ext uri="{FF2B5EF4-FFF2-40B4-BE49-F238E27FC236}">
                  <a16:creationId xmlns:a16="http://schemas.microsoft.com/office/drawing/2014/main" id="{52458BF4-01CB-FC90-A4BC-E5E3C09140F7}"/>
                </a:ext>
              </a:extLst>
            </p:cNvPr>
            <p:cNvSpPr/>
            <p:nvPr/>
          </p:nvSpPr>
          <p:spPr>
            <a:xfrm>
              <a:off x="9121805" y="4209979"/>
              <a:ext cx="3309140" cy="177038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248" tIns="91326" rIns="0" rtlCol="0" anchor="t">
              <a:noAutofit/>
            </a:bodyPr>
            <a:lstStyle/>
            <a:p>
              <a:pPr marL="285351" marR="0" lvl="0" indent="-285351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FFD2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Power stage optimizer </a:t>
              </a:r>
            </a:p>
            <a:p>
              <a:pPr marL="285351" marR="0" lvl="0" indent="-285351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FFD2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Digital feedback network designer</a:t>
              </a:r>
            </a:p>
            <a:p>
              <a:pPr marL="285351" marR="0" lvl="0" indent="-285351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FFD2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STM32 FW generator </a:t>
              </a:r>
            </a:p>
          </p:txBody>
        </p:sp>
        <p:sp>
          <p:nvSpPr>
            <p:cNvPr id="48" name="Round Same Side Corner Rectangle 6">
              <a:extLst>
                <a:ext uri="{FF2B5EF4-FFF2-40B4-BE49-F238E27FC236}">
                  <a16:creationId xmlns:a16="http://schemas.microsoft.com/office/drawing/2014/main" id="{7DEC9A15-0D00-502C-4F7B-601EEDD93D64}"/>
                </a:ext>
              </a:extLst>
            </p:cNvPr>
            <p:cNvSpPr/>
            <p:nvPr/>
          </p:nvSpPr>
          <p:spPr>
            <a:xfrm>
              <a:off x="9121805" y="3690219"/>
              <a:ext cx="3309140" cy="402337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4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Digital Power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7DC8745-7328-C4D8-E799-956CC2E794AA}"/>
              </a:ext>
            </a:extLst>
          </p:cNvPr>
          <p:cNvGrpSpPr/>
          <p:nvPr/>
        </p:nvGrpSpPr>
        <p:grpSpPr>
          <a:xfrm>
            <a:off x="6165251" y="2630643"/>
            <a:ext cx="1967102" cy="2084800"/>
            <a:chOff x="8636301" y="3690219"/>
            <a:chExt cx="3435249" cy="3120625"/>
          </a:xfrm>
        </p:grpSpPr>
        <p:sp>
          <p:nvSpPr>
            <p:cNvPr id="53" name="Round Same Side Corner Rectangle 5">
              <a:extLst>
                <a:ext uri="{FF2B5EF4-FFF2-40B4-BE49-F238E27FC236}">
                  <a16:creationId xmlns:a16="http://schemas.microsoft.com/office/drawing/2014/main" id="{9D74D1D1-4D89-2777-79A0-2FEA04956E95}"/>
                </a:ext>
              </a:extLst>
            </p:cNvPr>
            <p:cNvSpPr/>
            <p:nvPr/>
          </p:nvSpPr>
          <p:spPr>
            <a:xfrm>
              <a:off x="8648375" y="4209978"/>
              <a:ext cx="3423175" cy="260086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05" tIns="91326" rIns="0" rtlCol="0" anchor="t">
              <a:noAutofit/>
            </a:bodyPr>
            <a:lstStyle/>
            <a:p>
              <a:pPr marL="285351" marR="0" lvl="0" indent="-285351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FFD2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 to 50 times faster than SPICE </a:t>
              </a:r>
              <a:b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when simulating SMPS</a:t>
              </a:r>
            </a:p>
            <a:p>
              <a:pPr marL="285351" marR="0" lvl="0" indent="-285351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FFD2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Time and Frequency Domain simulations</a:t>
              </a:r>
            </a:p>
            <a:p>
              <a:pPr marL="285351" marR="0" lvl="0" indent="-285351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FFD2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Provide Loop stability with Bode Plots</a:t>
              </a:r>
            </a:p>
          </p:txBody>
        </p:sp>
        <p:sp>
          <p:nvSpPr>
            <p:cNvPr id="54" name="Round Same Side Corner Rectangle 6">
              <a:extLst>
                <a:ext uri="{FF2B5EF4-FFF2-40B4-BE49-F238E27FC236}">
                  <a16:creationId xmlns:a16="http://schemas.microsoft.com/office/drawing/2014/main" id="{63A3D7A8-E34A-277D-9B9A-A87DFF4B3E83}"/>
                </a:ext>
              </a:extLst>
            </p:cNvPr>
            <p:cNvSpPr/>
            <p:nvPr/>
          </p:nvSpPr>
          <p:spPr>
            <a:xfrm>
              <a:off x="8636301" y="3690219"/>
              <a:ext cx="3435248" cy="402337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4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eDSim</a:t>
              </a:r>
              <a:endPara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3BBCEF2-16E9-C9F9-057D-66D77320DDCE}"/>
              </a:ext>
            </a:extLst>
          </p:cNvPr>
          <p:cNvGrpSpPr/>
          <p:nvPr/>
        </p:nvGrpSpPr>
        <p:grpSpPr>
          <a:xfrm>
            <a:off x="2020821" y="3793518"/>
            <a:ext cx="1792060" cy="1608464"/>
            <a:chOff x="8293520" y="3690220"/>
            <a:chExt cx="4137426" cy="2101757"/>
          </a:xfrm>
        </p:grpSpPr>
        <p:sp>
          <p:nvSpPr>
            <p:cNvPr id="56" name="Round Same Side Corner Rectangle 5">
              <a:extLst>
                <a:ext uri="{FF2B5EF4-FFF2-40B4-BE49-F238E27FC236}">
                  <a16:creationId xmlns:a16="http://schemas.microsoft.com/office/drawing/2014/main" id="{6BE92277-B7B1-EB0A-E193-5CC026CB164E}"/>
                </a:ext>
              </a:extLst>
            </p:cNvPr>
            <p:cNvSpPr/>
            <p:nvPr/>
          </p:nvSpPr>
          <p:spPr>
            <a:xfrm>
              <a:off x="8293522" y="4220292"/>
              <a:ext cx="4137424" cy="157168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05" tIns="91326" rIns="0" rtlCol="0" anchor="t">
              <a:noAutofit/>
            </a:bodyPr>
            <a:lstStyle/>
            <a:p>
              <a:pPr marL="285351" marR="0" lvl="0" indent="-285351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FFD2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Multi-rail DC supply </a:t>
              </a:r>
            </a:p>
            <a:p>
              <a:pPr marL="285351" marR="0" lvl="0" indent="-285351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FFD2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Switching converter or LDO stage</a:t>
              </a:r>
            </a:p>
          </p:txBody>
        </p:sp>
        <p:sp>
          <p:nvSpPr>
            <p:cNvPr id="57" name="Round Same Side Corner Rectangle 6">
              <a:extLst>
                <a:ext uri="{FF2B5EF4-FFF2-40B4-BE49-F238E27FC236}">
                  <a16:creationId xmlns:a16="http://schemas.microsoft.com/office/drawing/2014/main" id="{7828CF81-90C2-4D77-8767-6DCF0553DC61}"/>
                </a:ext>
              </a:extLst>
            </p:cNvPr>
            <p:cNvSpPr/>
            <p:nvPr/>
          </p:nvSpPr>
          <p:spPr>
            <a:xfrm>
              <a:off x="8293520" y="3690220"/>
              <a:ext cx="4137425" cy="402336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4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98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Power tree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97FF5B8-9B22-A0C2-AB3B-53619E86D2F0}"/>
              </a:ext>
            </a:extLst>
          </p:cNvPr>
          <p:cNvGrpSpPr/>
          <p:nvPr/>
        </p:nvGrpSpPr>
        <p:grpSpPr>
          <a:xfrm>
            <a:off x="120717" y="4638696"/>
            <a:ext cx="1792060" cy="1404123"/>
            <a:chOff x="8293522" y="3690220"/>
            <a:chExt cx="4103696" cy="2101758"/>
          </a:xfrm>
        </p:grpSpPr>
        <p:sp>
          <p:nvSpPr>
            <p:cNvPr id="59" name="Round Same Side Corner Rectangle 5">
              <a:extLst>
                <a:ext uri="{FF2B5EF4-FFF2-40B4-BE49-F238E27FC236}">
                  <a16:creationId xmlns:a16="http://schemas.microsoft.com/office/drawing/2014/main" id="{A1619FA4-31D8-FE34-5C53-C04887D7CB07}"/>
                </a:ext>
              </a:extLst>
            </p:cNvPr>
            <p:cNvSpPr/>
            <p:nvPr/>
          </p:nvSpPr>
          <p:spPr>
            <a:xfrm>
              <a:off x="8293522" y="4220293"/>
              <a:ext cx="4035391" cy="157168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05" tIns="91326" rIns="0" rtlCol="0" anchor="t">
              <a:noAutofit/>
            </a:bodyPr>
            <a:lstStyle/>
            <a:p>
              <a:pPr marL="285351" marR="0" lvl="0" indent="-285351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FFD2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Helps select the evaluation board that best suits your needs</a:t>
              </a:r>
            </a:p>
            <a:p>
              <a:pPr marL="285351" marR="0" lvl="0" indent="-285351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FFD2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  <p:sp>
          <p:nvSpPr>
            <p:cNvPr id="69" name="Round Same Side Corner Rectangle 6">
              <a:extLst>
                <a:ext uri="{FF2B5EF4-FFF2-40B4-BE49-F238E27FC236}">
                  <a16:creationId xmlns:a16="http://schemas.microsoft.com/office/drawing/2014/main" id="{12C8AD90-4BC3-6057-C033-DB29A5BA581D}"/>
                </a:ext>
              </a:extLst>
            </p:cNvPr>
            <p:cNvSpPr/>
            <p:nvPr/>
          </p:nvSpPr>
          <p:spPr>
            <a:xfrm>
              <a:off x="8293522" y="3690220"/>
              <a:ext cx="4103696" cy="402336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4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98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Board advisor</a:t>
              </a:r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AA1B73F8-989F-B7DC-4C3A-A2B84FBC5141}"/>
              </a:ext>
            </a:extLst>
          </p:cNvPr>
          <p:cNvSpPr/>
          <p:nvPr/>
        </p:nvSpPr>
        <p:spPr>
          <a:xfrm>
            <a:off x="3758" y="1309734"/>
            <a:ext cx="12161697" cy="43025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21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98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Get fast, accurate and reliable designs</a:t>
            </a:r>
          </a:p>
        </p:txBody>
      </p:sp>
      <p:pic>
        <p:nvPicPr>
          <p:cNvPr id="72" name="Picture 71" descr="Icon&#10;&#10;Description automatically generated">
            <a:extLst>
              <a:ext uri="{FF2B5EF4-FFF2-40B4-BE49-F238E27FC236}">
                <a16:creationId xmlns:a16="http://schemas.microsoft.com/office/drawing/2014/main" id="{BDC4828D-BA0B-4244-440B-A7BDE6ED4A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949" y="3670459"/>
            <a:ext cx="404925" cy="404925"/>
          </a:xfrm>
          <a:prstGeom prst="rect">
            <a:avLst/>
          </a:prstGeom>
        </p:spPr>
      </p:pic>
      <p:pic>
        <p:nvPicPr>
          <p:cNvPr id="73" name="Picture 72" descr="A picture containing text, sign, close&#10;&#10;Description automatically generated">
            <a:extLst>
              <a:ext uri="{FF2B5EF4-FFF2-40B4-BE49-F238E27FC236}">
                <a16:creationId xmlns:a16="http://schemas.microsoft.com/office/drawing/2014/main" id="{FE46F5B5-25B2-F84B-1530-0BA942437F9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7083" y="1736983"/>
            <a:ext cx="401492" cy="40402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F1F737C7-6215-E990-743A-51F6EB15B21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7248" y="2335182"/>
            <a:ext cx="904229" cy="217015"/>
          </a:xfrm>
          <a:prstGeom prst="rect">
            <a:avLst/>
          </a:prstGeom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D16C8A5B-E523-D6C4-C92B-3263B9F0B3E2}"/>
              </a:ext>
            </a:extLst>
          </p:cNvPr>
          <p:cNvGrpSpPr/>
          <p:nvPr/>
        </p:nvGrpSpPr>
        <p:grpSpPr>
          <a:xfrm>
            <a:off x="4120277" y="3113179"/>
            <a:ext cx="1964330" cy="1498114"/>
            <a:chOff x="6950592" y="966754"/>
            <a:chExt cx="4219703" cy="2242441"/>
          </a:xfrm>
        </p:grpSpPr>
        <p:sp>
          <p:nvSpPr>
            <p:cNvPr id="76" name="Round Same Side Corner Rectangle 5">
              <a:extLst>
                <a:ext uri="{FF2B5EF4-FFF2-40B4-BE49-F238E27FC236}">
                  <a16:creationId xmlns:a16="http://schemas.microsoft.com/office/drawing/2014/main" id="{82D0BDBF-1A83-851E-3B2B-F297D4C7F7C9}"/>
                </a:ext>
              </a:extLst>
            </p:cNvPr>
            <p:cNvSpPr/>
            <p:nvPr/>
          </p:nvSpPr>
          <p:spPr>
            <a:xfrm>
              <a:off x="6950596" y="1496822"/>
              <a:ext cx="4219699" cy="171237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05" tIns="91326" rIns="0" rtlCol="0" anchor="t">
              <a:noAutofit/>
            </a:bodyPr>
            <a:lstStyle/>
            <a:p>
              <a:pPr marL="285351" marR="0" lvl="0" indent="-285351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FFD2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Export in real time </a:t>
              </a: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eDesignSuite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 Schematics into OrCAD Capture, Altium and</a:t>
              </a:r>
              <a:r>
                <a:rPr lang="en-US" sz="1200" dirty="0">
                  <a:solidFill>
                    <a:schemeClr val="tx1"/>
                  </a:solidFill>
                  <a:latin typeface="Arial"/>
                  <a:cs typeface="Arial" pitchFamily="34" charset="0"/>
                </a:rPr>
                <a:t> Eagle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format</a:t>
              </a:r>
            </a:p>
          </p:txBody>
        </p:sp>
        <p:sp>
          <p:nvSpPr>
            <p:cNvPr id="77" name="Round Same Side Corner Rectangle 6">
              <a:extLst>
                <a:ext uri="{FF2B5EF4-FFF2-40B4-BE49-F238E27FC236}">
                  <a16:creationId xmlns:a16="http://schemas.microsoft.com/office/drawing/2014/main" id="{ECFD6FA5-C129-6679-BF52-76651A3B28C3}"/>
                </a:ext>
              </a:extLst>
            </p:cNvPr>
            <p:cNvSpPr/>
            <p:nvPr/>
          </p:nvSpPr>
          <p:spPr>
            <a:xfrm>
              <a:off x="6950592" y="966754"/>
              <a:ext cx="4137429" cy="402335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4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98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Export to CAD</a:t>
              </a:r>
            </a:p>
          </p:txBody>
        </p:sp>
      </p:grpSp>
      <p:pic>
        <p:nvPicPr>
          <p:cNvPr id="78" name="Picture 77">
            <a:extLst>
              <a:ext uri="{FF2B5EF4-FFF2-40B4-BE49-F238E27FC236}">
                <a16:creationId xmlns:a16="http://schemas.microsoft.com/office/drawing/2014/main" id="{028A2DAE-03E4-43D1-312F-95F4A30DD7B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391" y="2851475"/>
            <a:ext cx="711055" cy="415694"/>
          </a:xfrm>
          <a:prstGeom prst="rect">
            <a:avLst/>
          </a:prstGeom>
        </p:spPr>
      </p:pic>
      <p:pic>
        <p:nvPicPr>
          <p:cNvPr id="79" name="Picture 78" descr="A picture containing icon&#10;&#10;Description automatically generated">
            <a:extLst>
              <a:ext uri="{FF2B5EF4-FFF2-40B4-BE49-F238E27FC236}">
                <a16:creationId xmlns:a16="http://schemas.microsoft.com/office/drawing/2014/main" id="{455752C2-58ED-E633-A364-C39D09B2126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56" y="4380468"/>
            <a:ext cx="365760" cy="345782"/>
          </a:xfrm>
          <a:prstGeom prst="rect">
            <a:avLst/>
          </a:prstGeom>
        </p:spPr>
      </p:pic>
      <p:sp>
        <p:nvSpPr>
          <p:cNvPr id="80" name="Round Same Side Corner Rectangle 6">
            <a:extLst>
              <a:ext uri="{FF2B5EF4-FFF2-40B4-BE49-F238E27FC236}">
                <a16:creationId xmlns:a16="http://schemas.microsoft.com/office/drawing/2014/main" id="{EB26F129-64F2-1E45-77C3-10150C44A3B3}"/>
              </a:ext>
            </a:extLst>
          </p:cNvPr>
          <p:cNvSpPr/>
          <p:nvPr/>
        </p:nvSpPr>
        <p:spPr>
          <a:xfrm>
            <a:off x="8244420" y="2212209"/>
            <a:ext cx="1392663" cy="362259"/>
          </a:xfrm>
          <a:prstGeom prst="rect">
            <a:avLst/>
          </a:prstGeom>
          <a:solidFill>
            <a:schemeClr val="accent4"/>
          </a:solidFill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323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STPOWER Studio</a:t>
            </a:r>
          </a:p>
        </p:txBody>
      </p:sp>
      <p:sp>
        <p:nvSpPr>
          <p:cNvPr id="81" name="Round Same Side Corner Rectangle 5">
            <a:extLst>
              <a:ext uri="{FF2B5EF4-FFF2-40B4-BE49-F238E27FC236}">
                <a16:creationId xmlns:a16="http://schemas.microsoft.com/office/drawing/2014/main" id="{8249C780-2B9E-DC00-1BC5-E106B882F603}"/>
              </a:ext>
            </a:extLst>
          </p:cNvPr>
          <p:cNvSpPr/>
          <p:nvPr/>
        </p:nvSpPr>
        <p:spPr>
          <a:xfrm>
            <a:off x="8258211" y="2591570"/>
            <a:ext cx="1381445" cy="1788898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05" tIns="91326" rIns="0" rtlCol="0" anchor="t">
            <a:noAutofit/>
          </a:bodyPr>
          <a:lstStyle/>
          <a:p>
            <a:pPr marL="285351" marR="0" lvl="0" indent="-285351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D2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Dynamic electro-thermal simulation software dedicated to STPOWER devices</a:t>
            </a:r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21FC44CD-86CD-0352-4275-BA074A8B20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883355" y="1757774"/>
            <a:ext cx="640080" cy="640080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51DCCAED-1F42-681F-1020-CE238CB051FD}"/>
              </a:ext>
            </a:extLst>
          </p:cNvPr>
          <p:cNvSpPr txBox="1"/>
          <p:nvPr/>
        </p:nvSpPr>
        <p:spPr>
          <a:xfrm>
            <a:off x="4320373" y="5107553"/>
            <a:ext cx="1851790" cy="646331"/>
          </a:xfrm>
          <a:prstGeom prst="rect">
            <a:avLst/>
          </a:prstGeom>
          <a:solidFill>
            <a:schemeClr val="accent1">
              <a:alpha val="59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D2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Simplify board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D2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design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15BADE2-3C44-61B3-E957-CE5E3EC5E2C5}"/>
              </a:ext>
            </a:extLst>
          </p:cNvPr>
          <p:cNvSpPr txBox="1"/>
          <p:nvPr/>
        </p:nvSpPr>
        <p:spPr>
          <a:xfrm>
            <a:off x="6164361" y="4932748"/>
            <a:ext cx="2360583" cy="923330"/>
          </a:xfrm>
          <a:prstGeom prst="rect">
            <a:avLst/>
          </a:prstGeom>
          <a:solidFill>
            <a:schemeClr val="accent1">
              <a:alpha val="58000"/>
            </a:schemeClr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FFD200"/>
                </a:solidFill>
                <a:effectLst/>
                <a:uLnTx/>
                <a:uFillTx/>
                <a:latin typeface="Arial"/>
              </a:defRPr>
            </a:lvl1pPr>
          </a:lstStyle>
          <a:p>
            <a:r>
              <a:rPr lang="en-US"/>
              <a:t>Detailed</a:t>
            </a:r>
          </a:p>
          <a:p>
            <a:r>
              <a:rPr lang="en-US"/>
              <a:t>Time and frequency</a:t>
            </a:r>
          </a:p>
          <a:p>
            <a:r>
              <a:rPr lang="en-US"/>
              <a:t>simulations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EDD1C90-DF54-0ED3-F42D-B8357A2B8045}"/>
              </a:ext>
            </a:extLst>
          </p:cNvPr>
          <p:cNvSpPr txBox="1"/>
          <p:nvPr/>
        </p:nvSpPr>
        <p:spPr>
          <a:xfrm>
            <a:off x="8052034" y="4376341"/>
            <a:ext cx="2454518" cy="923330"/>
          </a:xfrm>
          <a:prstGeom prst="rect">
            <a:avLst/>
          </a:prstGeom>
          <a:solidFill>
            <a:schemeClr val="accent1">
              <a:alpha val="58000"/>
            </a:schemeClr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FFD200"/>
                </a:solidFill>
                <a:effectLst/>
                <a:uLnTx/>
                <a:uFillTx/>
                <a:latin typeface="Arial"/>
              </a:defRPr>
            </a:lvl1pPr>
          </a:lstStyle>
          <a:p>
            <a:r>
              <a:rPr lang="en-US"/>
              <a:t>Power density</a:t>
            </a:r>
          </a:p>
          <a:p>
            <a:r>
              <a:rPr lang="en-US"/>
              <a:t>Better system power</a:t>
            </a:r>
          </a:p>
          <a:p>
            <a:r>
              <a:rPr lang="en-US"/>
              <a:t>simulation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6A46346-CCC1-3A71-82FA-D0CF6D2768FD}"/>
              </a:ext>
            </a:extLst>
          </p:cNvPr>
          <p:cNvSpPr txBox="1"/>
          <p:nvPr/>
        </p:nvSpPr>
        <p:spPr>
          <a:xfrm>
            <a:off x="9749326" y="3637863"/>
            <a:ext cx="2300630" cy="646331"/>
          </a:xfrm>
          <a:prstGeom prst="rect">
            <a:avLst/>
          </a:prstGeom>
          <a:solidFill>
            <a:schemeClr val="accent1">
              <a:alpha val="58000"/>
            </a:schemeClr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FFD200"/>
                </a:solidFill>
                <a:effectLst/>
                <a:uLnTx/>
                <a:uFillTx/>
                <a:latin typeface="Arial"/>
              </a:defRPr>
            </a:lvl1pPr>
          </a:lstStyle>
          <a:p>
            <a:r>
              <a:rPr lang="en-US"/>
              <a:t>System design tool</a:t>
            </a:r>
          </a:p>
          <a:p>
            <a:r>
              <a:rPr lang="en-US"/>
              <a:t>Analog + FW</a:t>
            </a:r>
          </a:p>
        </p:txBody>
      </p:sp>
      <p:pic>
        <p:nvPicPr>
          <p:cNvPr id="2" name="Picture 15">
            <a:extLst>
              <a:ext uri="{FF2B5EF4-FFF2-40B4-BE49-F238E27FC236}">
                <a16:creationId xmlns:a16="http://schemas.microsoft.com/office/drawing/2014/main" id="{3B76EA06-0FC5-7749-1416-0C732CF2D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4183" b="37358"/>
          <a:stretch>
            <a:fillRect/>
          </a:stretch>
        </p:blipFill>
        <p:spPr>
          <a:xfrm>
            <a:off x="232232" y="217488"/>
            <a:ext cx="2750003" cy="7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834620"/>
      </p:ext>
    </p:extLst>
  </p:cSld>
  <p:clrMapOvr>
    <a:masterClrMapping/>
  </p:clrMapOvr>
</p:sld>
</file>

<file path=ppt/theme/theme1.xml><?xml version="1.0" encoding="utf-8"?>
<a:theme xmlns:a="http://schemas.openxmlformats.org/drawingml/2006/main" name="ST PowerPoint Template 16x9">
  <a:themeElements>
    <a:clrScheme name="ST2024">
      <a:dk1>
        <a:srgbClr val="03234B"/>
      </a:dk1>
      <a:lt1>
        <a:srgbClr val="FFFFFF"/>
      </a:lt1>
      <a:dk2>
        <a:srgbClr val="525A63"/>
      </a:dk2>
      <a:lt2>
        <a:srgbClr val="EEEFF1"/>
      </a:lt2>
      <a:accent1>
        <a:srgbClr val="03234B"/>
      </a:accent1>
      <a:accent2>
        <a:srgbClr val="E6007E"/>
      </a:accent2>
      <a:accent3>
        <a:srgbClr val="3CB4E6"/>
      </a:accent3>
      <a:accent4>
        <a:srgbClr val="FFD200"/>
      </a:accent4>
      <a:accent5>
        <a:srgbClr val="49B170"/>
      </a:accent5>
      <a:accent6>
        <a:srgbClr val="04572F"/>
      </a:accent6>
      <a:hlink>
        <a:srgbClr val="3CB4E6"/>
      </a:hlink>
      <a:folHlink>
        <a:srgbClr val="8191A5"/>
      </a:folHlink>
    </a:clrScheme>
    <a:fontScheme name="ST BRAND 201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buClr>
            <a:schemeClr val="bg1"/>
          </a:buClr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2225">
          <a:headEnd type="none" w="lg" len="lg"/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T_Template [16-9].potx" id="{1D6C4797-0390-488F-934B-6361D727849A}" vid="{E0CC9EDB-CDC5-4C80-AA9A-B10AD2A9AA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e8b862-15e6-4e43-a653-c595c72fe1ca" xsi:nil="true"/>
    <lcf76f155ced4ddcb4097134ff3c332f xmlns="91357823-ace4-4eca-86e4-33b7cd2e837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53C903CAA0364DA522DC63442442BB" ma:contentTypeVersion="19" ma:contentTypeDescription="Create a new document." ma:contentTypeScope="" ma:versionID="bd3d4742fa239aff5698959f496a8c6d">
  <xsd:schema xmlns:xsd="http://www.w3.org/2001/XMLSchema" xmlns:xs="http://www.w3.org/2001/XMLSchema" xmlns:p="http://schemas.microsoft.com/office/2006/metadata/properties" xmlns:ns2="91357823-ace4-4eca-86e4-33b7cd2e8373" xmlns:ns3="1f339f65-2ac6-4b0f-94f3-98678daf6e11" xmlns:ns4="e4e8b862-15e6-4e43-a653-c595c72fe1ca" targetNamespace="http://schemas.microsoft.com/office/2006/metadata/properties" ma:root="true" ma:fieldsID="0ac4dcdca98265b43b52f68cba5509f6" ns2:_="" ns3:_="" ns4:_="">
    <xsd:import namespace="91357823-ace4-4eca-86e4-33b7cd2e8373"/>
    <xsd:import namespace="1f339f65-2ac6-4b0f-94f3-98678daf6e11"/>
    <xsd:import namespace="e4e8b862-15e6-4e43-a653-c595c72fe1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357823-ace4-4eca-86e4-33b7cd2e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15f0e51-4dc2-4521-a620-e03b1e9ce1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339f65-2ac6-4b0f-94f3-98678daf6e1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e8b862-15e6-4e43-a653-c595c72fe1ca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507bbf4-5afc-4867-8cd2-08dd8c157f63}" ma:internalName="TaxCatchAll" ma:showField="CatchAllData" ma:web="1f339f65-2ac6-4b0f-94f3-98678daf6e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83182D-38C8-4457-A7EC-CCFA3CBC6171}">
  <ds:schemaRefs>
    <ds:schemaRef ds:uri="http://schemas.microsoft.com/office/2006/metadata/properties"/>
    <ds:schemaRef ds:uri="http://schemas.microsoft.com/office/infopath/2007/PartnerControls"/>
    <ds:schemaRef ds:uri="e4e8b862-15e6-4e43-a653-c595c72fe1ca"/>
    <ds:schemaRef ds:uri="91357823-ace4-4eca-86e4-33b7cd2e8373"/>
  </ds:schemaRefs>
</ds:datastoreItem>
</file>

<file path=customXml/itemProps2.xml><?xml version="1.0" encoding="utf-8"?>
<ds:datastoreItem xmlns:ds="http://schemas.openxmlformats.org/officeDocument/2006/customXml" ds:itemID="{CE1D8DC3-D653-4854-9D03-3FF94A06F2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357823-ace4-4eca-86e4-33b7cd2e8373"/>
    <ds:schemaRef ds:uri="1f339f65-2ac6-4b0f-94f3-98678daf6e11"/>
    <ds:schemaRef ds:uri="e4e8b862-15e6-4e43-a653-c595c72fe1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87BAD8-6C6F-41F3-B759-16FD4F35B24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f8c7287-838c-46dd-b281-b1140229e67a}" enabled="1" method="Privileged" siteId="{75e027c9-20d5-47d5-b82f-77d7cd041e8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195</TotalTime>
  <Words>4637</Words>
  <Application>Microsoft Office PowerPoint</Application>
  <PresentationFormat>Widescreen</PresentationFormat>
  <Paragraphs>746</Paragraphs>
  <Slides>48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-apple-system</vt:lpstr>
      <vt:lpstr>Malgun Gothic</vt:lpstr>
      <vt:lpstr>noto</vt:lpstr>
      <vt:lpstr>Open_Sans</vt:lpstr>
      <vt:lpstr>wundermag-body-font</vt:lpstr>
      <vt:lpstr>Arial</vt:lpstr>
      <vt:lpstr>Arial Narrow</vt:lpstr>
      <vt:lpstr>Calibri</vt:lpstr>
      <vt:lpstr>Wingdings</vt:lpstr>
      <vt:lpstr>ST PowerPoint Template 16x9</vt:lpstr>
      <vt:lpstr>Power management innovations with design tools: eDesignSuite</vt:lpstr>
      <vt:lpstr>Agenda</vt:lpstr>
      <vt:lpstr>Introduction</vt:lpstr>
      <vt:lpstr>eDesignSuite software tools</vt:lpstr>
      <vt:lpstr>Where to find eDesignSuite?</vt:lpstr>
      <vt:lpstr>Log in</vt:lpstr>
      <vt:lpstr>eLearning videos</vt:lpstr>
      <vt:lpstr>Power management design center </vt:lpstr>
      <vt:lpstr>eDesignSuite PMDC: features enrichment</vt:lpstr>
      <vt:lpstr>Streamline your design process</vt:lpstr>
      <vt:lpstr>All circuit parameters at a glance</vt:lpstr>
      <vt:lpstr>Interactive dashboard</vt:lpstr>
      <vt:lpstr>Your design gets portable and exportable</vt:lpstr>
      <vt:lpstr>New features</vt:lpstr>
      <vt:lpstr>A complete powerful tool to reduce risks in hardware prototyping</vt:lpstr>
      <vt:lpstr>Online simulations</vt:lpstr>
      <vt:lpstr>Online simulations</vt:lpstr>
      <vt:lpstr>Running online simulations</vt:lpstr>
      <vt:lpstr>eDSim</vt:lpstr>
      <vt:lpstr>New fast and powerful simulator  for SMPS and analog ICs </vt:lpstr>
      <vt:lpstr>From eDesignSuite to eDSim</vt:lpstr>
      <vt:lpstr>Simulation examples</vt:lpstr>
      <vt:lpstr>Test benches</vt:lpstr>
      <vt:lpstr>Export to eCAD</vt:lpstr>
      <vt:lpstr>Export to eCAD</vt:lpstr>
      <vt:lpstr>Export to eCAD</vt:lpstr>
      <vt:lpstr>Power tree designer</vt:lpstr>
      <vt:lpstr>eDesignSuite changes face Link to launch power tree designer</vt:lpstr>
      <vt:lpstr>A complete DC-DC power map</vt:lpstr>
      <vt:lpstr>Digital Power WorkBench</vt:lpstr>
      <vt:lpstr>Digital power WorkBench in eDesignSuite</vt:lpstr>
      <vt:lpstr>D-Power Workbench  Supported Topologies</vt:lpstr>
      <vt:lpstr>D-Power Workbench  Roadmap</vt:lpstr>
      <vt:lpstr>D-power @ eDesignSuite</vt:lpstr>
      <vt:lpstr>DPWB D-power firmware </vt:lpstr>
      <vt:lpstr>STPOWER Studio</vt:lpstr>
      <vt:lpstr>The new dynamic electro-thermal simulation SW for STPOWER devices </vt:lpstr>
      <vt:lpstr>STPOWER Studio</vt:lpstr>
      <vt:lpstr>PCB thermal simulator</vt:lpstr>
      <vt:lpstr>NEW PCB thermal simulator</vt:lpstr>
      <vt:lpstr>AC Switches, Rectifier &amp; TVS</vt:lpstr>
      <vt:lpstr>AC Switches, Rectifier &amp; TVS</vt:lpstr>
      <vt:lpstr>Signal conditioning design tool</vt:lpstr>
      <vt:lpstr>Signal conditioning design tool</vt:lpstr>
      <vt:lpstr>NFC/RFID Calculators</vt:lpstr>
      <vt:lpstr>NFC/RFID calculators</vt:lpstr>
      <vt:lpstr>Takeaways</vt:lpstr>
      <vt:lpstr>PowerPoint Presentation</vt:lpstr>
    </vt:vector>
  </TitlesOfParts>
  <Manager/>
  <Company>STMicroelectronics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Lani KANG</dc:creator>
  <cp:keywords/>
  <cp:lastModifiedBy>Frank KWON</cp:lastModifiedBy>
  <cp:revision>4</cp:revision>
  <dcterms:created xsi:type="dcterms:W3CDTF">2025-10-29T06:29:22Z</dcterms:created>
  <dcterms:modified xsi:type="dcterms:W3CDTF">2025-11-20T05:25:38Z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0x0101002E53C903CAA0364DA522DC63442442BB</vt:lpwstr>
  </property>
  <property fmtid="{D5CDD505-2E9C-101B-9397-08002B2CF9AE}" pid="3" name="MediaServiceImageTags">
    <vt:lpwstr/>
  </property>
</Properties>
</file>